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93" r:id="rId5"/>
    <p:sldId id="265" r:id="rId6"/>
    <p:sldId id="267" r:id="rId7"/>
    <p:sldId id="268" r:id="rId8"/>
    <p:sldId id="271" r:id="rId9"/>
    <p:sldId id="298" r:id="rId10"/>
    <p:sldId id="299" r:id="rId11"/>
    <p:sldId id="294" r:id="rId12"/>
    <p:sldId id="285" r:id="rId13"/>
  </p:sldIdLst>
  <p:sldSz cx="9144000" cy="6858000" type="screen4x3"/>
  <p:notesSz cx="6858000" cy="9637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640" userDrawn="1">
          <p15:clr>
            <a:srgbClr val="A4A3A4"/>
          </p15:clr>
        </p15:guide>
        <p15:guide id="4" pos="2400" userDrawn="1">
          <p15:clr>
            <a:srgbClr val="A4A3A4"/>
          </p15:clr>
        </p15:guide>
        <p15:guide id="5" pos="3120" userDrawn="1">
          <p15:clr>
            <a:srgbClr val="A4A3A4"/>
          </p15:clr>
        </p15:guide>
        <p15:guide id="6" pos="3360" userDrawn="1">
          <p15:clr>
            <a:srgbClr val="A4A3A4"/>
          </p15:clr>
        </p15:guide>
        <p15:guide id="7" pos="2160" userDrawn="1">
          <p15:clr>
            <a:srgbClr val="A4A3A4"/>
          </p15:clr>
        </p15:guide>
        <p15:guide id="8" pos="3600" userDrawn="1">
          <p15:clr>
            <a:srgbClr val="A4A3A4"/>
          </p15:clr>
        </p15:guide>
        <p15:guide id="10" pos="1919" userDrawn="1">
          <p15:clr>
            <a:srgbClr val="A4A3A4"/>
          </p15:clr>
        </p15:guide>
        <p15:guide id="11" pos="1682" userDrawn="1">
          <p15:clr>
            <a:srgbClr val="A4A3A4"/>
          </p15:clr>
        </p15:guide>
        <p15:guide id="12" pos="4080" userDrawn="1">
          <p15:clr>
            <a:srgbClr val="A4A3A4"/>
          </p15:clr>
        </p15:guide>
        <p15:guide id="13" pos="4320" userDrawn="1">
          <p15:clr>
            <a:srgbClr val="A4A3A4"/>
          </p15:clr>
        </p15:guide>
        <p15:guide id="14" pos="1442" userDrawn="1">
          <p15:clr>
            <a:srgbClr val="A4A3A4"/>
          </p15:clr>
        </p15:guide>
        <p15:guide id="15" pos="1200" userDrawn="1">
          <p15:clr>
            <a:srgbClr val="A4A3A4"/>
          </p15:clr>
        </p15:guide>
        <p15:guide id="16" pos="4558" userDrawn="1">
          <p15:clr>
            <a:srgbClr val="A4A3A4"/>
          </p15:clr>
        </p15:guide>
        <p15:guide id="17" pos="4800" userDrawn="1">
          <p15:clr>
            <a:srgbClr val="A4A3A4"/>
          </p15:clr>
        </p15:guide>
        <p15:guide id="18" pos="960" userDrawn="1">
          <p15:clr>
            <a:srgbClr val="A4A3A4"/>
          </p15:clr>
        </p15:guide>
        <p15:guide id="19" pos="719" userDrawn="1">
          <p15:clr>
            <a:srgbClr val="A4A3A4"/>
          </p15:clr>
        </p15:guide>
        <p15:guide id="20" pos="5039" userDrawn="1">
          <p15:clr>
            <a:srgbClr val="A4A3A4"/>
          </p15:clr>
        </p15:guide>
        <p15:guide id="21" pos="5280" userDrawn="1">
          <p15:clr>
            <a:srgbClr val="A4A3A4"/>
          </p15:clr>
        </p15:guide>
        <p15:guide id="22" pos="480" userDrawn="1">
          <p15:clr>
            <a:srgbClr val="A4A3A4"/>
          </p15:clr>
        </p15:guide>
        <p15:guide id="23" pos="239" userDrawn="1">
          <p15:clr>
            <a:srgbClr val="A4A3A4"/>
          </p15:clr>
        </p15:guide>
        <p15:guide id="24" pos="5520" userDrawn="1">
          <p15:clr>
            <a:srgbClr val="A4A3A4"/>
          </p15:clr>
        </p15:guide>
        <p15:guide id="25" pos="5760" userDrawn="1">
          <p15:clr>
            <a:srgbClr val="A4A3A4"/>
          </p15:clr>
        </p15:guide>
        <p15:guide id="26" userDrawn="1">
          <p15:clr>
            <a:srgbClr val="A4A3A4"/>
          </p15:clr>
        </p15:guide>
        <p15:guide id="27" orient="horz" pos="1920" userDrawn="1">
          <p15:clr>
            <a:srgbClr val="A4A3A4"/>
          </p15:clr>
        </p15:guide>
        <p15:guide id="28" orient="horz" pos="2400" userDrawn="1">
          <p15:clr>
            <a:srgbClr val="A4A3A4"/>
          </p15:clr>
        </p15:guide>
        <p15:guide id="29" orient="horz" pos="1679" userDrawn="1">
          <p15:clr>
            <a:srgbClr val="A4A3A4"/>
          </p15:clr>
        </p15:guide>
        <p15:guide id="30" orient="horz" pos="2639" userDrawn="1">
          <p15:clr>
            <a:srgbClr val="A4A3A4"/>
          </p15:clr>
        </p15:guide>
        <p15:guide id="31" orient="horz" pos="1440" userDrawn="1">
          <p15:clr>
            <a:srgbClr val="A4A3A4"/>
          </p15:clr>
        </p15:guide>
        <p15:guide id="32" orient="horz" pos="2880" userDrawn="1">
          <p15:clr>
            <a:srgbClr val="A4A3A4"/>
          </p15:clr>
        </p15:guide>
        <p15:guide id="33" orient="horz" pos="3120" userDrawn="1">
          <p15:clr>
            <a:srgbClr val="A4A3A4"/>
          </p15:clr>
        </p15:guide>
        <p15:guide id="34" orient="horz" pos="1200" userDrawn="1">
          <p15:clr>
            <a:srgbClr val="A4A3A4"/>
          </p15:clr>
        </p15:guide>
        <p15:guide id="35" orient="horz" pos="960" userDrawn="1">
          <p15:clr>
            <a:srgbClr val="A4A3A4"/>
          </p15:clr>
        </p15:guide>
        <p15:guide id="36" orient="horz" pos="3362" userDrawn="1">
          <p15:clr>
            <a:srgbClr val="A4A3A4"/>
          </p15:clr>
        </p15:guide>
        <p15:guide id="37" orient="horz" pos="3600" userDrawn="1">
          <p15:clr>
            <a:srgbClr val="A4A3A4"/>
          </p15:clr>
        </p15:guide>
        <p15:guide id="38" orient="horz" pos="719" userDrawn="1">
          <p15:clr>
            <a:srgbClr val="A4A3A4"/>
          </p15:clr>
        </p15:guide>
        <p15:guide id="39" orient="horz" pos="482" userDrawn="1">
          <p15:clr>
            <a:srgbClr val="A4A3A4"/>
          </p15:clr>
        </p15:guide>
        <p15:guide id="40" orient="horz" pos="3840" userDrawn="1">
          <p15:clr>
            <a:srgbClr val="A4A3A4"/>
          </p15:clr>
        </p15:guide>
        <p15:guide id="41" orient="horz" pos="4080" userDrawn="1">
          <p15:clr>
            <a:srgbClr val="A4A3A4"/>
          </p15:clr>
        </p15:guide>
        <p15:guide id="42" orient="horz" pos="240" userDrawn="1">
          <p15:clr>
            <a:srgbClr val="A4A3A4"/>
          </p15:clr>
        </p15:guide>
        <p15:guide id="43" orient="horz" userDrawn="1">
          <p15:clr>
            <a:srgbClr val="A4A3A4"/>
          </p15:clr>
        </p15:guide>
        <p15:guide id="44" orient="horz" pos="4319" userDrawn="1">
          <p15:clr>
            <a:srgbClr val="A4A3A4"/>
          </p15:clr>
        </p15:guide>
        <p15:guide id="4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0000"/>
    <a:srgbClr val="A8004D"/>
    <a:srgbClr val="328EB0"/>
    <a:srgbClr val="4DBCC6"/>
    <a:srgbClr val="9D9C9C"/>
    <a:srgbClr val="9D9D9C"/>
    <a:srgbClr val="3C3C3B"/>
    <a:srgbClr val="DBCB84"/>
    <a:srgbClr val="E36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016" autoAdjust="0"/>
    <p:restoredTop sz="92007" autoAdjust="0"/>
  </p:normalViewPr>
  <p:slideViewPr>
    <p:cSldViewPr snapToGrid="0" showGuides="1">
      <p:cViewPr>
        <p:scale>
          <a:sx n="100" d="100"/>
          <a:sy n="100" d="100"/>
        </p:scale>
        <p:origin x="-72" y="-246"/>
      </p:cViewPr>
      <p:guideLst>
        <p:guide orient="horz" pos="2160"/>
        <p:guide orient="horz" pos="1920"/>
        <p:guide orient="horz" pos="2409"/>
        <p:guide orient="horz" pos="1679"/>
        <p:guide orient="horz" pos="2657"/>
        <p:guide orient="horz" pos="1440"/>
        <p:guide orient="horz" pos="2880"/>
        <p:guide orient="horz" pos="3120"/>
        <p:guide orient="horz" pos="1208"/>
        <p:guide orient="horz" pos="960"/>
        <p:guide orient="horz" pos="3354"/>
        <p:guide orient="horz" pos="3600"/>
        <p:guide orient="horz" pos="719"/>
        <p:guide orient="horz" pos="482"/>
        <p:guide orient="horz" pos="3840"/>
        <p:guide orient="horz" pos="4080"/>
        <p:guide orient="horz" pos="240"/>
        <p:guide orient="horz"/>
        <p:guide orient="horz" pos="4319"/>
        <p:guide pos="2880"/>
        <p:guide pos="2640"/>
        <p:guide pos="2385"/>
        <p:guide pos="3120"/>
        <p:guide pos="3360"/>
        <p:guide pos="2160"/>
        <p:guide pos="3600"/>
        <p:guide pos="1919"/>
        <p:guide pos="1682"/>
        <p:guide pos="4087"/>
        <p:guide pos="4328"/>
        <p:guide pos="1442"/>
        <p:guide pos="1200"/>
        <p:guide pos="4564"/>
        <p:guide pos="4800"/>
        <p:guide pos="960"/>
        <p:guide pos="719"/>
        <p:guide pos="5039"/>
        <p:guide pos="5280"/>
        <p:guide pos="480"/>
        <p:guide pos="239"/>
        <p:guide pos="5512"/>
        <p:guide pos="5759"/>
        <p:guide/>
        <p:guide pos="3840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 showGuides="1">
      <p:cViewPr varScale="1">
        <p:scale>
          <a:sx n="50" d="100"/>
          <a:sy n="50" d="100"/>
        </p:scale>
        <p:origin x="-2934" y="-102"/>
      </p:cViewPr>
      <p:guideLst>
        <p:guide orient="horz" pos="3035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3698-1328-4EE9-857F-197830399C34}" type="datetimeFigureOut">
              <a:rPr lang="en-GB" smtClean="0"/>
              <a:t>04/09/2015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53525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153525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BF2C5-0D04-4BDC-8DE8-91F156154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26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5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35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DCFB7039-5744-4340-8AB9-55E5A75F09EF}" type="datetimeFigureOut">
              <a:rPr lang="en-GB" smtClean="0"/>
              <a:pPr/>
              <a:t>04/09/2015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1204913"/>
            <a:ext cx="4337050" cy="3252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38150"/>
            <a:ext cx="5486400" cy="37948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54155"/>
            <a:ext cx="2971800" cy="4835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54155"/>
            <a:ext cx="2971800" cy="4835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18113DCB-B33B-4D80-AAA3-696F768A95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33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13DCB-B33B-4D80-AAA3-696F768A953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2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13DCB-B33B-4D80-AAA3-696F768A953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98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13DCB-B33B-4D80-AAA3-696F768A953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83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13DCB-B33B-4D80-AAA3-696F768A953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73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13DCB-B33B-4D80-AAA3-696F768A953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73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13DCB-B33B-4D80-AAA3-696F768A953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739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13DCB-B33B-4D80-AAA3-696F768A953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87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13DCB-B33B-4D80-AAA3-696F768A953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56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[Image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98289192"/>
              </p:ext>
            </p:extLst>
          </p:nvPr>
        </p:nvGraphicFramePr>
        <p:xfrm>
          <a:off x="379415" y="381000"/>
          <a:ext cx="4573584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528"/>
                <a:gridCol w="1524528"/>
                <a:gridCol w="1524528"/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sp>
        <p:nvSpPr>
          <p:cNvPr id="6" name="Picture Placeholder 5"/>
          <p:cNvSpPr>
            <a:spLocks noGrp="1" noChangeAspect="1"/>
          </p:cNvSpPr>
          <p:nvPr>
            <p:ph type="pic" sz="quarter" idx="11"/>
          </p:nvPr>
        </p:nvSpPr>
        <p:spPr>
          <a:xfrm>
            <a:off x="374400" y="381600"/>
            <a:ext cx="4572000" cy="4572000"/>
          </a:xfrm>
        </p:spPr>
        <p:txBody>
          <a:bodyPr anchor="b">
            <a:noAutofit/>
          </a:bodyPr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00" y="381600"/>
            <a:ext cx="1524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4953600"/>
            <a:ext cx="6105600" cy="990000"/>
          </a:xfrm>
        </p:spPr>
        <p:txBody>
          <a:bodyPr anchor="b" anchorCtr="0">
            <a:noAutofit/>
          </a:bodyPr>
          <a:lstStyle>
            <a:lvl1pPr algn="l">
              <a:defRPr sz="3200" i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400" y="6102000"/>
            <a:ext cx="6105600" cy="43560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43200" y="5774400"/>
            <a:ext cx="1526400" cy="7452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1pPr>
            <a:lvl2pPr marL="201600" indent="0">
              <a:buFontTx/>
              <a:buNone/>
              <a:defRPr/>
            </a:lvl2pPr>
            <a:lvl3pPr marL="374400" indent="0">
              <a:buFontTx/>
              <a:buNone/>
              <a:defRPr/>
            </a:lvl3pPr>
            <a:lvl4pPr marL="529200" indent="0">
              <a:buFontTx/>
              <a:buNone/>
              <a:defRPr/>
            </a:lvl4pPr>
            <a:lvl5pPr marL="694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Function</a:t>
            </a:r>
          </a:p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7803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482B-367B-4B05-AE4E-7266E7F2964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4650" y="912843"/>
            <a:ext cx="8394700" cy="338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3C3C3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521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99" y="1519200"/>
            <a:ext cx="3819600" cy="420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482B-367B-4B05-AE4E-7266E7F2964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4650" y="912843"/>
            <a:ext cx="8394700" cy="338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3C3C3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949750" y="1519200"/>
            <a:ext cx="3819600" cy="420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anoram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00" y="1519200"/>
            <a:ext cx="8395200" cy="183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482B-367B-4B05-AE4E-7266E7F2964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4650" y="912843"/>
            <a:ext cx="8394700" cy="338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3C3C3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4650" y="3429000"/>
            <a:ext cx="8394700" cy="2286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4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000" y="381600"/>
            <a:ext cx="8388000" cy="6094800"/>
          </a:xfrm>
          <a:solidFill>
            <a:srgbClr val="E3E3E3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 bwMode="ltGray">
          <a:xfrm>
            <a:off x="755650" y="755650"/>
            <a:ext cx="4579938" cy="2262937"/>
          </a:xfrm>
          <a:solidFill>
            <a:srgbClr val="000000"/>
          </a:solidFill>
        </p:spPr>
        <p:txBody>
          <a:bodyPr lIns="360000" tIns="396000" rIns="360000" bIns="540000">
            <a:noAutofit/>
          </a:bodyPr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3200" i="1" baseline="0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450"/>
              </a:spcBef>
              <a:buFontTx/>
              <a:buNone/>
              <a:defRPr sz="1800">
                <a:solidFill>
                  <a:srgbClr val="FFFFFF"/>
                </a:solidFill>
                <a:latin typeface="+mj-lt"/>
              </a:defRPr>
            </a:lvl2pPr>
            <a:lvl3pPr marL="360000" indent="-194400">
              <a:lnSpc>
                <a:spcPct val="100000"/>
              </a:lnSpc>
              <a:spcBef>
                <a:spcPts val="45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  <a:latin typeface="+mj-lt"/>
              </a:defRPr>
            </a:lvl3pPr>
            <a:lvl4pPr marL="529200" indent="0">
              <a:buFontTx/>
              <a:buNone/>
              <a:defRPr>
                <a:solidFill>
                  <a:srgbClr val="FFFFFF"/>
                </a:solidFill>
              </a:defRPr>
            </a:lvl4pPr>
            <a:lvl5pPr marL="69480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Divider title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84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3049200"/>
            <a:ext cx="6105600" cy="1238400"/>
          </a:xfrm>
        </p:spPr>
        <p:txBody>
          <a:bodyPr anchor="b" anchorCtr="0">
            <a:noAutofit/>
          </a:bodyPr>
          <a:lstStyle>
            <a:lvl1pPr algn="l">
              <a:defRPr sz="3200" i="1">
                <a:solidFill>
                  <a:srgbClr val="BC141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373063" y="6270625"/>
            <a:ext cx="21590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r>
              <a:rPr lang="en-GB" sz="800" b="0" dirty="0"/>
              <a:t>COPYRIGHT © JONES LANG LASALLE IP, INC. </a:t>
            </a:r>
            <a:r>
              <a:rPr lang="en-GB" sz="800" b="0" dirty="0" smtClean="0"/>
              <a:t>2015</a:t>
            </a:r>
            <a:endParaRPr lang="en-GB" sz="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3063" y="1904999"/>
            <a:ext cx="4198937" cy="9239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rgbClr val="BC141A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2pPr>
            <a:lvl3pPr marL="374400" indent="0">
              <a:buFontTx/>
              <a:buNone/>
              <a:defRPr/>
            </a:lvl3pPr>
            <a:lvl4pPr marL="529200" indent="0">
              <a:buFontTx/>
              <a:buNone/>
              <a:defRPr/>
            </a:lvl4pPr>
            <a:lvl5pPr marL="694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00" y="381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360000"/>
            <a:ext cx="8395200" cy="45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519200"/>
            <a:ext cx="8395200" cy="420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0" y="6516000"/>
            <a:ext cx="1728000" cy="154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6D717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9600" y="6516000"/>
            <a:ext cx="270000" cy="154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6D7174"/>
                </a:solidFill>
              </a:defRPr>
            </a:lvl1pPr>
          </a:lstStyle>
          <a:p>
            <a:fld id="{523B482B-367B-4B05-AE4E-7266E7F2964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4400" y="6102000"/>
            <a:ext cx="8395200" cy="0"/>
          </a:xfrm>
          <a:prstGeom prst="line">
            <a:avLst/>
          </a:prstGeom>
          <a:ln w="63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6310800"/>
            <a:ext cx="805637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3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02" r:id="rId2"/>
    <p:sldLayoutId id="2147483703" r:id="rId3"/>
    <p:sldLayoutId id="2147483706" r:id="rId4"/>
    <p:sldLayoutId id="2147483722" r:id="rId5"/>
    <p:sldLayoutId id="214748371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94400" indent="-194400" algn="l" defTabSz="914400" rtl="0" eaLnBrk="1" latinLnBrk="0" hangingPunct="1">
        <a:lnSpc>
          <a:spcPct val="90000"/>
        </a:lnSpc>
        <a:spcBef>
          <a:spcPts val="1000"/>
        </a:spcBef>
        <a:buClr>
          <a:srgbClr val="BC141A"/>
        </a:buClr>
        <a:buFont typeface="Arial Narrow" panose="020B0606020202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72800" algn="l" defTabSz="914400" rtl="0" eaLnBrk="1" latinLnBrk="0" hangingPunct="1">
        <a:lnSpc>
          <a:spcPct val="95000"/>
        </a:lnSpc>
        <a:spcBef>
          <a:spcPts val="600"/>
        </a:spcBef>
        <a:buClr>
          <a:srgbClr val="BC141A"/>
        </a:buClr>
        <a:buFont typeface="Arial Narrow" panose="020B0606020202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29200" indent="-154800" algn="l" defTabSz="914400" rtl="0" eaLnBrk="1" latinLnBrk="0" hangingPunct="1">
        <a:lnSpc>
          <a:spcPct val="95000"/>
        </a:lnSpc>
        <a:spcBef>
          <a:spcPts val="600"/>
        </a:spcBef>
        <a:buClr>
          <a:srgbClr val="BC141A"/>
        </a:buClr>
        <a:buFont typeface="Arial Narrow" panose="020B0606020202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94800" indent="-165600" algn="l" defTabSz="914400" rtl="0" eaLnBrk="1" latinLnBrk="0" hangingPunct="1">
        <a:lnSpc>
          <a:spcPct val="95000"/>
        </a:lnSpc>
        <a:spcBef>
          <a:spcPts val="600"/>
        </a:spcBef>
        <a:buClr>
          <a:srgbClr val="BC141A"/>
        </a:buClr>
        <a:buFont typeface="Arial Narrow" panose="020B0606020202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31600" indent="-136800" algn="l" defTabSz="914400" rtl="0" eaLnBrk="1" latinLnBrk="0" hangingPunct="1">
        <a:lnSpc>
          <a:spcPct val="95000"/>
        </a:lnSpc>
        <a:spcBef>
          <a:spcPts val="800"/>
        </a:spcBef>
        <a:buClr>
          <a:srgbClr val="BC141A"/>
        </a:buClr>
        <a:buFont typeface="Arial Narrow" panose="020B060602020203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399" y="381000"/>
            <a:ext cx="4572001" cy="4570799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2368" y="5579264"/>
            <a:ext cx="6105600" cy="990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UniMarket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Универсальное решение. Уникальный подход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43199" y="5774400"/>
            <a:ext cx="1600011" cy="745200"/>
          </a:xfrm>
        </p:spPr>
        <p:txBody>
          <a:bodyPr/>
          <a:lstStyle/>
          <a:p>
            <a:r>
              <a:rPr lang="ru-RU" dirty="0"/>
              <a:t>Наталья Якименко, Региональный директор, управление </a:t>
            </a:r>
            <a:r>
              <a:rPr lang="ru-RU" dirty="0" smtClean="0"/>
              <a:t>недвижимостью и эксплуатация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3423600" y="3429000"/>
            <a:ext cx="1522800" cy="1522800"/>
          </a:xfrm>
          <a:prstGeom prst="rect">
            <a:avLst/>
          </a:prstGeom>
          <a:solidFill>
            <a:srgbClr val="BC141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374400" y="381000"/>
            <a:ext cx="4572000" cy="4572000"/>
            <a:chOff x="374400" y="381000"/>
            <a:chExt cx="4572000" cy="45720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74400" y="1905600"/>
              <a:ext cx="4572000" cy="0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74400" y="3416900"/>
              <a:ext cx="4572000" cy="0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905000" y="381000"/>
              <a:ext cx="0" cy="4572000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427200" y="381000"/>
              <a:ext cx="0" cy="4572000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99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6_Support\3_Marketing\StratCon\Template\Presentation materials\Graphics&amp;Tables\Смехы_новые цвета\элементы01-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55205" y="-1258093"/>
            <a:ext cx="2031999" cy="83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UniMarket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6100" y="1942305"/>
            <a:ext cx="8343900" cy="19319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</a:rPr>
              <a:t>Найти альтернативный ресурс арендаторов в условиях </a:t>
            </a:r>
            <a:r>
              <a:rPr lang="ru-RU" sz="1600" dirty="0" smtClean="0">
                <a:solidFill>
                  <a:schemeClr val="bg1"/>
                </a:solidFill>
              </a:rPr>
              <a:t>лимитированных / </a:t>
            </a:r>
            <a:r>
              <a:rPr lang="ru-RU" sz="1600" dirty="0">
                <a:solidFill>
                  <a:schemeClr val="bg1"/>
                </a:solidFill>
              </a:rPr>
              <a:t>приостановленных планов развития </a:t>
            </a:r>
            <a:r>
              <a:rPr lang="ru-RU" sz="1600" dirty="0" err="1" smtClean="0">
                <a:solidFill>
                  <a:schemeClr val="bg1"/>
                </a:solidFill>
              </a:rPr>
              <a:t>ритейлеров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</a:rPr>
              <a:t>Оживить пустующие галереи торгового </a:t>
            </a:r>
            <a:r>
              <a:rPr lang="ru-RU" sz="1600" dirty="0" smtClean="0">
                <a:solidFill>
                  <a:schemeClr val="bg1"/>
                </a:solidFill>
              </a:rPr>
              <a:t>центра;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</a:rPr>
              <a:t>Создать точку притяжения </a:t>
            </a:r>
            <a:r>
              <a:rPr lang="ru-RU" sz="1600" dirty="0" smtClean="0">
                <a:solidFill>
                  <a:schemeClr val="bg1"/>
                </a:solidFill>
              </a:rPr>
              <a:t>посетителей;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</a:rPr>
              <a:t>Привлечь доход за счет коммерциализации </a:t>
            </a:r>
            <a:r>
              <a:rPr lang="ru-RU" sz="1600" dirty="0" smtClean="0">
                <a:solidFill>
                  <a:schemeClr val="bg1"/>
                </a:solidFill>
              </a:rPr>
              <a:t>пространства.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482B-367B-4B05-AE4E-7266E7F2964D}" type="slidenum">
              <a:rPr lang="en-GB" smtClean="0"/>
              <a:t>2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Характеристика проекта</a:t>
            </a:r>
          </a:p>
        </p:txBody>
      </p:sp>
      <p:sp>
        <p:nvSpPr>
          <p:cNvPr id="2" name="Rectangle 1"/>
          <p:cNvSpPr/>
          <p:nvPr/>
        </p:nvSpPr>
        <p:spPr>
          <a:xfrm>
            <a:off x="379413" y="1522413"/>
            <a:ext cx="8383587" cy="382587"/>
          </a:xfrm>
          <a:prstGeom prst="rect">
            <a:avLst/>
          </a:prstGeom>
          <a:solidFill>
            <a:srgbClr val="A70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ЦЕЛИ</a:t>
            </a:r>
            <a:endParaRPr lang="ru-RU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910" y="4151967"/>
            <a:ext cx="3441248" cy="1740555"/>
          </a:xfrm>
          <a:prstGeom prst="rect">
            <a:avLst/>
          </a:prstGeom>
        </p:spPr>
      </p:pic>
      <p:pic>
        <p:nvPicPr>
          <p:cNvPr id="10" name="Picture 2" descr="C:\Users\Irina.Artyushkina\AppData\Local\Microsoft\Windows\Temporary Internet Files\Content.Outlook\E0Q7LLSD\option 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37" r="36042" b="11899"/>
          <a:stretch/>
        </p:blipFill>
        <p:spPr bwMode="auto">
          <a:xfrm>
            <a:off x="379410" y="4151967"/>
            <a:ext cx="2476500" cy="17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Irina.Artyushkina\AppData\Local\Microsoft\Windows\Temporary Internet Files\Content.Outlook\E0Q7LLSD\option 1 (2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631" r="31032" b="16086"/>
          <a:stretch/>
        </p:blipFill>
        <p:spPr bwMode="auto">
          <a:xfrm>
            <a:off x="6297158" y="4151968"/>
            <a:ext cx="2471262" cy="17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Финансовые показатели серии проектов </a:t>
            </a:r>
            <a:r>
              <a:rPr lang="ru-RU" dirty="0" err="1"/>
              <a:t>UniMarket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482B-367B-4B05-AE4E-7266E7F2964D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8" name="Content Placeholder 2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2572679"/>
              </p:ext>
            </p:extLst>
          </p:nvPr>
        </p:nvGraphicFramePr>
        <p:xfrm>
          <a:off x="379413" y="1515989"/>
          <a:ext cx="6966008" cy="38019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84103"/>
                <a:gridCol w="2249905"/>
                <a:gridCol w="2232000"/>
              </a:tblGrid>
              <a:tr h="794074">
                <a:tc>
                  <a:txBody>
                    <a:bodyPr/>
                    <a:lstStyle/>
                    <a:p>
                      <a:pPr marL="0" marR="0" indent="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UniMarket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От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До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</a:tr>
              <a:tr h="517358">
                <a:tc>
                  <a:txBody>
                    <a:bodyPr/>
                    <a:lstStyle/>
                    <a:p>
                      <a:pPr marL="0" indent="180975" algn="l" fontAlgn="b"/>
                      <a:r>
                        <a:rPr lang="en-US" sz="1400" u="none" strike="noStrike" dirty="0" smtClean="0">
                          <a:effectLst/>
                        </a:rPr>
                        <a:t>CAPEX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12 тыс.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руб. / кв.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15 тыс. руб. / кв.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9547">
                <a:tc>
                  <a:txBody>
                    <a:bodyPr/>
                    <a:lstStyle/>
                    <a:p>
                      <a:pPr marL="0" indent="180975" algn="l" fontAlgn="b"/>
                      <a:r>
                        <a:rPr lang="en-US" sz="1400" u="none" strike="noStrike" dirty="0" smtClean="0">
                          <a:effectLst/>
                        </a:rPr>
                        <a:t>OPEX</a:t>
                      </a:r>
                      <a:r>
                        <a:rPr lang="ru-RU" sz="1400" u="none" strike="noStrike" dirty="0" smtClean="0">
                          <a:effectLst/>
                        </a:rPr>
                        <a:t> /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год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5F5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4 656 руб. / кв. 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м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547">
                <a:tc>
                  <a:txBody>
                    <a:bodyPr/>
                    <a:lstStyle/>
                    <a:p>
                      <a:pPr marL="0" indent="180975" algn="l" fontAlgn="b"/>
                      <a:r>
                        <a:rPr lang="ru-RU" sz="1400" u="none" strike="noStrike" dirty="0" smtClean="0">
                          <a:effectLst/>
                        </a:rPr>
                        <a:t>Средняя ставка аренды в день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 2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тыс.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руб. за точку </a:t>
                      </a:r>
                    </a:p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* в зависимости от сроков аренды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20 тыс. руб.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за точку 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baseline="0" dirty="0" smtClean="0">
                          <a:effectLst/>
                        </a:rPr>
                        <a:t>* в зависимости от сроков аренды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E3E3"/>
                    </a:solidFill>
                  </a:tcPr>
                </a:tc>
              </a:tr>
              <a:tr h="733927">
                <a:tc>
                  <a:txBody>
                    <a:bodyPr/>
                    <a:lstStyle/>
                    <a:p>
                      <a:pPr marL="0" indent="180975" algn="l" fontAlgn="b"/>
                      <a:r>
                        <a:rPr lang="ru-RU" sz="1400" u="none" strike="noStrike" dirty="0" smtClean="0">
                          <a:effectLst/>
                        </a:rPr>
                        <a:t>Вместимость </a:t>
                      </a:r>
                      <a:r>
                        <a:rPr lang="en-US" sz="1400" u="none" strike="noStrike" dirty="0" smtClean="0">
                          <a:effectLst/>
                        </a:rPr>
                        <a:t>S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кв. 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 кв.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м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на точку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30 кв.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м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на точку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5F5F5"/>
                    </a:solidFill>
                  </a:tcPr>
                </a:tc>
              </a:tr>
              <a:tr h="577516">
                <a:tc>
                  <a:txBody>
                    <a:bodyPr/>
                    <a:lstStyle/>
                    <a:p>
                      <a:pPr marL="0" indent="180975" algn="l" fontAlgn="b"/>
                      <a:r>
                        <a:rPr lang="ru-RU" sz="1400" u="none" strike="noStrike" dirty="0" smtClean="0">
                          <a:effectLst/>
                        </a:rPr>
                        <a:t>Окупаемость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в месяц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0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F:\6_Support\3_Marketing\StratCon\Template\Design\New\элементы01-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46"/>
          <a:stretch/>
        </p:blipFill>
        <p:spPr bwMode="auto">
          <a:xfrm>
            <a:off x="389220" y="4586979"/>
            <a:ext cx="2308168" cy="45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F:\6_Support\3_Marketing\StratCon\Template\Design\New\элементы01-2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33"/>
          <a:stretch/>
        </p:blipFill>
        <p:spPr bwMode="auto">
          <a:xfrm>
            <a:off x="379413" y="2593535"/>
            <a:ext cx="2290762" cy="4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F:\6_Support\3_Marketing\StratCon\Template\Design\New\элементы01-2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62"/>
          <a:stretch/>
        </p:blipFill>
        <p:spPr bwMode="auto">
          <a:xfrm>
            <a:off x="373014" y="5236916"/>
            <a:ext cx="2286895" cy="45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F:\6_Support\3_Marketing\StratCon\Template\Design\New\элементы01-2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75"/>
          <a:stretch/>
        </p:blipFill>
        <p:spPr bwMode="auto">
          <a:xfrm>
            <a:off x="364436" y="3896061"/>
            <a:ext cx="2268521" cy="4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F:\6_Support\3_Marketing\StratCon\Template\Design\New\элементы01-2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33"/>
          <a:stretch/>
        </p:blipFill>
        <p:spPr bwMode="auto">
          <a:xfrm>
            <a:off x="389220" y="3244798"/>
            <a:ext cx="2268521" cy="4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F:\6_Support\3_Marketing\StratCon\Template\Design\New\элементы01-26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2"/>
          <a:stretch/>
        </p:blipFill>
        <p:spPr bwMode="auto">
          <a:xfrm>
            <a:off x="379413" y="1917700"/>
            <a:ext cx="2268521" cy="48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Внимание, подводные камни…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482B-367B-4B05-AE4E-7266E7F2964D}" type="slidenum">
              <a:rPr lang="en-GB" smtClean="0"/>
              <a:t>4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95189" y="1418149"/>
            <a:ext cx="4573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Детали, о которых необходимо подумать заранее: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557" y="1904070"/>
            <a:ext cx="2328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</a:rPr>
              <a:t>Арендаторы / </a:t>
            </a:r>
            <a:r>
              <a:rPr lang="ru-RU" sz="1400" dirty="0">
                <a:solidFill>
                  <a:schemeClr val="bg1"/>
                </a:solidFill>
              </a:rPr>
              <a:t>пересечение товарных групп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554" y="2667607"/>
            <a:ext cx="9813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Освещение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6032" y="3989960"/>
            <a:ext cx="11945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Оборудование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6032" y="4552100"/>
            <a:ext cx="2456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Хранение / </a:t>
            </a:r>
            <a:r>
              <a:rPr lang="ru-RU" sz="1400" dirty="0">
                <a:solidFill>
                  <a:schemeClr val="bg1"/>
                </a:solidFill>
              </a:rPr>
              <a:t>специальные условия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064" y="3312887"/>
            <a:ext cx="1372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Инвентаризация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9904" y="5298293"/>
            <a:ext cx="1304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 </a:t>
            </a:r>
            <a:r>
              <a:rPr lang="ru-RU" sz="1400" dirty="0" smtClean="0">
                <a:solidFill>
                  <a:schemeClr val="bg1"/>
                </a:solidFill>
              </a:rPr>
              <a:t>прочее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71" name="Picture 23" descr="C:\Users\Ekaterina.Konovalova\Desktop\победа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783" y="1538361"/>
            <a:ext cx="4191000" cy="414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C:\Users\Irina.Artyushkina\Desktop\PROEstate 2015\1 (136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121" y="3815978"/>
            <a:ext cx="3320432" cy="20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Placeholder 4"/>
          <p:cNvPicPr>
            <a:picLocks noGrp="1" noChangeAspect="1"/>
          </p:cNvPicPr>
          <p:nvPr>
            <p:ph idx="1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021" y="1516377"/>
            <a:ext cx="3313713" cy="2102326"/>
          </a:xfrm>
        </p:spPr>
      </p:pic>
      <p:pic>
        <p:nvPicPr>
          <p:cNvPr id="16" name="Picture 2" descr="C:\Users\Irina.Artyushkina\Desktop\PROEstate 2015\1 (395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021" y="3815978"/>
            <a:ext cx="3313712" cy="20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Irina.Artyushkina\Desktop\PROEstate 2015\1 (123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21" y="1524000"/>
            <a:ext cx="3308559" cy="20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«Аквариум»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482B-367B-4B05-AE4E-7266E7F2964D}" type="slidenum">
              <a:rPr lang="en-GB" smtClean="0"/>
              <a:t>5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ТЦ «Водный», г. Москва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0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 descr="01t5dASxUu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413" y="3785880"/>
            <a:ext cx="3310266" cy="2124802"/>
          </a:xfrm>
          <a:prstGeom prst="rect">
            <a:avLst/>
          </a:prstGeom>
        </p:spPr>
      </p:pic>
      <p:pic>
        <p:nvPicPr>
          <p:cNvPr id="11" name="Picture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658" y="1523999"/>
            <a:ext cx="3305021" cy="2090329"/>
          </a:xfrm>
          <a:prstGeom prst="rect">
            <a:avLst/>
          </a:prstGeom>
        </p:spPr>
      </p:pic>
      <p:pic>
        <p:nvPicPr>
          <p:cNvPr id="9" name="Рисунок 2" descr="SlUjJB4LvQU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3827148"/>
            <a:ext cx="3327226" cy="2083534"/>
          </a:xfrm>
          <a:prstGeom prst="rect">
            <a:avLst/>
          </a:prstGeom>
        </p:spPr>
      </p:pic>
      <p:pic>
        <p:nvPicPr>
          <p:cNvPr id="12" name="Рисунок 2" descr="Pokaz_v_Lug_LOOK-4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507" y="1524000"/>
            <a:ext cx="3327226" cy="2138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«луг </a:t>
            </a:r>
            <a:r>
              <a:rPr lang="en-US" dirty="0"/>
              <a:t>LOOK</a:t>
            </a:r>
            <a:r>
              <a:rPr lang="ru-RU" dirty="0"/>
              <a:t>»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482B-367B-4B05-AE4E-7266E7F2964D}" type="slidenum">
              <a:rPr lang="en-GB" smtClean="0"/>
              <a:t>6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ТРЦ «Монпансье», г. Санкт</a:t>
            </a:r>
            <a:r>
              <a:rPr lang="en-US" dirty="0"/>
              <a:t>-</a:t>
            </a:r>
            <a:r>
              <a:rPr lang="ru-RU" dirty="0"/>
              <a:t>Петербург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8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bmetr.ru/UPLOAD/user/image/trend_island_sketch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092" y="3827148"/>
            <a:ext cx="3324133" cy="208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9_Property_Management\1. Active Projects\Parma\Comm\Aviapark examples\IMG_082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1" y="1523999"/>
            <a:ext cx="3327226" cy="212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Placeholder 4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093" y="1524000"/>
            <a:ext cx="3314586" cy="2075386"/>
          </a:xfrm>
          <a:prstGeom prst="rect">
            <a:avLst/>
          </a:prstGeom>
        </p:spPr>
      </p:pic>
      <p:pic>
        <p:nvPicPr>
          <p:cNvPr id="16" name="Picture 7" descr="F:\9_Property_Management\1. Active Projects\Parma\Comm\Aviapark examples\IMG_082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413" y="3827148"/>
            <a:ext cx="3310266" cy="208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</a:t>
            </a:r>
            <a:r>
              <a:rPr lang="en-GB" dirty="0"/>
              <a:t>Trend Island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482B-367B-4B05-AE4E-7266E7F2964D}" type="slidenum">
              <a:rPr lang="en-GB" smtClean="0"/>
              <a:t>7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ТЦ «Авиапарк»,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10965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55650" y="755650"/>
            <a:ext cx="4579938" cy="3068638"/>
          </a:xfrm>
        </p:spPr>
        <p:txBody>
          <a:bodyPr/>
          <a:lstStyle/>
          <a:p>
            <a:r>
              <a:rPr lang="ru-RU" dirty="0"/>
              <a:t>Новый проект </a:t>
            </a:r>
            <a:r>
              <a:rPr lang="ru-RU" dirty="0" err="1"/>
              <a:t>UniMarket</a:t>
            </a:r>
            <a:r>
              <a:rPr lang="ru-RU" dirty="0"/>
              <a:t> «Икра и бисер» - скоро где-то на </a:t>
            </a:r>
            <a:r>
              <a:rPr lang="ru-RU" dirty="0" smtClean="0"/>
              <a:t>севере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Продолжение следует…</a:t>
            </a:r>
          </a:p>
        </p:txBody>
      </p:sp>
    </p:spTree>
    <p:extLst>
      <p:ext uri="{BB962C8B-B14F-4D97-AF65-F5344CB8AC3E}">
        <p14:creationId xmlns:p14="http://schemas.microsoft.com/office/powerpoint/2010/main" val="38175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9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L General 29_01">
  <a:themeElements>
    <a:clrScheme name="JLL_New Colours">
      <a:dk1>
        <a:sysClr val="windowText" lastClr="000000"/>
      </a:dk1>
      <a:lt1>
        <a:sysClr val="window" lastClr="FFFFFF"/>
      </a:lt1>
      <a:dk2>
        <a:srgbClr val="A3C5CD"/>
      </a:dk2>
      <a:lt2>
        <a:srgbClr val="CCCC99"/>
      </a:lt2>
      <a:accent1>
        <a:srgbClr val="BC141A"/>
      </a:accent1>
      <a:accent2>
        <a:srgbClr val="328EB0"/>
      </a:accent2>
      <a:accent3>
        <a:srgbClr val="71226B"/>
      </a:accent3>
      <a:accent4>
        <a:srgbClr val="7B76B6"/>
      </a:accent4>
      <a:accent5>
        <a:srgbClr val="4DBCC6"/>
      </a:accent5>
      <a:accent6>
        <a:srgbClr val="AC9A42"/>
      </a:accent6>
      <a:hlink>
        <a:srgbClr val="AEAFB0"/>
      </a:hlink>
      <a:folHlink>
        <a:srgbClr val="DD898C"/>
      </a:folHlink>
    </a:clrScheme>
    <a:fontScheme name="JLL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1D5D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D717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/>
  <a:custClrLst>
    <a:custClr name="Black">
      <a:srgbClr val="04161C"/>
    </a:custClr>
    <a:custClr name="Charcoal">
      <a:srgbClr val="3C3C3B"/>
    </a:custClr>
    <a:custClr name="Steel">
      <a:srgbClr val="9D9C9C"/>
    </a:custClr>
    <a:custClr name="Concrete">
      <a:srgbClr val="E3E3E3"/>
    </a:custClr>
    <a:custClr name="Chalk">
      <a:srgbClr val="F5F5F5"/>
    </a:custClr>
    <a:custClr name="White">
      <a:srgbClr val="FFFFFF"/>
    </a:custClr>
    <a:custClr name="Gold">
      <a:srgbClr val="DACA83"/>
    </a:custClr>
    <a:custClr name="Midnight">
      <a:srgbClr val="3D5560"/>
    </a:custClr>
    <a:custClr name="Raspberry">
      <a:srgbClr val="A7004D"/>
    </a:custClr>
    <a:custClr name="Orange">
      <a:srgbClr val="E36307"/>
    </a:custClr>
  </a:custClrLst>
  <a:extLst>
    <a:ext uri="{05A4C25C-085E-4340-85A3-A5531E510DB2}">
      <thm15:themeFamily xmlns:thm15="http://schemas.microsoft.com/office/thememl/2012/main" xmlns="" name="JLL_PowerPoint_template_4x3_revised" id="{D512C32E-FF20-4DFF-B688-1C158579D4ED}" vid="{5A1120D4-79A8-4F5E-8C31-F525647E11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8011DEFFD14D4EA2D612C57C66CF1B" ma:contentTypeVersion="0" ma:contentTypeDescription="Create a new document." ma:contentTypeScope="" ma:versionID="5b299db41da89902ecded7f1b35af1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3DEB7D-36D3-4F54-98D9-8D4DEEDFAE0A}">
  <ds:schemaRefs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DE12CC1-56A5-440D-ADE7-F6D9A54ED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EAA71E-4C45-4860-B583-31BAE2BD2F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JLL General 29_01</Template>
  <TotalTime>154</TotalTime>
  <Words>229</Words>
  <Application>Microsoft Office PowerPoint</Application>
  <PresentationFormat>On-screen Show (4:3)</PresentationFormat>
  <Paragraphs>60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JLL General 29_01</vt:lpstr>
      <vt:lpstr>UniMarket Универсальное решение. Уникальный подход</vt:lpstr>
      <vt:lpstr>UniMarket</vt:lpstr>
      <vt:lpstr>Финансовые показатели серии проектов UniMarket</vt:lpstr>
      <vt:lpstr>Внимание, подводные камни…</vt:lpstr>
      <vt:lpstr>Проект «Аквариум»</vt:lpstr>
      <vt:lpstr>Проект «луг LOOK»</vt:lpstr>
      <vt:lpstr>Проект Trend Island</vt:lpstr>
      <vt:lpstr>PowerPoint Presentation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32pt Times New Roman Italic with keyword highlighted red</dc:title>
  <cp:lastModifiedBy>Kopeychenko, Natalia (Russia)</cp:lastModifiedBy>
  <cp:revision>17</cp:revision>
  <cp:lastPrinted>2013-09-29T12:44:50Z</cp:lastPrinted>
  <dcterms:created xsi:type="dcterms:W3CDTF">2015-05-28T06:53:38Z</dcterms:created>
  <dcterms:modified xsi:type="dcterms:W3CDTF">2015-09-04T11:51:34Z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0x010100A18011DEFFD14D4EA2D612C57C66CF1B</vt:lpwstr>
  </property>
</Properties>
</file>