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58" r:id="rId3"/>
    <p:sldId id="288" r:id="rId4"/>
    <p:sldId id="264" r:id="rId5"/>
    <p:sldId id="289" r:id="rId6"/>
    <p:sldId id="298" r:id="rId7"/>
    <p:sldId id="261" r:id="rId8"/>
    <p:sldId id="295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D20"/>
    <a:srgbClr val="F46C24"/>
    <a:srgbClr val="F4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уровня вакантных площадей</a:t>
            </a:r>
            <a:r>
              <a:rPr lang="ru-RU" sz="1600" baseline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%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класс Б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Лист1!$B$1:$G$1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Лист1!$B$2:$G$2</c:f>
              <c:numCache>
                <c:formatCode>0%</c:formatCode>
                <c:ptCount val="6"/>
                <c:pt idx="0">
                  <c:v>0.09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0.08</c:v>
                </c:pt>
                <c:pt idx="4" formatCode="0.00%">
                  <c:v>0.10299999999999999</c:v>
                </c:pt>
                <c:pt idx="5" formatCode="0.00%">
                  <c:v>0.16700000000000001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класс 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Лист1!$B$3:$G$3</c:f>
              <c:numCache>
                <c:formatCode>0%</c:formatCode>
                <c:ptCount val="6"/>
                <c:pt idx="0">
                  <c:v>0.08</c:v>
                </c:pt>
                <c:pt idx="1">
                  <c:v>0.08</c:v>
                </c:pt>
                <c:pt idx="2">
                  <c:v>0.06</c:v>
                </c:pt>
                <c:pt idx="3">
                  <c:v>0.05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1857440"/>
        <c:axId val="-51851456"/>
      </c:barChart>
      <c:catAx>
        <c:axId val="-518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851456"/>
        <c:crosses val="autoZero"/>
        <c:auto val="1"/>
        <c:lblAlgn val="ctr"/>
        <c:lblOffset val="100"/>
        <c:noMultiLvlLbl val="0"/>
      </c:catAx>
      <c:valAx>
        <c:axId val="-5185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8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класс Б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Лист1!$B$2:$E$2</c:f>
              <c:numCache>
                <c:formatCode>#,##0.000"р."</c:formatCode>
                <c:ptCount val="4"/>
                <c:pt idx="0">
                  <c:v>12.4</c:v>
                </c:pt>
                <c:pt idx="1">
                  <c:v>15.6</c:v>
                </c:pt>
                <c:pt idx="2">
                  <c:v>17.2</c:v>
                </c:pt>
                <c:pt idx="3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класс 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Лист1!$B$3:$E$3</c:f>
              <c:numCache>
                <c:formatCode>#,##0.000"р."</c:formatCode>
                <c:ptCount val="4"/>
                <c:pt idx="0">
                  <c:v>9.1999999999999993</c:v>
                </c:pt>
                <c:pt idx="1">
                  <c:v>12.4</c:v>
                </c:pt>
                <c:pt idx="2">
                  <c:v>13.4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1847104"/>
        <c:axId val="-51856352"/>
      </c:barChart>
      <c:catAx>
        <c:axId val="-5184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856352"/>
        <c:crosses val="autoZero"/>
        <c:auto val="1"/>
        <c:lblAlgn val="ctr"/>
        <c:lblOffset val="100"/>
        <c:noMultiLvlLbl val="0"/>
      </c:catAx>
      <c:valAx>
        <c:axId val="-5185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&quot;р.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84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CD79-5504-44B7-8AE7-8F88877B20E9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A19C-FAAD-4C06-A752-D9EC011EB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4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16C3-0A01-CC4D-A873-D7BD8F5481CA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D97B-D578-4E47-9502-D1473019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D97B-D578-4E47-9502-D1473019D7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0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3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Shape 3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243" name="Shape 36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9780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0" name="Shape 4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700" b="1" dirty="0">
              <a:latin typeface="Calibri" charset="0"/>
              <a:ea typeface="MS PGothic" charset="0"/>
            </a:endParaRPr>
          </a:p>
        </p:txBody>
      </p:sp>
      <p:sp>
        <p:nvSpPr>
          <p:cNvPr id="12291" name="Shape 46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9426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9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Shape 9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700" dirty="0">
              <a:latin typeface="Calibri" charset="0"/>
              <a:ea typeface="MS PGothic" charset="0"/>
            </a:endParaRPr>
          </a:p>
        </p:txBody>
      </p:sp>
      <p:sp>
        <p:nvSpPr>
          <p:cNvPr id="22532" name="Shape 98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buSzPct val="25000"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4638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0" name="Shape 4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700" b="1" dirty="0">
              <a:latin typeface="Calibri" charset="0"/>
              <a:ea typeface="MS PGothic" charset="0"/>
            </a:endParaRPr>
          </a:p>
        </p:txBody>
      </p:sp>
      <p:sp>
        <p:nvSpPr>
          <p:cNvPr id="12291" name="Shape 46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1036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6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Shape 6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15" tIns="91415" rIns="91415" bIns="9141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9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57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Shape 57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98307" name="Shape 578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6985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800" b="0" i="0" cap="all">
                <a:solidFill>
                  <a:schemeClr val="bg1"/>
                </a:solidFill>
                <a:latin typeface="Verb Light"/>
                <a:cs typeface="Verb Light"/>
              </a:defRPr>
            </a:lvl1pPr>
          </a:lstStyle>
          <a:p>
            <a:r>
              <a:rPr lang="en-US" dirty="0" smtClean="0"/>
              <a:t>Page </a:t>
            </a:r>
            <a:fld id="{7B54D694-DD18-D542-85DD-02F39E92EEF2}" type="slidenum">
              <a:rPr lang="en-US" smtClean="0"/>
              <a:t>‹#›</a:t>
            </a:fld>
            <a:r>
              <a:rPr lang="en-US" dirty="0" smtClean="0"/>
              <a:t>   |  September 24, 2014  |  presented by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7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13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3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3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3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5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04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1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3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311900"/>
            <a:ext cx="9144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7" r:id="rId16"/>
    <p:sldLayoutId id="21474836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Verb Light"/>
          <a:ea typeface="+mj-ea"/>
          <a:cs typeface="Verb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b Light"/>
          <a:ea typeface="+mn-ea"/>
          <a:cs typeface="Verb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b Light"/>
          <a:ea typeface="+mn-ea"/>
          <a:cs typeface="Verb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b Light"/>
          <a:ea typeface="+mn-ea"/>
          <a:cs typeface="Verb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b Light"/>
          <a:ea typeface="+mn-ea"/>
          <a:cs typeface="Verb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b Light"/>
          <a:ea typeface="+mn-ea"/>
          <a:cs typeface="Ver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BA_Logo_EastwardPM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50973"/>
            <a:ext cx="3263900" cy="701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979" y="2565779"/>
            <a:ext cx="7707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</a:t>
            </a:r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Б </a:t>
            </a: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в кризис - как рыба в воде?</a:t>
            </a:r>
          </a:p>
        </p:txBody>
      </p:sp>
    </p:spTree>
    <p:extLst>
      <p:ext uri="{BB962C8B-B14F-4D97-AF65-F5344CB8AC3E}">
        <p14:creationId xmlns:p14="http://schemas.microsoft.com/office/powerpoint/2010/main" val="15788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803" y="987129"/>
            <a:ext cx="515717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Качественный ремонт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Открытая планировка помещений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система пожарной безопасности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лифты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Центральная система отопления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Организованная охраняемая парковка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Круглосуточная охрана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питания сотрудников и посетителей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Оптоволоконная связь отдельных телефонных линий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Фальшпол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Хорошее расположение здания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крытого паркинга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зданием осуществляется профессиональной УК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112" y="954159"/>
            <a:ext cx="371219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Косметический ремонт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Лифт (если более 3-х этажей)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Кабинетная или смешанная планировка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Пассивная система вентиляции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Деревянные окна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Невысокое качество услуг: организации питания, охраны, парковки и т.д.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37695" y="1011"/>
            <a:ext cx="854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Отличительные характеристики офисов класса 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803" y="587019"/>
            <a:ext cx="185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226" y="587019"/>
            <a:ext cx="185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2052" name="Picture 4" descr="http://www.abcproperty.ru/images/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1" y="3935793"/>
            <a:ext cx="2899668" cy="21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328" y="134175"/>
            <a:ext cx="26091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рынка </a:t>
            </a:r>
          </a:p>
          <a:p>
            <a:r>
              <a:rPr lang="ru-RU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Москве</a:t>
            </a:r>
          </a:p>
          <a:p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68290"/>
              </p:ext>
            </p:extLst>
          </p:nvPr>
        </p:nvGraphicFramePr>
        <p:xfrm>
          <a:off x="1275008" y="1146220"/>
          <a:ext cx="6748529" cy="412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2155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527" y="320301"/>
            <a:ext cx="76647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арендных ставок офисных площадей 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г. </a:t>
            </a:r>
            <a:r>
              <a:rPr lang="ru-RU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Москве</a:t>
            </a:r>
          </a:p>
          <a:p>
            <a:endParaRPr lang="ru-RU" sz="2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92668"/>
              </p:ext>
            </p:extLst>
          </p:nvPr>
        </p:nvGraphicFramePr>
        <p:xfrm>
          <a:off x="759854" y="1571223"/>
          <a:ext cx="7443988" cy="422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563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56" y="153194"/>
            <a:ext cx="806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МИГРАЦИЯ АРЕНДАТОРОВ</a:t>
            </a:r>
            <a:endParaRPr lang="ru-R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56" y="876201"/>
            <a:ext cx="189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кризиса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7241" y="956887"/>
            <a:ext cx="311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кризиса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7241" y="1578409"/>
            <a:ext cx="230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арендаторов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9563" y="2033007"/>
            <a:ext cx="484078" cy="38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7241" y="20330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654957" y="2217674"/>
            <a:ext cx="6685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nginform.com/application/files/images/leaving-job/lj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" y="3677461"/>
            <a:ext cx="3374987" cy="24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ace.arendator.ru/files/lib/569/2010062707_5258195190_2010-06-27_15_01_05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41" y="3677462"/>
            <a:ext cx="3560851" cy="23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23556" y="1558734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Рынок собственников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56" y="1960458"/>
            <a:ext cx="279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Тренд децентрализации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5969" y="2440067"/>
            <a:ext cx="2633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штата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бюджета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2130" y="3109562"/>
            <a:ext cx="115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7130" y="3086398"/>
            <a:ext cx="137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Маленькие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464105" y="3308436"/>
            <a:ext cx="8188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56" y="2443631"/>
            <a:ext cx="2932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поисках лучшего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Аренда больших офисов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928834" y="2217674"/>
            <a:ext cx="4782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3992" y="2033008"/>
            <a:ext cx="38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3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285" y="178940"/>
            <a:ext cx="860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2000" b="1" dirty="0" smtClean="0">
                <a:solidFill>
                  <a:schemeClr val="accent2"/>
                </a:solidFill>
                <a:latin typeface="Verb Light" panose="02000300030000020004" pitchFamily="50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потенциальные арендаторы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Abc Block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63" y="4014980"/>
            <a:ext cx="1263552" cy="12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0666" y="3703856"/>
            <a:ext cx="60748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«Неприхотливые» подразделения крупных компаний – </a:t>
            </a:r>
            <a:r>
              <a:rPr lang="en-US" sz="1400" i="1" dirty="0" smtClean="0">
                <a:latin typeface="Verb Light" panose="02000300030000020004" pitchFamily="50" charset="0"/>
              </a:rPr>
              <a:t>IT, call-</a:t>
            </a:r>
            <a:r>
              <a:rPr lang="ru-RU" sz="1400" i="1" dirty="0" smtClean="0"/>
              <a:t>центры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Небольшие интернет-магазины, которым важно наличие склада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Маленькие компании, которым необходима маленькая площадь</a:t>
            </a:r>
            <a:endParaRPr lang="en-US" sz="1400" i="1" dirty="0" smtClean="0">
              <a:latin typeface="Verb Light" panose="0200030003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Рублевые договоры ещё до кризиса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Коридорная нарезка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Большой объем предложения – т.к. любое производство превращается в офисный центр класса 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1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100" dirty="0"/>
          </a:p>
        </p:txBody>
      </p:sp>
      <p:pic>
        <p:nvPicPr>
          <p:cNvPr id="6" name="Picture 4" descr="http://www.cliparthut.com/clip-arts/42/office-building-clip-art-42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95" y="1177681"/>
            <a:ext cx="1672456" cy="12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80667" y="963092"/>
            <a:ext cx="607483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Золотая середина – востребован всегда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Крупные российские компании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Небольшие компании, чей бизнес связан с местоположением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Качественные объекты уступают классу А только в отделке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Те компании, которым важна презентабельность – мигрируют в пределах класса</a:t>
            </a:r>
            <a:endParaRPr lang="en-US" sz="1400" i="1" dirty="0" smtClean="0">
              <a:latin typeface="Verb Light" panose="0200030003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Большой выбор вакансии из-за рекордного ввода площадей в 2014 г.</a:t>
            </a:r>
            <a:endParaRPr lang="en-US" sz="1400" i="1" dirty="0" smtClean="0">
              <a:latin typeface="Verb Light" panose="0200030003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i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285" y="1539400"/>
            <a:ext cx="1189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  <a:r>
              <a:rPr lang="en-US" sz="2000" b="1" dirty="0">
                <a:latin typeface="Verb Light" panose="02000300030000020004" pitchFamily="50" charset="0"/>
                <a:cs typeface="Arial" panose="020B0604020202020204" pitchFamily="34" charset="0"/>
              </a:rPr>
              <a:t>B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284" y="4215429"/>
            <a:ext cx="1189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  <a:r>
              <a:rPr lang="en-US" sz="2000" b="1" dirty="0" smtClean="0">
                <a:latin typeface="Verb Light" panose="02000300030000020004" pitchFamily="50" charset="0"/>
                <a:cs typeface="Arial" panose="020B0604020202020204" pitchFamily="34" charset="0"/>
              </a:rPr>
              <a:t>C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7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6413" y="3157538"/>
            <a:ext cx="58102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09738" y="4564063"/>
            <a:ext cx="58102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3163" y="424288"/>
            <a:ext cx="428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удержать арендатора?</a:t>
            </a:r>
            <a:endParaRPr lang="ru-R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metrtv.ru/images/papka/36/uderg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56" y="513114"/>
            <a:ext cx="3099532" cy="19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206" y="2499770"/>
            <a:ext cx="8053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Отказ от индексации и фиксация цен в рублях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Снижение арендной 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Льготные способы оплаты (рассрочка, изменение даты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платежа, увеличение арендных каникул)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пространства (субаренда)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Complimentary Service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опции и некоторые бесплатные услуги (размещение рекламных материалов, указателей, дополнительные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машиноместа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индивидуальной программы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удержанию арендаторов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079" y="1342651"/>
            <a:ext cx="493931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ГИБКИЙ ПОДХОД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934338"/>
            <a:ext cx="8229600" cy="1195199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cap="all" spc="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en-US" sz="2400" spc="3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Bef>
                <a:spcPts val="2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Марина Великорецкая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| www.svneastward.ru</a:t>
            </a:r>
          </a:p>
          <a:p>
            <a:pPr>
              <a:lnSpc>
                <a:spcPts val="2600"/>
              </a:lnSpc>
              <a:spcBef>
                <a:spcPts val="200"/>
              </a:spcBef>
              <a:defRPr/>
            </a:pPr>
            <a:r>
              <a:rPr lang="ru-RU" sz="18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+7 (495) 374-87-84</a:t>
            </a:r>
          </a:p>
        </p:txBody>
      </p:sp>
      <p:sp>
        <p:nvSpPr>
          <p:cNvPr id="97282" name="Picture 7"/>
          <p:cNvSpPr>
            <a:spLocks noChangeAspect="1"/>
          </p:cNvSpPr>
          <p:nvPr/>
        </p:nvSpPr>
        <p:spPr bwMode="auto">
          <a:xfrm>
            <a:off x="2832100" y="2568575"/>
            <a:ext cx="347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28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425700"/>
            <a:ext cx="347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199" y="6330949"/>
            <a:ext cx="41783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900"/>
              </a:lnSpc>
              <a:defRPr sz="800" b="0" i="0" kern="1200" cap="all">
                <a:solidFill>
                  <a:schemeClr val="bg1"/>
                </a:solidFill>
                <a:latin typeface="Verb Light"/>
                <a:ea typeface="+mn-ea"/>
                <a:cs typeface="Verb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82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43685"/>
      </a:dk1>
      <a:lt1>
        <a:sysClr val="window" lastClr="FFFFFF"/>
      </a:lt1>
      <a:dk2>
        <a:srgbClr val="011B55"/>
      </a:dk2>
      <a:lt2>
        <a:srgbClr val="B6BABC"/>
      </a:lt2>
      <a:accent1>
        <a:srgbClr val="F46C24"/>
      </a:accent1>
      <a:accent2>
        <a:srgbClr val="F46C24"/>
      </a:accent2>
      <a:accent3>
        <a:srgbClr val="B6BABC"/>
      </a:accent3>
      <a:accent4>
        <a:srgbClr val="B6BABC"/>
      </a:accent4>
      <a:accent5>
        <a:srgbClr val="011B55"/>
      </a:accent5>
      <a:accent6>
        <a:srgbClr val="011B55"/>
      </a:accent6>
      <a:hlink>
        <a:srgbClr val="F46C24"/>
      </a:hlink>
      <a:folHlink>
        <a:srgbClr val="B6BA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26651</TotalTime>
  <Words>325</Words>
  <Application>Microsoft Office PowerPoint</Application>
  <PresentationFormat>Экран (4:3)</PresentationFormat>
  <Paragraphs>85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Unicode MS</vt:lpstr>
      <vt:lpstr>MS PGothic</vt:lpstr>
      <vt:lpstr>Arial</vt:lpstr>
      <vt:lpstr>Calibri</vt:lpstr>
      <vt:lpstr>Verb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SVNINC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Ryan Flaherty</dc:creator>
  <cp:lastModifiedBy>Ekaterina A</cp:lastModifiedBy>
  <cp:revision>283</cp:revision>
  <cp:lastPrinted>2014-10-28T14:50:36Z</cp:lastPrinted>
  <dcterms:created xsi:type="dcterms:W3CDTF">2014-09-18T01:33:29Z</dcterms:created>
  <dcterms:modified xsi:type="dcterms:W3CDTF">2015-08-31T06:56:13Z</dcterms:modified>
</cp:coreProperties>
</file>