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2" r:id="rId2"/>
    <p:sldId id="445" r:id="rId3"/>
    <p:sldId id="469" r:id="rId4"/>
    <p:sldId id="470" r:id="rId5"/>
    <p:sldId id="493" r:id="rId6"/>
    <p:sldId id="472" r:id="rId7"/>
    <p:sldId id="492" r:id="rId8"/>
    <p:sldId id="488" r:id="rId9"/>
    <p:sldId id="487" r:id="rId10"/>
    <p:sldId id="477" r:id="rId11"/>
    <p:sldId id="476" r:id="rId12"/>
    <p:sldId id="479" r:id="rId13"/>
    <p:sldId id="480" r:id="rId14"/>
    <p:sldId id="481" r:id="rId15"/>
    <p:sldId id="483" r:id="rId16"/>
    <p:sldId id="489" r:id="rId17"/>
    <p:sldId id="490" r:id="rId18"/>
    <p:sldId id="491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A50021"/>
    <a:srgbClr val="CC3300"/>
    <a:srgbClr val="B4D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9016" autoAdjust="0"/>
  </p:normalViewPr>
  <p:slideViewPr>
    <p:cSldViewPr>
      <p:cViewPr varScale="1">
        <p:scale>
          <a:sx n="95" d="100"/>
          <a:sy n="95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BA523-2118-4C23-8EC8-C38964F521D5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FFF533A-0E5E-452A-B88B-981EDD9CF16A}">
      <dgm:prSet phldrT="[Текст]" custT="1"/>
      <dgm:spPr/>
      <dgm:t>
        <a:bodyPr/>
        <a:lstStyle/>
        <a:p>
          <a:r>
            <a:rPr lang="ru-RU" sz="2000" dirty="0" smtClean="0"/>
            <a:t>Работа с арендаторами</a:t>
          </a:r>
          <a:endParaRPr lang="ru-RU" sz="2000" dirty="0"/>
        </a:p>
      </dgm:t>
    </dgm:pt>
    <dgm:pt modelId="{ECCCB628-65BC-488D-A8B3-56881CD01858}" type="parTrans" cxnId="{5AE81FE1-E424-490C-99B6-09BDDE6C69B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57D0C506-906E-42DE-B3E6-5E21DFEA51FD}" type="sibTrans" cxnId="{5AE81FE1-E424-490C-99B6-09BDDE6C69B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CE728E87-BC0B-43AB-9693-67D3DF612065}">
      <dgm:prSet phldrT="[Текст]" custT="1"/>
      <dgm:spPr/>
      <dgm:t>
        <a:bodyPr/>
        <a:lstStyle/>
        <a:p>
          <a:r>
            <a:rPr lang="ru-RU" sz="1200" dirty="0" smtClean="0"/>
            <a:t>Личное общение с арендаторами </a:t>
          </a:r>
          <a:endParaRPr lang="ru-RU" sz="1200" dirty="0"/>
        </a:p>
      </dgm:t>
    </dgm:pt>
    <dgm:pt modelId="{E5871180-7A59-4F87-9140-289DE8376822}" type="parTrans" cxnId="{7CB947C0-BB08-4807-8730-1D1826F1CB6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5D469151-A34B-4616-9C18-D6A7FED0853D}" type="sibTrans" cxnId="{7CB947C0-BB08-4807-8730-1D1826F1CB6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DA9F1956-E26A-4F48-AB2B-AEE8E07733D1}">
      <dgm:prSet phldrT="[Текст]" custT="1"/>
      <dgm:spPr/>
      <dgm:t>
        <a:bodyPr/>
        <a:lstStyle/>
        <a:p>
          <a:r>
            <a:rPr lang="ru-RU" sz="1200" dirty="0" smtClean="0"/>
            <a:t>Проработка взаимовыгодных условий аренды </a:t>
          </a:r>
          <a:endParaRPr lang="ru-RU" sz="1200" dirty="0"/>
        </a:p>
      </dgm:t>
    </dgm:pt>
    <dgm:pt modelId="{81B0C88F-7830-4371-A641-8F3AB7228C77}" type="parTrans" cxnId="{D925289F-DD57-4E4E-90A3-1DA5B6D87E16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0543DD3B-005E-489E-96FD-C1066901E011}" type="sibTrans" cxnId="{D925289F-DD57-4E4E-90A3-1DA5B6D87E16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1A055C19-1635-466E-BCE8-79C5D72C7B7D}">
      <dgm:prSet phldrT="[Текст]" custT="1"/>
      <dgm:spPr/>
      <dgm:t>
        <a:bodyPr/>
        <a:lstStyle/>
        <a:p>
          <a:r>
            <a:rPr lang="ru-RU" sz="1200" dirty="0" smtClean="0"/>
            <a:t>Подготовка  персонализированных коммерческих предложений</a:t>
          </a:r>
        </a:p>
      </dgm:t>
    </dgm:pt>
    <dgm:pt modelId="{61D73F26-F91B-401E-8877-46F7FB2CC51D}" type="sibTrans" cxnId="{DC1CADF8-3B73-4553-9FDB-52E0EEE1964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5069B843-3908-4389-9F5A-0F3F8A04C7D3}" type="parTrans" cxnId="{DC1CADF8-3B73-4553-9FDB-52E0EEE19641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D0BFFD69-ED8A-44DB-9971-0549A934FF7E}" type="pres">
      <dgm:prSet presAssocID="{21EBA523-2118-4C23-8EC8-C38964F521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04F4DFA-2009-48ED-8933-F2D956F9BB8B}" type="pres">
      <dgm:prSet presAssocID="{2FFF533A-0E5E-452A-B88B-981EDD9CF16A}" presName="hierRoot1" presStyleCnt="0">
        <dgm:presLayoutVars>
          <dgm:hierBranch val="init"/>
        </dgm:presLayoutVars>
      </dgm:prSet>
      <dgm:spPr/>
    </dgm:pt>
    <dgm:pt modelId="{9F70DCB7-BB00-465A-9CC2-4A4B2CDDCB5F}" type="pres">
      <dgm:prSet presAssocID="{2FFF533A-0E5E-452A-B88B-981EDD9CF16A}" presName="rootComposite1" presStyleCnt="0"/>
      <dgm:spPr/>
    </dgm:pt>
    <dgm:pt modelId="{A087440F-5642-4AD7-96E0-E02BC4014A7F}" type="pres">
      <dgm:prSet presAssocID="{2FFF533A-0E5E-452A-B88B-981EDD9CF16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30C328-ED46-459F-AE65-6FAE72E377AD}" type="pres">
      <dgm:prSet presAssocID="{2FFF533A-0E5E-452A-B88B-981EDD9CF16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7AD3809-7109-4D36-A978-BBE87291F355}" type="pres">
      <dgm:prSet presAssocID="{2FFF533A-0E5E-452A-B88B-981EDD9CF16A}" presName="hierChild2" presStyleCnt="0"/>
      <dgm:spPr/>
    </dgm:pt>
    <dgm:pt modelId="{ED3DDC0E-B20E-40C3-B6DF-C2708CAB504B}" type="pres">
      <dgm:prSet presAssocID="{E5871180-7A59-4F87-9140-289DE837682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72E6FDE-C9BB-4766-B3FE-757EF9ED66E6}" type="pres">
      <dgm:prSet presAssocID="{CE728E87-BC0B-43AB-9693-67D3DF612065}" presName="hierRoot2" presStyleCnt="0">
        <dgm:presLayoutVars>
          <dgm:hierBranch val="init"/>
        </dgm:presLayoutVars>
      </dgm:prSet>
      <dgm:spPr/>
    </dgm:pt>
    <dgm:pt modelId="{0061EE73-E46C-4682-B12C-A9688B6D3517}" type="pres">
      <dgm:prSet presAssocID="{CE728E87-BC0B-43AB-9693-67D3DF612065}" presName="rootComposite" presStyleCnt="0"/>
      <dgm:spPr/>
    </dgm:pt>
    <dgm:pt modelId="{1A8923EC-2797-4272-8BFE-296DDB0F0F7D}" type="pres">
      <dgm:prSet presAssocID="{CE728E87-BC0B-43AB-9693-67D3DF61206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79850A-3D32-4653-BC68-525998006550}" type="pres">
      <dgm:prSet presAssocID="{CE728E87-BC0B-43AB-9693-67D3DF612065}" presName="rootConnector" presStyleLbl="node2" presStyleIdx="0" presStyleCnt="3"/>
      <dgm:spPr/>
      <dgm:t>
        <a:bodyPr/>
        <a:lstStyle/>
        <a:p>
          <a:endParaRPr lang="ru-RU"/>
        </a:p>
      </dgm:t>
    </dgm:pt>
    <dgm:pt modelId="{3359A259-928E-4156-A872-28527F432A96}" type="pres">
      <dgm:prSet presAssocID="{CE728E87-BC0B-43AB-9693-67D3DF612065}" presName="hierChild4" presStyleCnt="0"/>
      <dgm:spPr/>
    </dgm:pt>
    <dgm:pt modelId="{D9974999-A33E-49F5-B659-0085B459F832}" type="pres">
      <dgm:prSet presAssocID="{CE728E87-BC0B-43AB-9693-67D3DF612065}" presName="hierChild5" presStyleCnt="0"/>
      <dgm:spPr/>
    </dgm:pt>
    <dgm:pt modelId="{D8354F00-8310-4673-9091-F2167D6930B9}" type="pres">
      <dgm:prSet presAssocID="{5069B843-3908-4389-9F5A-0F3F8A04C7D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58949A5-57F0-41EB-B0B7-0BC03DA2B7A4}" type="pres">
      <dgm:prSet presAssocID="{1A055C19-1635-466E-BCE8-79C5D72C7B7D}" presName="hierRoot2" presStyleCnt="0">
        <dgm:presLayoutVars>
          <dgm:hierBranch val="init"/>
        </dgm:presLayoutVars>
      </dgm:prSet>
      <dgm:spPr/>
    </dgm:pt>
    <dgm:pt modelId="{2C2B2F0C-E535-41B7-A53F-E725FEF705A4}" type="pres">
      <dgm:prSet presAssocID="{1A055C19-1635-466E-BCE8-79C5D72C7B7D}" presName="rootComposite" presStyleCnt="0"/>
      <dgm:spPr/>
    </dgm:pt>
    <dgm:pt modelId="{A8CFF89A-34DE-4B80-9BA6-25A8AE9F5C04}" type="pres">
      <dgm:prSet presAssocID="{1A055C19-1635-466E-BCE8-79C5D72C7B7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BBF182-0BA2-456D-847F-F9082134D522}" type="pres">
      <dgm:prSet presAssocID="{1A055C19-1635-466E-BCE8-79C5D72C7B7D}" presName="rootConnector" presStyleLbl="node2" presStyleIdx="1" presStyleCnt="3"/>
      <dgm:spPr/>
      <dgm:t>
        <a:bodyPr/>
        <a:lstStyle/>
        <a:p>
          <a:endParaRPr lang="ru-RU"/>
        </a:p>
      </dgm:t>
    </dgm:pt>
    <dgm:pt modelId="{E30E2FA9-D476-4996-9992-AD1121F31F3C}" type="pres">
      <dgm:prSet presAssocID="{1A055C19-1635-466E-BCE8-79C5D72C7B7D}" presName="hierChild4" presStyleCnt="0"/>
      <dgm:spPr/>
    </dgm:pt>
    <dgm:pt modelId="{3FFAF843-CFCE-4C2A-A5B3-B7D0241C5078}" type="pres">
      <dgm:prSet presAssocID="{1A055C19-1635-466E-BCE8-79C5D72C7B7D}" presName="hierChild5" presStyleCnt="0"/>
      <dgm:spPr/>
    </dgm:pt>
    <dgm:pt modelId="{001742CD-C4F0-45C7-A2B6-B4648D55A5E9}" type="pres">
      <dgm:prSet presAssocID="{81B0C88F-7830-4371-A641-8F3AB7228C7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F1F4C12-50A9-4FEA-90B4-2CA78C103715}" type="pres">
      <dgm:prSet presAssocID="{DA9F1956-E26A-4F48-AB2B-AEE8E07733D1}" presName="hierRoot2" presStyleCnt="0">
        <dgm:presLayoutVars>
          <dgm:hierBranch val="init"/>
        </dgm:presLayoutVars>
      </dgm:prSet>
      <dgm:spPr/>
    </dgm:pt>
    <dgm:pt modelId="{12D812E3-9D56-4776-B899-8EBCB719DEFB}" type="pres">
      <dgm:prSet presAssocID="{DA9F1956-E26A-4F48-AB2B-AEE8E07733D1}" presName="rootComposite" presStyleCnt="0"/>
      <dgm:spPr/>
    </dgm:pt>
    <dgm:pt modelId="{157F7CEF-4F66-48F5-88EB-0B51FB472571}" type="pres">
      <dgm:prSet presAssocID="{DA9F1956-E26A-4F48-AB2B-AEE8E07733D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CAF1E1-6690-4779-B639-6D9A6E9DA7EB}" type="pres">
      <dgm:prSet presAssocID="{DA9F1956-E26A-4F48-AB2B-AEE8E07733D1}" presName="rootConnector" presStyleLbl="node2" presStyleIdx="2" presStyleCnt="3"/>
      <dgm:spPr/>
      <dgm:t>
        <a:bodyPr/>
        <a:lstStyle/>
        <a:p>
          <a:endParaRPr lang="ru-RU"/>
        </a:p>
      </dgm:t>
    </dgm:pt>
    <dgm:pt modelId="{C3155C34-37A4-4A3A-AA4C-B3795BF4FE57}" type="pres">
      <dgm:prSet presAssocID="{DA9F1956-E26A-4F48-AB2B-AEE8E07733D1}" presName="hierChild4" presStyleCnt="0"/>
      <dgm:spPr/>
    </dgm:pt>
    <dgm:pt modelId="{A369561A-C43A-44F0-BB09-4E7F889C9ED2}" type="pres">
      <dgm:prSet presAssocID="{DA9F1956-E26A-4F48-AB2B-AEE8E07733D1}" presName="hierChild5" presStyleCnt="0"/>
      <dgm:spPr/>
    </dgm:pt>
    <dgm:pt modelId="{E644E0C0-4300-4595-BF19-1D97F9649C56}" type="pres">
      <dgm:prSet presAssocID="{2FFF533A-0E5E-452A-B88B-981EDD9CF16A}" presName="hierChild3" presStyleCnt="0"/>
      <dgm:spPr/>
    </dgm:pt>
  </dgm:ptLst>
  <dgm:cxnLst>
    <dgm:cxn modelId="{5AE81FE1-E424-490C-99B6-09BDDE6C69B9}" srcId="{21EBA523-2118-4C23-8EC8-C38964F521D5}" destId="{2FFF533A-0E5E-452A-B88B-981EDD9CF16A}" srcOrd="0" destOrd="0" parTransId="{ECCCB628-65BC-488D-A8B3-56881CD01858}" sibTransId="{57D0C506-906E-42DE-B3E6-5E21DFEA51FD}"/>
    <dgm:cxn modelId="{43DD4D17-0A62-45DA-AAF3-4C957848570E}" type="presOf" srcId="{5069B843-3908-4389-9F5A-0F3F8A04C7D3}" destId="{D8354F00-8310-4673-9091-F2167D6930B9}" srcOrd="0" destOrd="0" presId="urn:microsoft.com/office/officeart/2005/8/layout/orgChart1"/>
    <dgm:cxn modelId="{19662B9C-7DD0-4889-B5A0-2754A2CD4E16}" type="presOf" srcId="{DA9F1956-E26A-4F48-AB2B-AEE8E07733D1}" destId="{B9CAF1E1-6690-4779-B639-6D9A6E9DA7EB}" srcOrd="1" destOrd="0" presId="urn:microsoft.com/office/officeart/2005/8/layout/orgChart1"/>
    <dgm:cxn modelId="{9CE237F8-F5A0-423E-8660-DF941B7097CA}" type="presOf" srcId="{2FFF533A-0E5E-452A-B88B-981EDD9CF16A}" destId="{BF30C328-ED46-459F-AE65-6FAE72E377AD}" srcOrd="1" destOrd="0" presId="urn:microsoft.com/office/officeart/2005/8/layout/orgChart1"/>
    <dgm:cxn modelId="{FC103A7D-6FC0-4CC6-89DB-868EC5DDD34B}" type="presOf" srcId="{DA9F1956-E26A-4F48-AB2B-AEE8E07733D1}" destId="{157F7CEF-4F66-48F5-88EB-0B51FB472571}" srcOrd="0" destOrd="0" presId="urn:microsoft.com/office/officeart/2005/8/layout/orgChart1"/>
    <dgm:cxn modelId="{DC1CADF8-3B73-4553-9FDB-52E0EEE19641}" srcId="{2FFF533A-0E5E-452A-B88B-981EDD9CF16A}" destId="{1A055C19-1635-466E-BCE8-79C5D72C7B7D}" srcOrd="1" destOrd="0" parTransId="{5069B843-3908-4389-9F5A-0F3F8A04C7D3}" sibTransId="{61D73F26-F91B-401E-8877-46F7FB2CC51D}"/>
    <dgm:cxn modelId="{EDBCACDA-F2BE-4C06-A75F-E0FBB7E1838E}" type="presOf" srcId="{1A055C19-1635-466E-BCE8-79C5D72C7B7D}" destId="{A8CFF89A-34DE-4B80-9BA6-25A8AE9F5C04}" srcOrd="0" destOrd="0" presId="urn:microsoft.com/office/officeart/2005/8/layout/orgChart1"/>
    <dgm:cxn modelId="{7CB947C0-BB08-4807-8730-1D1826F1CB69}" srcId="{2FFF533A-0E5E-452A-B88B-981EDD9CF16A}" destId="{CE728E87-BC0B-43AB-9693-67D3DF612065}" srcOrd="0" destOrd="0" parTransId="{E5871180-7A59-4F87-9140-289DE8376822}" sibTransId="{5D469151-A34B-4616-9C18-D6A7FED0853D}"/>
    <dgm:cxn modelId="{6F107D18-9CAB-4409-BCD8-5ED2EF903404}" type="presOf" srcId="{CE728E87-BC0B-43AB-9693-67D3DF612065}" destId="{3579850A-3D32-4653-BC68-525998006550}" srcOrd="1" destOrd="0" presId="urn:microsoft.com/office/officeart/2005/8/layout/orgChart1"/>
    <dgm:cxn modelId="{8CB53C97-31E1-4890-B708-40EED40BC433}" type="presOf" srcId="{21EBA523-2118-4C23-8EC8-C38964F521D5}" destId="{D0BFFD69-ED8A-44DB-9971-0549A934FF7E}" srcOrd="0" destOrd="0" presId="urn:microsoft.com/office/officeart/2005/8/layout/orgChart1"/>
    <dgm:cxn modelId="{78F300AC-0631-4241-8596-019BE9A31D71}" type="presOf" srcId="{1A055C19-1635-466E-BCE8-79C5D72C7B7D}" destId="{A9BBF182-0BA2-456D-847F-F9082134D522}" srcOrd="1" destOrd="0" presId="urn:microsoft.com/office/officeart/2005/8/layout/orgChart1"/>
    <dgm:cxn modelId="{12BDDC6A-3324-4A2D-8427-99DD82D69EF3}" type="presOf" srcId="{81B0C88F-7830-4371-A641-8F3AB7228C77}" destId="{001742CD-C4F0-45C7-A2B6-B4648D55A5E9}" srcOrd="0" destOrd="0" presId="urn:microsoft.com/office/officeart/2005/8/layout/orgChart1"/>
    <dgm:cxn modelId="{EA8C5A62-B691-4ABA-B566-259D3CF5E28D}" type="presOf" srcId="{2FFF533A-0E5E-452A-B88B-981EDD9CF16A}" destId="{A087440F-5642-4AD7-96E0-E02BC4014A7F}" srcOrd="0" destOrd="0" presId="urn:microsoft.com/office/officeart/2005/8/layout/orgChart1"/>
    <dgm:cxn modelId="{BBF6A738-655B-4BA8-B7AE-ABA251CBA282}" type="presOf" srcId="{E5871180-7A59-4F87-9140-289DE8376822}" destId="{ED3DDC0E-B20E-40C3-B6DF-C2708CAB504B}" srcOrd="0" destOrd="0" presId="urn:microsoft.com/office/officeart/2005/8/layout/orgChart1"/>
    <dgm:cxn modelId="{D925289F-DD57-4E4E-90A3-1DA5B6D87E16}" srcId="{2FFF533A-0E5E-452A-B88B-981EDD9CF16A}" destId="{DA9F1956-E26A-4F48-AB2B-AEE8E07733D1}" srcOrd="2" destOrd="0" parTransId="{81B0C88F-7830-4371-A641-8F3AB7228C77}" sibTransId="{0543DD3B-005E-489E-96FD-C1066901E011}"/>
    <dgm:cxn modelId="{F755DEF6-8358-424D-B658-954A04B57849}" type="presOf" srcId="{CE728E87-BC0B-43AB-9693-67D3DF612065}" destId="{1A8923EC-2797-4272-8BFE-296DDB0F0F7D}" srcOrd="0" destOrd="0" presId="urn:microsoft.com/office/officeart/2005/8/layout/orgChart1"/>
    <dgm:cxn modelId="{F4F08093-436E-4ACC-88F1-DC2C35A58FB1}" type="presParOf" srcId="{D0BFFD69-ED8A-44DB-9971-0549A934FF7E}" destId="{204F4DFA-2009-48ED-8933-F2D956F9BB8B}" srcOrd="0" destOrd="0" presId="urn:microsoft.com/office/officeart/2005/8/layout/orgChart1"/>
    <dgm:cxn modelId="{80952CEB-C479-4322-AA30-E5CACDFA3958}" type="presParOf" srcId="{204F4DFA-2009-48ED-8933-F2D956F9BB8B}" destId="{9F70DCB7-BB00-465A-9CC2-4A4B2CDDCB5F}" srcOrd="0" destOrd="0" presId="urn:microsoft.com/office/officeart/2005/8/layout/orgChart1"/>
    <dgm:cxn modelId="{09CD5A59-316D-4E12-A8CD-B6101D0772B9}" type="presParOf" srcId="{9F70DCB7-BB00-465A-9CC2-4A4B2CDDCB5F}" destId="{A087440F-5642-4AD7-96E0-E02BC4014A7F}" srcOrd="0" destOrd="0" presId="urn:microsoft.com/office/officeart/2005/8/layout/orgChart1"/>
    <dgm:cxn modelId="{0F64B020-6DC3-4AEB-8C0B-31CA3782E451}" type="presParOf" srcId="{9F70DCB7-BB00-465A-9CC2-4A4B2CDDCB5F}" destId="{BF30C328-ED46-459F-AE65-6FAE72E377AD}" srcOrd="1" destOrd="0" presId="urn:microsoft.com/office/officeart/2005/8/layout/orgChart1"/>
    <dgm:cxn modelId="{9D884726-C4A0-4CCB-BBE9-F0E5D57DD020}" type="presParOf" srcId="{204F4DFA-2009-48ED-8933-F2D956F9BB8B}" destId="{C7AD3809-7109-4D36-A978-BBE87291F355}" srcOrd="1" destOrd="0" presId="urn:microsoft.com/office/officeart/2005/8/layout/orgChart1"/>
    <dgm:cxn modelId="{B9B8B610-A2D0-416C-AF93-FED42FA60801}" type="presParOf" srcId="{C7AD3809-7109-4D36-A978-BBE87291F355}" destId="{ED3DDC0E-B20E-40C3-B6DF-C2708CAB504B}" srcOrd="0" destOrd="0" presId="urn:microsoft.com/office/officeart/2005/8/layout/orgChart1"/>
    <dgm:cxn modelId="{8B5BEE83-D5B1-403B-9E5C-E6F858AC6D24}" type="presParOf" srcId="{C7AD3809-7109-4D36-A978-BBE87291F355}" destId="{E72E6FDE-C9BB-4766-B3FE-757EF9ED66E6}" srcOrd="1" destOrd="0" presId="urn:microsoft.com/office/officeart/2005/8/layout/orgChart1"/>
    <dgm:cxn modelId="{C3490383-453F-4097-A318-D0692F9C509B}" type="presParOf" srcId="{E72E6FDE-C9BB-4766-B3FE-757EF9ED66E6}" destId="{0061EE73-E46C-4682-B12C-A9688B6D3517}" srcOrd="0" destOrd="0" presId="urn:microsoft.com/office/officeart/2005/8/layout/orgChart1"/>
    <dgm:cxn modelId="{4DA10B49-7D4E-4DBB-B5A8-817539AD789A}" type="presParOf" srcId="{0061EE73-E46C-4682-B12C-A9688B6D3517}" destId="{1A8923EC-2797-4272-8BFE-296DDB0F0F7D}" srcOrd="0" destOrd="0" presId="urn:microsoft.com/office/officeart/2005/8/layout/orgChart1"/>
    <dgm:cxn modelId="{A86B8CD2-069D-4CEF-9174-890B8EEBBC14}" type="presParOf" srcId="{0061EE73-E46C-4682-B12C-A9688B6D3517}" destId="{3579850A-3D32-4653-BC68-525998006550}" srcOrd="1" destOrd="0" presId="urn:microsoft.com/office/officeart/2005/8/layout/orgChart1"/>
    <dgm:cxn modelId="{4EC122C0-F8A1-4145-8A5F-09052B5E3809}" type="presParOf" srcId="{E72E6FDE-C9BB-4766-B3FE-757EF9ED66E6}" destId="{3359A259-928E-4156-A872-28527F432A96}" srcOrd="1" destOrd="0" presId="urn:microsoft.com/office/officeart/2005/8/layout/orgChart1"/>
    <dgm:cxn modelId="{78AC9829-D6BC-4757-8B2A-660E2327E920}" type="presParOf" srcId="{E72E6FDE-C9BB-4766-B3FE-757EF9ED66E6}" destId="{D9974999-A33E-49F5-B659-0085B459F832}" srcOrd="2" destOrd="0" presId="urn:microsoft.com/office/officeart/2005/8/layout/orgChart1"/>
    <dgm:cxn modelId="{5D716DFD-0284-4205-94C5-C231E2E23EEC}" type="presParOf" srcId="{C7AD3809-7109-4D36-A978-BBE87291F355}" destId="{D8354F00-8310-4673-9091-F2167D6930B9}" srcOrd="2" destOrd="0" presId="urn:microsoft.com/office/officeart/2005/8/layout/orgChart1"/>
    <dgm:cxn modelId="{C3CE9C7D-2614-4D9D-B016-E08382BAC257}" type="presParOf" srcId="{C7AD3809-7109-4D36-A978-BBE87291F355}" destId="{058949A5-57F0-41EB-B0B7-0BC03DA2B7A4}" srcOrd="3" destOrd="0" presId="urn:microsoft.com/office/officeart/2005/8/layout/orgChart1"/>
    <dgm:cxn modelId="{316E5B61-33B3-4945-ABF0-927A585EF80F}" type="presParOf" srcId="{058949A5-57F0-41EB-B0B7-0BC03DA2B7A4}" destId="{2C2B2F0C-E535-41B7-A53F-E725FEF705A4}" srcOrd="0" destOrd="0" presId="urn:microsoft.com/office/officeart/2005/8/layout/orgChart1"/>
    <dgm:cxn modelId="{1D369F7A-4D85-4EFB-A09E-D3B6BDA4A04F}" type="presParOf" srcId="{2C2B2F0C-E535-41B7-A53F-E725FEF705A4}" destId="{A8CFF89A-34DE-4B80-9BA6-25A8AE9F5C04}" srcOrd="0" destOrd="0" presId="urn:microsoft.com/office/officeart/2005/8/layout/orgChart1"/>
    <dgm:cxn modelId="{5237E07C-1171-4E91-9614-5F006E581B1C}" type="presParOf" srcId="{2C2B2F0C-E535-41B7-A53F-E725FEF705A4}" destId="{A9BBF182-0BA2-456D-847F-F9082134D522}" srcOrd="1" destOrd="0" presId="urn:microsoft.com/office/officeart/2005/8/layout/orgChart1"/>
    <dgm:cxn modelId="{16997704-B992-494A-A7DD-E3E5984203B4}" type="presParOf" srcId="{058949A5-57F0-41EB-B0B7-0BC03DA2B7A4}" destId="{E30E2FA9-D476-4996-9992-AD1121F31F3C}" srcOrd="1" destOrd="0" presId="urn:microsoft.com/office/officeart/2005/8/layout/orgChart1"/>
    <dgm:cxn modelId="{F22EA9BC-57D5-46AF-AF60-4184C8FF7A4F}" type="presParOf" srcId="{058949A5-57F0-41EB-B0B7-0BC03DA2B7A4}" destId="{3FFAF843-CFCE-4C2A-A5B3-B7D0241C5078}" srcOrd="2" destOrd="0" presId="urn:microsoft.com/office/officeart/2005/8/layout/orgChart1"/>
    <dgm:cxn modelId="{E12451C5-1EE8-4C99-B5BB-57E01D5AE231}" type="presParOf" srcId="{C7AD3809-7109-4D36-A978-BBE87291F355}" destId="{001742CD-C4F0-45C7-A2B6-B4648D55A5E9}" srcOrd="4" destOrd="0" presId="urn:microsoft.com/office/officeart/2005/8/layout/orgChart1"/>
    <dgm:cxn modelId="{34345D07-C1F0-43BE-9710-F5B0DAD9495D}" type="presParOf" srcId="{C7AD3809-7109-4D36-A978-BBE87291F355}" destId="{8F1F4C12-50A9-4FEA-90B4-2CA78C103715}" srcOrd="5" destOrd="0" presId="urn:microsoft.com/office/officeart/2005/8/layout/orgChart1"/>
    <dgm:cxn modelId="{2564DECE-8D6A-443B-83B1-D73460AF4D73}" type="presParOf" srcId="{8F1F4C12-50A9-4FEA-90B4-2CA78C103715}" destId="{12D812E3-9D56-4776-B899-8EBCB719DEFB}" srcOrd="0" destOrd="0" presId="urn:microsoft.com/office/officeart/2005/8/layout/orgChart1"/>
    <dgm:cxn modelId="{743697D2-3387-4609-87C8-814A24405015}" type="presParOf" srcId="{12D812E3-9D56-4776-B899-8EBCB719DEFB}" destId="{157F7CEF-4F66-48F5-88EB-0B51FB472571}" srcOrd="0" destOrd="0" presId="urn:microsoft.com/office/officeart/2005/8/layout/orgChart1"/>
    <dgm:cxn modelId="{B3E05905-FA1A-450E-A842-50D5062233F9}" type="presParOf" srcId="{12D812E3-9D56-4776-B899-8EBCB719DEFB}" destId="{B9CAF1E1-6690-4779-B639-6D9A6E9DA7EB}" srcOrd="1" destOrd="0" presId="urn:microsoft.com/office/officeart/2005/8/layout/orgChart1"/>
    <dgm:cxn modelId="{C5FCC432-8393-47B3-B0E4-EFD24D390D2E}" type="presParOf" srcId="{8F1F4C12-50A9-4FEA-90B4-2CA78C103715}" destId="{C3155C34-37A4-4A3A-AA4C-B3795BF4FE57}" srcOrd="1" destOrd="0" presId="urn:microsoft.com/office/officeart/2005/8/layout/orgChart1"/>
    <dgm:cxn modelId="{F6F1CC47-FB73-4295-9AB7-291C734D825E}" type="presParOf" srcId="{8F1F4C12-50A9-4FEA-90B4-2CA78C103715}" destId="{A369561A-C43A-44F0-BB09-4E7F889C9ED2}" srcOrd="2" destOrd="0" presId="urn:microsoft.com/office/officeart/2005/8/layout/orgChart1"/>
    <dgm:cxn modelId="{56DAFC3D-6334-4A4F-A316-F499E2BF8FE8}" type="presParOf" srcId="{204F4DFA-2009-48ED-8933-F2D956F9BB8B}" destId="{E644E0C0-4300-4595-BF19-1D97F9649C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742CD-C4F0-45C7-A2B6-B4648D55A5E9}">
      <dsp:nvSpPr>
        <dsp:cNvPr id="0" name=""/>
        <dsp:cNvSpPr/>
      </dsp:nvSpPr>
      <dsp:spPr>
        <a:xfrm>
          <a:off x="3581399" y="2243919"/>
          <a:ext cx="2533866" cy="439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880"/>
              </a:lnTo>
              <a:lnTo>
                <a:pt x="2533866" y="219880"/>
              </a:lnTo>
              <a:lnTo>
                <a:pt x="2533866" y="43976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54F00-8310-4673-9091-F2167D6930B9}">
      <dsp:nvSpPr>
        <dsp:cNvPr id="0" name=""/>
        <dsp:cNvSpPr/>
      </dsp:nvSpPr>
      <dsp:spPr>
        <a:xfrm>
          <a:off x="3535680" y="2243919"/>
          <a:ext cx="91440" cy="4397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76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DDC0E-B20E-40C3-B6DF-C2708CAB504B}">
      <dsp:nvSpPr>
        <dsp:cNvPr id="0" name=""/>
        <dsp:cNvSpPr/>
      </dsp:nvSpPr>
      <dsp:spPr>
        <a:xfrm>
          <a:off x="1047533" y="2243919"/>
          <a:ext cx="2533866" cy="439761"/>
        </a:xfrm>
        <a:custGeom>
          <a:avLst/>
          <a:gdLst/>
          <a:ahLst/>
          <a:cxnLst/>
          <a:rect l="0" t="0" r="0" b="0"/>
          <a:pathLst>
            <a:path>
              <a:moveTo>
                <a:pt x="2533866" y="0"/>
              </a:moveTo>
              <a:lnTo>
                <a:pt x="2533866" y="219880"/>
              </a:lnTo>
              <a:lnTo>
                <a:pt x="0" y="219880"/>
              </a:lnTo>
              <a:lnTo>
                <a:pt x="0" y="43976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7440F-5642-4AD7-96E0-E02BC4014A7F}">
      <dsp:nvSpPr>
        <dsp:cNvPr id="0" name=""/>
        <dsp:cNvSpPr/>
      </dsp:nvSpPr>
      <dsp:spPr>
        <a:xfrm>
          <a:off x="2534347" y="1196866"/>
          <a:ext cx="2094104" cy="1047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Работа с арендаторами</a:t>
          </a:r>
          <a:endParaRPr lang="ru-RU" sz="2000" kern="1200" dirty="0"/>
        </a:p>
      </dsp:txBody>
      <dsp:txXfrm>
        <a:off x="2534347" y="1196866"/>
        <a:ext cx="2094104" cy="1047052"/>
      </dsp:txXfrm>
    </dsp:sp>
    <dsp:sp modelId="{1A8923EC-2797-4272-8BFE-296DDB0F0F7D}">
      <dsp:nvSpPr>
        <dsp:cNvPr id="0" name=""/>
        <dsp:cNvSpPr/>
      </dsp:nvSpPr>
      <dsp:spPr>
        <a:xfrm>
          <a:off x="480" y="2683680"/>
          <a:ext cx="2094104" cy="1047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Личное общение с арендаторами </a:t>
          </a:r>
          <a:endParaRPr lang="ru-RU" sz="1200" kern="1200" dirty="0"/>
        </a:p>
      </dsp:txBody>
      <dsp:txXfrm>
        <a:off x="480" y="2683680"/>
        <a:ext cx="2094104" cy="1047052"/>
      </dsp:txXfrm>
    </dsp:sp>
    <dsp:sp modelId="{A8CFF89A-34DE-4B80-9BA6-25A8AE9F5C04}">
      <dsp:nvSpPr>
        <dsp:cNvPr id="0" name=""/>
        <dsp:cNvSpPr/>
      </dsp:nvSpPr>
      <dsp:spPr>
        <a:xfrm>
          <a:off x="2534347" y="2683680"/>
          <a:ext cx="2094104" cy="1047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Подготовка  персонализированных коммерческих предложений</a:t>
          </a:r>
        </a:p>
      </dsp:txBody>
      <dsp:txXfrm>
        <a:off x="2534347" y="2683680"/>
        <a:ext cx="2094104" cy="1047052"/>
      </dsp:txXfrm>
    </dsp:sp>
    <dsp:sp modelId="{157F7CEF-4F66-48F5-88EB-0B51FB472571}">
      <dsp:nvSpPr>
        <dsp:cNvPr id="0" name=""/>
        <dsp:cNvSpPr/>
      </dsp:nvSpPr>
      <dsp:spPr>
        <a:xfrm>
          <a:off x="5068214" y="2683680"/>
          <a:ext cx="2094104" cy="1047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Проработка взаимовыгодных условий аренды </a:t>
          </a:r>
          <a:endParaRPr lang="ru-RU" sz="1200" kern="1200" dirty="0"/>
        </a:p>
      </dsp:txBody>
      <dsp:txXfrm>
        <a:off x="5068214" y="2683680"/>
        <a:ext cx="2094104" cy="104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CE3E3-0B63-46A5-B73D-43975BA8085C}" type="datetimeFigureOut">
              <a:rPr lang="ru-RU" smtClean="0"/>
              <a:t>07.09.2015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3E892-09C9-41D9-A268-6B2B9D55134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070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ACD2A3E-802E-4E89-A3C7-1B77AE871E70}" type="datetimeFigureOut">
              <a:rPr lang="ru-RU"/>
              <a:pPr>
                <a:defRPr/>
              </a:pPr>
              <a:t>07.09.2015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76DD44F-04BB-4A7F-A244-9421AE1AC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396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cs typeface="Arial" charset="0"/>
            </a:endParaRPr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B0ECDF1-F3CC-482F-B9F3-04F305DB5A22}" type="slidenum">
              <a:rPr lang="ru-RU" alt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0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0D99D0A-65DB-49A9-89AE-B964E4F5D3AE}" type="slidenum">
              <a:rPr lang="ru-RU" altLang="ru-RU" smtClean="0"/>
              <a:pPr/>
              <a:t>14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47D20-15AC-4DD6-8255-81CF4009FE9C}" type="datetime1">
              <a:rPr lang="en-US" smtClean="0"/>
              <a:pPr>
                <a:defRPr/>
              </a:pPr>
              <a:t>9/7/2015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499B4-7065-44FC-9B8C-051F4B14A1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1AC6-90BD-4324-AA4E-C97BA8726C05}" type="datetime1">
              <a:rPr lang="en-US" smtClean="0"/>
              <a:pPr>
                <a:defRPr/>
              </a:pPr>
              <a:t>9/7/2015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36EE2-9947-4D81-8FD0-F9866D4CB2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58D15-9CCB-43ED-A204-27A235ED7983}" type="datetime1">
              <a:rPr lang="en-US" smtClean="0"/>
              <a:pPr>
                <a:defRPr/>
              </a:pPr>
              <a:t>9/7/2015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EF97A-AB89-496C-AEB8-5FE97D35F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20CD3-1B5B-4AF7-9B20-1C895F14A98A}" type="datetime1">
              <a:rPr lang="en-US" smtClean="0"/>
              <a:pPr>
                <a:defRPr/>
              </a:pPr>
              <a:t>9/7/2015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7A7D-04AF-4311-B0E6-34C5D615F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37AC-A24B-48D0-BB72-AE3D68EF6792}" type="datetime1">
              <a:rPr lang="en-US" smtClean="0"/>
              <a:pPr>
                <a:defRPr/>
              </a:pPr>
              <a:t>9/7/2015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AD2ED-4FE9-4243-B9A4-DFA7E8CA7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C70F9-82A7-4161-B20E-169CC7D72190}" type="datetime1">
              <a:rPr lang="en-US" smtClean="0"/>
              <a:pPr>
                <a:defRPr/>
              </a:pPr>
              <a:t>9/7/2015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9BCD-153B-4984-8D56-DB3369F7A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7688-F509-46FF-95E2-24EEAB5DF77C}" type="datetime1">
              <a:rPr lang="en-US" smtClean="0"/>
              <a:pPr>
                <a:defRPr/>
              </a:pPr>
              <a:t>9/7/2015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705F9-8928-4859-A35A-460E4995B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BF500-23BF-40CA-9CA9-9E8FD5F63752}" type="datetime1">
              <a:rPr lang="en-US" smtClean="0"/>
              <a:pPr>
                <a:defRPr/>
              </a:pPr>
              <a:t>9/7/2015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09BE-41E7-49A6-B8BA-B39816A08C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B1AE-E51D-4ED4-AAB6-371D51B446C5}" type="datetime1">
              <a:rPr lang="en-US" smtClean="0"/>
              <a:pPr>
                <a:defRPr/>
              </a:pPr>
              <a:t>9/7/2015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5A6D-12BE-4534-9302-E5BC1AC3D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5322-1A2F-4C43-8899-E02D558E95F2}" type="datetime1">
              <a:rPr lang="en-US" smtClean="0"/>
              <a:pPr>
                <a:defRPr/>
              </a:pPr>
              <a:t>9/7/2015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7CDC6-B26B-4220-BC02-B06ADE7CC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88F2-3EDE-4A11-B672-ED1392592287}" type="datetime1">
              <a:rPr lang="en-US" smtClean="0"/>
              <a:pPr>
                <a:defRPr/>
              </a:pPr>
              <a:t>9/7/2015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A66AD-92CA-44A4-84DD-1B632810B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EF76B9-B5EE-4B95-9A00-AACB97503577}" type="datetime1">
              <a:rPr lang="en-US" smtClean="0"/>
              <a:pPr>
                <a:defRPr/>
              </a:pPr>
              <a:t>9/7/2015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0FEEB-702B-41B6-95D6-3910FA303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vova@promo-realty.ru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orisova@promo-realty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81338" y="3733800"/>
            <a:ext cx="18124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 smtClean="0">
                <a:solidFill>
                  <a:schemeClr val="bg1"/>
                </a:solidFill>
                <a:latin typeface="+mn-lt"/>
              </a:rPr>
              <a:t>Pro Estate 2015</a:t>
            </a:r>
            <a:endParaRPr lang="ru-RU" altLang="ru-RU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22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http://www.bashturist.ru/maps/sity/data/media/4/bashturist.ru_neftek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41687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1320800"/>
            <a:ext cx="224472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Заголовок 1"/>
          <p:cNvSpPr txBox="1">
            <a:spLocks/>
          </p:cNvSpPr>
          <p:nvPr/>
        </p:nvSpPr>
        <p:spPr bwMode="auto">
          <a:xfrm>
            <a:off x="900113" y="-100013"/>
            <a:ext cx="4957762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kumimoji="1" lang="ru-RU" altLang="ru-RU" sz="2400" b="1" dirty="0">
                <a:solidFill>
                  <a:schemeClr val="bg1"/>
                </a:solidFill>
              </a:rPr>
              <a:t>Доля среди конкурентов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403350" y="2024063"/>
            <a:ext cx="1873250" cy="3168650"/>
            <a:chOff x="1403350" y="2024063"/>
            <a:chExt cx="1873250" cy="3168650"/>
          </a:xfrm>
        </p:grpSpPr>
        <p:sp>
          <p:nvSpPr>
            <p:cNvPr id="23" name="Овал 22"/>
            <p:cNvSpPr>
              <a:spLocks noChangeArrowheads="1"/>
            </p:cNvSpPr>
            <p:nvPr/>
          </p:nvSpPr>
          <p:spPr bwMode="auto">
            <a:xfrm>
              <a:off x="3167063" y="2312988"/>
              <a:ext cx="109537" cy="107950"/>
            </a:xfrm>
            <a:prstGeom prst="ellipse">
              <a:avLst/>
            </a:prstGeom>
            <a:solidFill>
              <a:srgbClr val="376092"/>
            </a:solidFill>
            <a:ln w="25400">
              <a:solidFill>
                <a:srgbClr val="25406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ru-RU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Овал 23"/>
            <p:cNvSpPr>
              <a:spLocks noChangeArrowheads="1"/>
            </p:cNvSpPr>
            <p:nvPr/>
          </p:nvSpPr>
          <p:spPr bwMode="auto">
            <a:xfrm>
              <a:off x="2051050" y="2024063"/>
              <a:ext cx="107950" cy="109537"/>
            </a:xfrm>
            <a:prstGeom prst="ellipse">
              <a:avLst/>
            </a:prstGeom>
            <a:solidFill>
              <a:srgbClr val="376092"/>
            </a:solidFill>
            <a:ln w="25400">
              <a:solidFill>
                <a:srgbClr val="25406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ru-RU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Овал 24"/>
            <p:cNvSpPr>
              <a:spLocks noChangeArrowheads="1"/>
            </p:cNvSpPr>
            <p:nvPr/>
          </p:nvSpPr>
          <p:spPr bwMode="auto">
            <a:xfrm>
              <a:off x="1979613" y="4616450"/>
              <a:ext cx="107950" cy="107950"/>
            </a:xfrm>
            <a:prstGeom prst="ellipse">
              <a:avLst/>
            </a:prstGeom>
            <a:solidFill>
              <a:srgbClr val="376092"/>
            </a:solidFill>
            <a:ln w="25400">
              <a:solidFill>
                <a:srgbClr val="25406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ru-RU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Овал 25"/>
            <p:cNvSpPr>
              <a:spLocks noChangeArrowheads="1"/>
            </p:cNvSpPr>
            <p:nvPr/>
          </p:nvSpPr>
          <p:spPr bwMode="auto">
            <a:xfrm>
              <a:off x="1655763" y="3608388"/>
              <a:ext cx="107950" cy="107950"/>
            </a:xfrm>
            <a:prstGeom prst="ellipse">
              <a:avLst/>
            </a:prstGeom>
            <a:solidFill>
              <a:srgbClr val="376092"/>
            </a:solidFill>
            <a:ln w="25400">
              <a:solidFill>
                <a:srgbClr val="25406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ru-RU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Овал 26"/>
            <p:cNvSpPr>
              <a:spLocks noChangeArrowheads="1"/>
            </p:cNvSpPr>
            <p:nvPr/>
          </p:nvSpPr>
          <p:spPr bwMode="auto">
            <a:xfrm>
              <a:off x="3132138" y="5013325"/>
              <a:ext cx="107950" cy="107950"/>
            </a:xfrm>
            <a:prstGeom prst="ellipse">
              <a:avLst/>
            </a:prstGeom>
            <a:solidFill>
              <a:srgbClr val="376092"/>
            </a:solidFill>
            <a:ln w="25400">
              <a:solidFill>
                <a:srgbClr val="25406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ru-RU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Овал 27"/>
            <p:cNvSpPr>
              <a:spLocks noChangeArrowheads="1"/>
            </p:cNvSpPr>
            <p:nvPr/>
          </p:nvSpPr>
          <p:spPr bwMode="auto">
            <a:xfrm>
              <a:off x="1403350" y="5084763"/>
              <a:ext cx="107950" cy="107950"/>
            </a:xfrm>
            <a:prstGeom prst="ellipse">
              <a:avLst/>
            </a:prstGeom>
            <a:solidFill>
              <a:srgbClr val="376092"/>
            </a:solidFill>
            <a:ln w="25400">
              <a:solidFill>
                <a:srgbClr val="25406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ru-RU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5126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825"/>
            <a:ext cx="28797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Группа 4"/>
          <p:cNvGrpSpPr>
            <a:grpSpLocks/>
          </p:cNvGrpSpPr>
          <p:nvPr/>
        </p:nvGrpSpPr>
        <p:grpSpPr bwMode="auto">
          <a:xfrm>
            <a:off x="7596188" y="4221163"/>
            <a:ext cx="1223962" cy="1871662"/>
            <a:chOff x="7884415" y="4448175"/>
            <a:chExt cx="1224531" cy="1872013"/>
          </a:xfrm>
        </p:grpSpPr>
        <p:sp>
          <p:nvSpPr>
            <p:cNvPr id="5134" name="Прямоугольник 6"/>
            <p:cNvSpPr>
              <a:spLocks noChangeArrowheads="1"/>
            </p:cNvSpPr>
            <p:nvPr/>
          </p:nvSpPr>
          <p:spPr bwMode="auto">
            <a:xfrm>
              <a:off x="7884416" y="5858523"/>
              <a:ext cx="10081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-177800" algn="just" eaLnBrk="1" hangingPunct="1">
                <a:buClr>
                  <a:srgbClr val="990000"/>
                </a:buClr>
              </a:pPr>
              <a:r>
                <a:rPr kumimoji="1" lang="ru-RU" altLang="ru-RU" sz="1200" dirty="0"/>
                <a:t>Наш</a:t>
              </a:r>
            </a:p>
            <a:p>
              <a:pPr indent="-177800" algn="just" eaLnBrk="1" hangingPunct="1">
                <a:buClr>
                  <a:srgbClr val="990000"/>
                </a:buClr>
              </a:pPr>
              <a:r>
                <a:rPr kumimoji="1" lang="ru-RU" altLang="ru-RU" sz="1200" dirty="0"/>
                <a:t>объект</a:t>
              </a:r>
            </a:p>
          </p:txBody>
        </p:sp>
        <p:sp>
          <p:nvSpPr>
            <p:cNvPr id="5135" name="Прямоугольник 6"/>
            <p:cNvSpPr>
              <a:spLocks noChangeArrowheads="1"/>
            </p:cNvSpPr>
            <p:nvPr/>
          </p:nvSpPr>
          <p:spPr bwMode="auto">
            <a:xfrm>
              <a:off x="7884415" y="4615787"/>
              <a:ext cx="12245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-177800" eaLnBrk="1" hangingPunct="1">
                <a:buClr>
                  <a:srgbClr val="990000"/>
                </a:buClr>
              </a:pPr>
              <a:r>
                <a:rPr kumimoji="1" lang="ru-RU" altLang="ru-RU" sz="1200" dirty="0"/>
                <a:t>Конкури-рующий</a:t>
              </a:r>
              <a:r>
                <a:rPr kumimoji="1" lang="ru-RU" altLang="ru-RU" sz="1200" dirty="0"/>
                <a:t> объект</a:t>
              </a:r>
            </a:p>
          </p:txBody>
        </p:sp>
        <p:pic>
          <p:nvPicPr>
            <p:cNvPr id="513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412" y="5672327"/>
              <a:ext cx="133344" cy="133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412" y="4448175"/>
              <a:ext cx="133344" cy="133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" name="Группа 3"/>
          <p:cNvGrpSpPr>
            <a:grpSpLocks/>
          </p:cNvGrpSpPr>
          <p:nvPr/>
        </p:nvGrpSpPr>
        <p:grpSpPr bwMode="auto">
          <a:xfrm>
            <a:off x="7596188" y="1698625"/>
            <a:ext cx="1223962" cy="1604963"/>
            <a:chOff x="7884416" y="1412776"/>
            <a:chExt cx="1224409" cy="1606007"/>
          </a:xfrm>
        </p:grpSpPr>
        <p:sp>
          <p:nvSpPr>
            <p:cNvPr id="5130" name="Прямоугольник 6"/>
            <p:cNvSpPr>
              <a:spLocks noChangeArrowheads="1"/>
            </p:cNvSpPr>
            <p:nvPr/>
          </p:nvSpPr>
          <p:spPr bwMode="auto">
            <a:xfrm>
              <a:off x="7884416" y="2556872"/>
              <a:ext cx="1224409" cy="46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-177800" algn="just" eaLnBrk="1" hangingPunct="1">
                <a:buClr>
                  <a:srgbClr val="990000"/>
                </a:buClr>
              </a:pPr>
              <a:r>
                <a:rPr kumimoji="1" lang="ru-RU" altLang="ru-RU" sz="1200" dirty="0"/>
                <a:t>Общий объем</a:t>
              </a:r>
            </a:p>
            <a:p>
              <a:pPr indent="-177800" algn="just" eaLnBrk="1" hangingPunct="1">
                <a:buClr>
                  <a:srgbClr val="990000"/>
                </a:buClr>
              </a:pPr>
              <a:r>
                <a:rPr kumimoji="1" lang="ru-RU" altLang="ru-RU" sz="1200" dirty="0"/>
                <a:t>предложения</a:t>
              </a:r>
            </a:p>
          </p:txBody>
        </p:sp>
        <p:pic>
          <p:nvPicPr>
            <p:cNvPr id="51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412" y="2369517"/>
              <a:ext cx="1333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412" y="1412776"/>
              <a:ext cx="153988" cy="153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Прямоугольник 6"/>
            <p:cNvSpPr>
              <a:spLocks noChangeArrowheads="1"/>
            </p:cNvSpPr>
            <p:nvPr/>
          </p:nvSpPr>
          <p:spPr bwMode="auto">
            <a:xfrm>
              <a:off x="7884416" y="1620768"/>
              <a:ext cx="1008063" cy="46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-177800" algn="just" eaLnBrk="1" hangingPunct="1">
                <a:buClr>
                  <a:srgbClr val="990000"/>
                </a:buClr>
              </a:pPr>
              <a:r>
                <a:rPr kumimoji="1" lang="ru-RU" altLang="ru-RU" sz="1200" dirty="0"/>
                <a:t>Доля Объекта</a:t>
              </a:r>
            </a:p>
          </p:txBody>
        </p:sp>
      </p:grpSp>
      <p:sp>
        <p:nvSpPr>
          <p:cNvPr id="29" name="Овал 28"/>
          <p:cNvSpPr>
            <a:spLocks noChangeArrowheads="1"/>
          </p:cNvSpPr>
          <p:nvPr/>
        </p:nvSpPr>
        <p:spPr bwMode="auto">
          <a:xfrm>
            <a:off x="2411413" y="2997200"/>
            <a:ext cx="144462" cy="144463"/>
          </a:xfrm>
          <a:prstGeom prst="ellipse">
            <a:avLst/>
          </a:prstGeom>
          <a:solidFill>
            <a:srgbClr val="C00000"/>
          </a:solidFill>
          <a:ln w="25400">
            <a:solidFill>
              <a:srgbClr val="800000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dirty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10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 txBox="1">
            <a:spLocks/>
          </p:cNvSpPr>
          <p:nvPr/>
        </p:nvSpPr>
        <p:spPr bwMode="auto">
          <a:xfrm>
            <a:off x="827088" y="-100013"/>
            <a:ext cx="4957762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ru-RU" altLang="ru-RU" sz="2400" b="1" dirty="0">
                <a:solidFill>
                  <a:schemeClr val="bg1"/>
                </a:solidFill>
              </a:rPr>
              <a:t>Оценка конкуренции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823913" y="1484313"/>
          <a:ext cx="7496175" cy="4686302"/>
        </p:xfrm>
        <a:graphic>
          <a:graphicData uri="http://schemas.openxmlformats.org/drawingml/2006/table">
            <a:tbl>
              <a:tblPr/>
              <a:tblGrid>
                <a:gridCol w="1566862"/>
                <a:gridCol w="1185863"/>
                <a:gridCol w="1185862"/>
                <a:gridCol w="1185863"/>
                <a:gridCol w="1185862"/>
                <a:gridCol w="1185863"/>
              </a:tblGrid>
              <a:tr h="7254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Критерии оценки</a:t>
                      </a:r>
                      <a:endParaRPr kumimoji="0" lang="en-US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ЖК «Ромашка»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ЖК «Василек»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ЖК «Лютик»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ЖК «Розочка»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Наш Объект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71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Транспортная доступность</a:t>
                      </a:r>
                    </a:p>
                  </a:txBody>
                  <a:tcPr marL="130566" marR="0" marT="0" marB="0" anchor="ctr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1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Квартирография</a:t>
                      </a:r>
                    </a:p>
                  </a:txBody>
                  <a:tcPr marL="130566" marR="0" marT="0" marB="0" anchor="ctr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1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Инфраструктура</a:t>
                      </a:r>
                    </a:p>
                  </a:txBody>
                  <a:tcPr marL="130566" marR="0" marT="0" marB="0" anchor="ctr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1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Стоимость</a:t>
                      </a:r>
                    </a:p>
                  </a:txBody>
                  <a:tcPr marL="130566" marR="0" marT="0" marB="0" anchor="ctr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1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Способы приобретения</a:t>
                      </a:r>
                    </a:p>
                  </a:txBody>
                  <a:tcPr marL="130566" marR="0" marT="0" marB="0" anchor="ctr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03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Качество строительства /инженерии </a:t>
                      </a:r>
                    </a:p>
                  </a:txBody>
                  <a:tcPr marL="130566" marR="0" marT="0" marB="0" anchor="ctr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1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Архитектура</a:t>
                      </a:r>
                    </a:p>
                  </a:txBody>
                  <a:tcPr marL="130566" marR="0" marT="0" marB="0" anchor="ctr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1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Средний бал</a:t>
                      </a:r>
                    </a:p>
                  </a:txBody>
                  <a:tcPr marL="130566" marR="0" marT="0" marB="0" anchor="ctr" horzOverflow="overflow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67" name="Полилиния 1"/>
          <p:cNvSpPr>
            <a:spLocks/>
          </p:cNvSpPr>
          <p:nvPr/>
        </p:nvSpPr>
        <p:spPr bwMode="auto">
          <a:xfrm rot="5400000">
            <a:off x="8031957" y="6236494"/>
            <a:ext cx="1652587" cy="1660525"/>
          </a:xfrm>
          <a:custGeom>
            <a:avLst/>
            <a:gdLst>
              <a:gd name="T0" fmla="*/ 212861 w 2174582"/>
              <a:gd name="T1" fmla="*/ 864 h 2182266"/>
              <a:gd name="T2" fmla="*/ 30775 w 2174582"/>
              <a:gd name="T3" fmla="*/ 191709 h 2182266"/>
              <a:gd name="T4" fmla="*/ 0 w 2174582"/>
              <a:gd name="T5" fmla="*/ 242660 h 2182266"/>
              <a:gd name="T6" fmla="*/ 0 w 2174582"/>
              <a:gd name="T7" fmla="*/ 242660 h 2182266"/>
              <a:gd name="T8" fmla="*/ 0 w 2174582"/>
              <a:gd name="T9" fmla="*/ 242660 h 2182266"/>
              <a:gd name="T10" fmla="*/ 0 w 2174582"/>
              <a:gd name="T11" fmla="*/ 242660 h 2182266"/>
              <a:gd name="T12" fmla="*/ 0 w 2174582"/>
              <a:gd name="T13" fmla="*/ 242660 h 2182266"/>
              <a:gd name="T14" fmla="*/ 0 w 2174582"/>
              <a:gd name="T15" fmla="*/ 242660 h 2182266"/>
              <a:gd name="T16" fmla="*/ 6839 w 2174582"/>
              <a:gd name="T17" fmla="*/ 245251 h 2182266"/>
              <a:gd name="T18" fmla="*/ 58131 w 2174582"/>
              <a:gd name="T19" fmla="*/ 208981 h 2182266"/>
              <a:gd name="T20" fmla="*/ 241927 w 2174582"/>
              <a:gd name="T21" fmla="*/ 20726 h 2182266"/>
              <a:gd name="T22" fmla="*/ 241073 w 2174582"/>
              <a:gd name="T23" fmla="*/ 0 h 2182266"/>
              <a:gd name="T24" fmla="*/ 212861 w 2174582"/>
              <a:gd name="T25" fmla="*/ 864 h 21822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174582" h="2182266">
                <a:moveTo>
                  <a:pt x="1913325" y="7684"/>
                </a:moveTo>
                <a:lnTo>
                  <a:pt x="276625" y="1705856"/>
                </a:lnTo>
                <a:lnTo>
                  <a:pt x="0" y="2159214"/>
                </a:lnTo>
                <a:lnTo>
                  <a:pt x="61472" y="2182266"/>
                </a:lnTo>
                <a:lnTo>
                  <a:pt x="522515" y="1859536"/>
                </a:lnTo>
                <a:lnTo>
                  <a:pt x="2174582" y="184417"/>
                </a:lnTo>
                <a:lnTo>
                  <a:pt x="2166898" y="0"/>
                </a:lnTo>
                <a:lnTo>
                  <a:pt x="1913325" y="7684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6240463"/>
            <a:ext cx="827722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20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52400" y="929640"/>
            <a:ext cx="9448800" cy="594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170" name="Заголовок 1"/>
          <p:cNvSpPr txBox="1">
            <a:spLocks/>
          </p:cNvSpPr>
          <p:nvPr/>
        </p:nvSpPr>
        <p:spPr bwMode="auto">
          <a:xfrm>
            <a:off x="900113" y="-100013"/>
            <a:ext cx="58451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kumimoji="1" lang="ru-RU" altLang="ru-RU" sz="2400" b="1" dirty="0">
                <a:solidFill>
                  <a:schemeClr val="bg1"/>
                </a:solidFill>
              </a:rPr>
              <a:t>Планирование продаж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31" y="1441387"/>
            <a:ext cx="53213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2"/>
          <p:cNvSpPr>
            <a:spLocks noChangeArrowheads="1"/>
          </p:cNvSpPr>
          <p:nvPr/>
        </p:nvSpPr>
        <p:spPr bwMode="auto">
          <a:xfrm>
            <a:off x="4900613" y="4581525"/>
            <a:ext cx="13081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100" b="1" dirty="0">
                <a:solidFill>
                  <a:schemeClr val="bg1"/>
                </a:solidFill>
              </a:rPr>
              <a:t>ВЫРУЧКА</a:t>
            </a:r>
          </a:p>
        </p:txBody>
      </p:sp>
      <p:sp>
        <p:nvSpPr>
          <p:cNvPr id="7173" name="Прямоугольник 7"/>
          <p:cNvSpPr>
            <a:spLocks noChangeArrowheads="1"/>
          </p:cNvSpPr>
          <p:nvPr/>
        </p:nvSpPr>
        <p:spPr bwMode="auto">
          <a:xfrm>
            <a:off x="3922713" y="2347913"/>
            <a:ext cx="14303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500" b="1" dirty="0">
                <a:solidFill>
                  <a:schemeClr val="accent2"/>
                </a:solidFill>
              </a:rPr>
              <a:t>АССОРТИМЕНТ</a:t>
            </a:r>
          </a:p>
        </p:txBody>
      </p:sp>
      <p:sp>
        <p:nvSpPr>
          <p:cNvPr id="7174" name="Прямоугольник 9"/>
          <p:cNvSpPr>
            <a:spLocks noChangeArrowheads="1"/>
          </p:cNvSpPr>
          <p:nvPr/>
        </p:nvSpPr>
        <p:spPr bwMode="auto">
          <a:xfrm>
            <a:off x="2808288" y="3500438"/>
            <a:ext cx="123348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1500" b="1" dirty="0">
                <a:solidFill>
                  <a:schemeClr val="accent2"/>
                </a:solidFill>
              </a:rPr>
              <a:t>СРЕДНЯЯ</a:t>
            </a:r>
            <a:endParaRPr lang="en-US" altLang="ru-RU" sz="1500" b="1" dirty="0">
              <a:solidFill>
                <a:schemeClr val="accent2"/>
              </a:solidFill>
            </a:endParaRPr>
          </a:p>
          <a:p>
            <a:pPr algn="ctr" eaLnBrk="1" hangingPunct="1"/>
            <a:r>
              <a:rPr lang="ru-RU" altLang="ru-RU" sz="1500" b="1" dirty="0">
                <a:solidFill>
                  <a:schemeClr val="accent2"/>
                </a:solidFill>
              </a:rPr>
              <a:t>СТОИМОСТЬ</a:t>
            </a:r>
            <a:endParaRPr lang="en-US" altLang="ru-RU" sz="1500" b="1" dirty="0">
              <a:solidFill>
                <a:schemeClr val="accent2"/>
              </a:solidFill>
            </a:endParaRPr>
          </a:p>
          <a:p>
            <a:pPr algn="ctr" eaLnBrk="1" hangingPunct="1"/>
            <a:r>
              <a:rPr lang="ru-RU" altLang="ru-RU" sz="1500" b="1" dirty="0">
                <a:solidFill>
                  <a:schemeClr val="accent2"/>
                </a:solidFill>
              </a:rPr>
              <a:t>КВ.М.</a:t>
            </a:r>
          </a:p>
        </p:txBody>
      </p:sp>
    </p:spTree>
    <p:extLst>
      <p:ext uri="{BB962C8B-B14F-4D97-AF65-F5344CB8AC3E}">
        <p14:creationId xmlns:p14="http://schemas.microsoft.com/office/powerpoint/2010/main" val="14067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52400" y="929640"/>
            <a:ext cx="9448800" cy="594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8194" name="Группа 4"/>
          <p:cNvGrpSpPr>
            <a:grpSpLocks/>
          </p:cNvGrpSpPr>
          <p:nvPr/>
        </p:nvGrpSpPr>
        <p:grpSpPr bwMode="auto">
          <a:xfrm>
            <a:off x="4067175" y="1052513"/>
            <a:ext cx="4033838" cy="5472112"/>
            <a:chOff x="1043608" y="908720"/>
            <a:chExt cx="4032648" cy="5472608"/>
          </a:xfrm>
        </p:grpSpPr>
        <p:pic>
          <p:nvPicPr>
            <p:cNvPr id="8197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5" y="1268759"/>
              <a:ext cx="3960641" cy="5112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TextBox 1"/>
            <p:cNvSpPr txBox="1">
              <a:spLocks noChangeArrowheads="1"/>
            </p:cNvSpPr>
            <p:nvPr/>
          </p:nvSpPr>
          <p:spPr bwMode="auto">
            <a:xfrm>
              <a:off x="1043608" y="908720"/>
              <a:ext cx="2786003" cy="20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000" b="1" dirty="0"/>
                <a:t>Сравнительный график продаж (1 </a:t>
              </a:r>
              <a:r>
                <a:rPr lang="ru-RU" altLang="ru-RU" sz="1000" b="1" dirty="0"/>
                <a:t>к.кв</a:t>
              </a:r>
              <a:r>
                <a:rPr lang="ru-RU" altLang="ru-RU" sz="1000" b="1" dirty="0"/>
                <a:t>)</a:t>
              </a:r>
            </a:p>
          </p:txBody>
        </p:sp>
        <p:sp>
          <p:nvSpPr>
            <p:cNvPr id="8199" name="TextBox 1"/>
            <p:cNvSpPr txBox="1">
              <a:spLocks noChangeArrowheads="1"/>
            </p:cNvSpPr>
            <p:nvPr/>
          </p:nvSpPr>
          <p:spPr bwMode="auto">
            <a:xfrm>
              <a:off x="1043608" y="2928572"/>
              <a:ext cx="2786003" cy="20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000" b="1" dirty="0"/>
                <a:t>Сравнительный график продаж (2 </a:t>
              </a:r>
              <a:r>
                <a:rPr lang="ru-RU" altLang="ru-RU" sz="1000" b="1" dirty="0"/>
                <a:t>к.кв</a:t>
              </a:r>
              <a:r>
                <a:rPr lang="ru-RU" altLang="ru-RU" sz="1000" b="1" dirty="0"/>
                <a:t>)</a:t>
              </a:r>
            </a:p>
          </p:txBody>
        </p:sp>
        <p:sp>
          <p:nvSpPr>
            <p:cNvPr id="8200" name="TextBox 1"/>
            <p:cNvSpPr txBox="1">
              <a:spLocks noChangeArrowheads="1"/>
            </p:cNvSpPr>
            <p:nvPr/>
          </p:nvSpPr>
          <p:spPr bwMode="auto">
            <a:xfrm>
              <a:off x="1043608" y="4739474"/>
              <a:ext cx="2786003" cy="20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000" b="1" dirty="0"/>
                <a:t>Сравнительный график продаж (3 </a:t>
              </a:r>
              <a:r>
                <a:rPr lang="ru-RU" altLang="ru-RU" sz="1000" b="1" dirty="0"/>
                <a:t>к.кв</a:t>
              </a:r>
              <a:r>
                <a:rPr lang="ru-RU" altLang="ru-RU" sz="1000" b="1" dirty="0"/>
                <a:t>)</a:t>
              </a:r>
            </a:p>
          </p:txBody>
        </p:sp>
      </p:grpSp>
      <p:sp>
        <p:nvSpPr>
          <p:cNvPr id="8195" name="TextBox 13"/>
          <p:cNvSpPr txBox="1">
            <a:spLocks noChangeArrowheads="1"/>
          </p:cNvSpPr>
          <p:nvPr/>
        </p:nvSpPr>
        <p:spPr bwMode="auto">
          <a:xfrm>
            <a:off x="827088" y="1341438"/>
            <a:ext cx="29511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u="sng" dirty="0">
                <a:solidFill>
                  <a:srgbClr val="800000"/>
                </a:solidFill>
              </a:rPr>
              <a:t>На продажи влияют:</a:t>
            </a:r>
          </a:p>
          <a:p>
            <a:pPr eaLnBrk="1" hangingPunct="1">
              <a:lnSpc>
                <a:spcPct val="200000"/>
              </a:lnSpc>
            </a:pPr>
            <a:r>
              <a:rPr lang="ru-RU" altLang="ru-RU" sz="1600" b="1" dirty="0"/>
              <a:t>1</a:t>
            </a:r>
            <a:r>
              <a:rPr lang="ru-RU" altLang="ru-RU" sz="1400" b="1" dirty="0"/>
              <a:t>. Готовность Объекта</a:t>
            </a:r>
          </a:p>
          <a:p>
            <a:pPr eaLnBrk="1" hangingPunct="1">
              <a:lnSpc>
                <a:spcPct val="200000"/>
              </a:lnSpc>
            </a:pPr>
            <a:r>
              <a:rPr lang="ru-RU" altLang="ru-RU" sz="1400" b="1" dirty="0"/>
              <a:t>2. Сезонность</a:t>
            </a:r>
          </a:p>
          <a:p>
            <a:pPr eaLnBrk="1" hangingPunct="1">
              <a:lnSpc>
                <a:spcPct val="200000"/>
              </a:lnSpc>
            </a:pPr>
            <a:r>
              <a:rPr lang="ru-RU" altLang="ru-RU" sz="1400" b="1" dirty="0"/>
              <a:t>3. Вывод нового предложения</a:t>
            </a:r>
          </a:p>
          <a:p>
            <a:pPr eaLnBrk="1" hangingPunct="1">
              <a:lnSpc>
                <a:spcPct val="200000"/>
              </a:lnSpc>
            </a:pPr>
            <a:r>
              <a:rPr lang="ru-RU" altLang="ru-RU" sz="1400" b="1" dirty="0"/>
              <a:t>4. Изменение доли рынке</a:t>
            </a:r>
          </a:p>
          <a:p>
            <a:pPr eaLnBrk="1" hangingPunct="1"/>
            <a:r>
              <a:rPr lang="ru-RU" altLang="ru-RU" sz="1400" dirty="0"/>
              <a:t>     (выход конкурента)</a:t>
            </a:r>
          </a:p>
        </p:txBody>
      </p:sp>
      <p:sp>
        <p:nvSpPr>
          <p:cNvPr id="8196" name="Заголовок 1"/>
          <p:cNvSpPr txBox="1">
            <a:spLocks/>
          </p:cNvSpPr>
          <p:nvPr/>
        </p:nvSpPr>
        <p:spPr bwMode="auto">
          <a:xfrm>
            <a:off x="900113" y="-100013"/>
            <a:ext cx="554355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1" lang="ru-RU" altLang="ru-RU" sz="2400" b="1" dirty="0">
                <a:solidFill>
                  <a:schemeClr val="bg1"/>
                </a:solidFill>
              </a:rPr>
              <a:t>Ассортиментная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40090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52400" y="929640"/>
            <a:ext cx="9448800" cy="594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12064"/>
              </p:ext>
            </p:extLst>
          </p:nvPr>
        </p:nvGraphicFramePr>
        <p:xfrm>
          <a:off x="539750" y="1341438"/>
          <a:ext cx="3238500" cy="4757734"/>
        </p:xfrm>
        <a:graphic>
          <a:graphicData uri="http://schemas.openxmlformats.org/drawingml/2006/table">
            <a:tbl>
              <a:tblPr/>
              <a:tblGrid>
                <a:gridCol w="1077913"/>
                <a:gridCol w="576262"/>
                <a:gridCol w="504825"/>
                <a:gridCol w="574675"/>
                <a:gridCol w="504825"/>
              </a:tblGrid>
              <a:tr h="215867"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ПРОДАЖИ "ОДНУШКИ"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Период</a:t>
                      </a: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очередь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 очередь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очередь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5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1.2014</a:t>
                      </a: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2.2014</a:t>
                      </a: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3.2014</a:t>
                      </a: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4.2014</a:t>
                      </a: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5.2014</a:t>
                      </a: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6.2014</a:t>
                      </a: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7.2014</a:t>
                      </a: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8.2014</a:t>
                      </a: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9.2014</a:t>
                      </a: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10.2014</a:t>
                      </a: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11.2014</a:t>
                      </a: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12.2014</a:t>
                      </a: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Остатки</a:t>
                      </a: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 деньгах</a:t>
                      </a: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6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Средне-месячное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продаж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 2015</a:t>
                      </a: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Срок 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25203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5,00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19,64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16,25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975891"/>
              </p:ext>
            </p:extLst>
          </p:nvPr>
        </p:nvGraphicFramePr>
        <p:xfrm>
          <a:off x="3922713" y="1341438"/>
          <a:ext cx="2032000" cy="4784724"/>
        </p:xfrm>
        <a:graphic>
          <a:graphicData uri="http://schemas.openxmlformats.org/drawingml/2006/table">
            <a:tbl>
              <a:tblPr/>
              <a:tblGrid>
                <a:gridCol w="490537"/>
                <a:gridCol w="490538"/>
                <a:gridCol w="560387"/>
                <a:gridCol w="490538"/>
              </a:tblGrid>
              <a:tr h="212745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ПРОДАЖИ "ДВУШКИ"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7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очередь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очередь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очередь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5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6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38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9,73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881506"/>
              </p:ext>
            </p:extLst>
          </p:nvPr>
        </p:nvGraphicFramePr>
        <p:xfrm>
          <a:off x="6083300" y="1346200"/>
          <a:ext cx="2160588" cy="4770441"/>
        </p:xfrm>
        <a:graphic>
          <a:graphicData uri="http://schemas.openxmlformats.org/drawingml/2006/table">
            <a:tbl>
              <a:tblPr/>
              <a:tblGrid>
                <a:gridCol w="576263"/>
                <a:gridCol w="471487"/>
                <a:gridCol w="588963"/>
                <a:gridCol w="523875"/>
              </a:tblGrid>
              <a:tr h="222184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ПРОДАЖИ "ТРЕШКИ"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2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очередь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очередь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очередь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5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81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8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5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5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4,65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13,02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3,21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6" marR="9526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534" name="Заголовок 1"/>
          <p:cNvSpPr txBox="1">
            <a:spLocks/>
          </p:cNvSpPr>
          <p:nvPr/>
        </p:nvSpPr>
        <p:spPr bwMode="auto">
          <a:xfrm>
            <a:off x="900113" y="-100013"/>
            <a:ext cx="7288212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kumimoji="1" lang="ru-RU" altLang="ru-RU" sz="2400" b="1" dirty="0">
                <a:solidFill>
                  <a:schemeClr val="bg1"/>
                </a:solidFill>
              </a:rPr>
              <a:t>Затоваривание. Или где деньги зарыты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D:\работа\new\work\presentation4\links\pen-0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099175"/>
            <a:ext cx="1116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099175"/>
            <a:ext cx="82772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23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2400" y="929640"/>
            <a:ext cx="9448800" cy="594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404732"/>
              </p:ext>
            </p:extLst>
          </p:nvPr>
        </p:nvGraphicFramePr>
        <p:xfrm>
          <a:off x="468313" y="1052513"/>
          <a:ext cx="8204200" cy="5465764"/>
        </p:xfrm>
        <a:graphic>
          <a:graphicData uri="http://schemas.openxmlformats.org/drawingml/2006/table">
            <a:tbl>
              <a:tblPr/>
              <a:tblGrid>
                <a:gridCol w="1366837"/>
                <a:gridCol w="1366838"/>
                <a:gridCol w="1368425"/>
                <a:gridCol w="1366837"/>
                <a:gridCol w="1366838"/>
                <a:gridCol w="1368425"/>
              </a:tblGrid>
              <a:tr h="335305"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MUST HAVE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Январь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Февраль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Март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Апрель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Май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968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Оформление офиса продаж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93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Раздаточные материалы в офисе продаж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L="90000" marR="900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Баннер на Объект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SMM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Выставки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5"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РЕКЛАМНАЯ КАМПАНИЯ «МЕНЯЕМ ВАШУ 2 К.КВ. НА НАШУ 3 К.КВ.»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Наружная реклама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Реклама в СМИ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Интернет реклама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5"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РЕКЛАМНАЯ КАМПАНИЯ «ИПОТЕКУ ПЛАТИМ МЫ»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Пресс-конференция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Платные публикации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Наружная реклама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Радиореклама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5"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ПЛАН ПРОДАЖ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373" name="Заголовок 1"/>
          <p:cNvSpPr>
            <a:spLocks noGrp="1"/>
          </p:cNvSpPr>
          <p:nvPr>
            <p:ph type="title"/>
          </p:nvPr>
        </p:nvSpPr>
        <p:spPr>
          <a:xfrm>
            <a:off x="827088" y="228600"/>
            <a:ext cx="6172200" cy="487363"/>
          </a:xfrm>
        </p:spPr>
        <p:txBody>
          <a:bodyPr/>
          <a:lstStyle/>
          <a:p>
            <a:pPr algn="l" eaLnBrk="1" hangingPunct="1"/>
            <a:r>
              <a:rPr lang="ru-RU" altLang="ru-RU" sz="2400" b="1" dirty="0" smtClean="0">
                <a:solidFill>
                  <a:schemeClr val="bg1"/>
                </a:solidFill>
              </a:rPr>
              <a:t>Формирование бюджета</a:t>
            </a:r>
            <a:endParaRPr kumimoji="0" lang="ru-RU" alt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6" descr="D:\работа\new\work\presentation4\links\pen-0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3" y="1628775"/>
            <a:ext cx="1116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2772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78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52400" y="929640"/>
            <a:ext cx="9448800" cy="594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938" name="Заголовок 1"/>
          <p:cNvSpPr txBox="1">
            <a:spLocks/>
          </p:cNvSpPr>
          <p:nvPr/>
        </p:nvSpPr>
        <p:spPr bwMode="auto">
          <a:xfrm>
            <a:off x="827088" y="-100013"/>
            <a:ext cx="58451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1" lang="ru-RU" altLang="ru-RU" sz="2400" b="1" dirty="0">
                <a:solidFill>
                  <a:schemeClr val="bg1"/>
                </a:solidFill>
              </a:rPr>
              <a:t>Удачная акция. Продажа «</a:t>
            </a:r>
            <a:r>
              <a:rPr kumimoji="1" lang="ru-RU" altLang="ru-RU" sz="2400" b="1" dirty="0">
                <a:solidFill>
                  <a:schemeClr val="bg1"/>
                </a:solidFill>
              </a:rPr>
              <a:t>двушек</a:t>
            </a:r>
            <a:r>
              <a:rPr kumimoji="1" lang="ru-RU" altLang="ru-RU" sz="24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3993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7755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300663"/>
            <a:ext cx="329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2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2400" y="929640"/>
            <a:ext cx="9448800" cy="594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0962" name="Заголовок 1"/>
          <p:cNvSpPr txBox="1">
            <a:spLocks/>
          </p:cNvSpPr>
          <p:nvPr/>
        </p:nvSpPr>
        <p:spPr bwMode="auto">
          <a:xfrm>
            <a:off x="827088" y="-100013"/>
            <a:ext cx="58451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1" lang="ru-RU" altLang="ru-RU" sz="2400" b="1" dirty="0">
                <a:solidFill>
                  <a:schemeClr val="bg1"/>
                </a:solidFill>
              </a:rPr>
              <a:t>Удачная акция. Продажа «</a:t>
            </a:r>
            <a:r>
              <a:rPr kumimoji="1" lang="ru-RU" altLang="ru-RU" sz="2400" b="1" dirty="0">
                <a:solidFill>
                  <a:schemeClr val="bg1"/>
                </a:solidFill>
              </a:rPr>
              <a:t>двушек</a:t>
            </a:r>
            <a:r>
              <a:rPr kumimoji="1" lang="ru-RU" altLang="ru-RU" sz="2400" b="1" dirty="0">
                <a:solidFill>
                  <a:schemeClr val="bg1"/>
                </a:solidFill>
              </a:rPr>
              <a:t>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784352"/>
              </p:ext>
            </p:extLst>
          </p:nvPr>
        </p:nvGraphicFramePr>
        <p:xfrm>
          <a:off x="679451" y="3001963"/>
          <a:ext cx="7777162" cy="2586565"/>
        </p:xfrm>
        <a:graphic>
          <a:graphicData uri="http://schemas.openxmlformats.org/drawingml/2006/table">
            <a:tbl>
              <a:tblPr/>
              <a:tblGrid>
                <a:gridCol w="4064109"/>
                <a:gridCol w="1706307"/>
                <a:gridCol w="2006746"/>
              </a:tblGrid>
              <a:tr h="2286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Бюджет акции: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 месяца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45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8097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реклама в специализированных печатных изданиях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месяц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руб. 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6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8097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интернет </a:t>
                      </a:r>
                      <a:r>
                        <a:rPr kumimoji="0" lang="bg-BG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реклама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месяц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руб. 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18097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наружная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реклама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 месяца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руб. 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583">
                <a:tc>
                  <a:txBody>
                    <a:bodyPr/>
                    <a:lstStyle/>
                    <a:p>
                      <a:pPr marL="18097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Эффективность акции: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64">
                <a:tc>
                  <a:txBody>
                    <a:bodyPr/>
                    <a:lstStyle/>
                    <a:p>
                      <a:pPr marL="18097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Стоимость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одного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контакта </a:t>
                      </a: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контакт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руб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64">
                <a:tc>
                  <a:txBody>
                    <a:bodyPr/>
                    <a:lstStyle/>
                    <a:p>
                      <a:pPr marL="18097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Стоимость одной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продажи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продажа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ххх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руб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01" marR="12701" marT="12700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6" descr="D:\работа\new\work\presentation4\links\pen-0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321" y="2024062"/>
            <a:ext cx="1116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9775"/>
            <a:ext cx="827722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795963"/>
              </p:ext>
            </p:extLst>
          </p:nvPr>
        </p:nvGraphicFramePr>
        <p:xfrm>
          <a:off x="691643" y="1371600"/>
          <a:ext cx="7777162" cy="648096"/>
        </p:xfrm>
        <a:graphic>
          <a:graphicData uri="http://schemas.openxmlformats.org/drawingml/2006/table">
            <a:tbl>
              <a:tblPr/>
              <a:tblGrid>
                <a:gridCol w="4064109"/>
                <a:gridCol w="1706307"/>
                <a:gridCol w="2006746"/>
              </a:tblGrid>
              <a:tr h="2983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Количество проданных квартир до старта акции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01" marR="12701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 год</a:t>
                      </a:r>
                    </a:p>
                  </a:txBody>
                  <a:tcPr marL="12701" marR="12701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 квартир</a:t>
                      </a:r>
                    </a:p>
                  </a:txBody>
                  <a:tcPr marL="12701" marR="12701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97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Количество проданный квартир по акции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701" marR="12701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 месяца</a:t>
                      </a:r>
                    </a:p>
                  </a:txBody>
                  <a:tcPr marL="12701" marR="12701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 квартир</a:t>
                      </a:r>
                    </a:p>
                  </a:txBody>
                  <a:tcPr marL="12701" marR="12701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76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217025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Группа 2"/>
          <p:cNvGrpSpPr>
            <a:grpSpLocks/>
          </p:cNvGrpSpPr>
          <p:nvPr/>
        </p:nvGrpSpPr>
        <p:grpSpPr bwMode="auto">
          <a:xfrm>
            <a:off x="4572000" y="1408113"/>
            <a:ext cx="2881313" cy="3676650"/>
            <a:chOff x="4618814" y="1133872"/>
            <a:chExt cx="2880320" cy="3676281"/>
          </a:xfrm>
        </p:grpSpPr>
        <p:sp>
          <p:nvSpPr>
            <p:cNvPr id="15365" name="Заголовок 1"/>
            <p:cNvSpPr txBox="1">
              <a:spLocks/>
            </p:cNvSpPr>
            <p:nvPr/>
          </p:nvSpPr>
          <p:spPr bwMode="auto">
            <a:xfrm>
              <a:off x="4618814" y="1133872"/>
              <a:ext cx="2478881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2800" b="1" dirty="0">
                  <a:solidFill>
                    <a:schemeClr val="bg1"/>
                  </a:solidFill>
                </a:rPr>
                <a:t>Контакты</a:t>
              </a:r>
            </a:p>
          </p:txBody>
        </p:sp>
        <p:sp>
          <p:nvSpPr>
            <p:cNvPr id="15366" name="Прямоугольник 5"/>
            <p:cNvSpPr>
              <a:spLocks noChangeArrowheads="1"/>
            </p:cNvSpPr>
            <p:nvPr/>
          </p:nvSpPr>
          <p:spPr bwMode="auto">
            <a:xfrm>
              <a:off x="4618814" y="2070210"/>
              <a:ext cx="2640575" cy="1138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b="1" dirty="0">
                  <a:solidFill>
                    <a:schemeClr val="bg1"/>
                  </a:solidFill>
                </a:rPr>
                <a:t>Виталия Львова</a:t>
              </a:r>
            </a:p>
            <a:p>
              <a:pPr eaLnBrk="1" hangingPunct="1"/>
              <a:r>
                <a:rPr lang="ru-RU" altLang="ru-RU" sz="1600" dirty="0">
                  <a:solidFill>
                    <a:schemeClr val="bg1"/>
                  </a:solidFill>
                </a:rPr>
                <a:t>Генеральный директор</a:t>
              </a:r>
            </a:p>
            <a:p>
              <a:pPr eaLnBrk="1" hangingPunct="1"/>
              <a:r>
                <a:rPr lang="en-US" altLang="ru-RU" sz="1600" dirty="0">
                  <a:solidFill>
                    <a:schemeClr val="bg1"/>
                  </a:solidFill>
                  <a:hlinkClick r:id="rId3"/>
                </a:rPr>
                <a:t>lvova@promo-realty.ru</a:t>
              </a:r>
              <a:endParaRPr lang="ru-RU" altLang="ru-RU" sz="1600" dirty="0">
                <a:solidFill>
                  <a:schemeClr val="bg1"/>
                </a:solidFill>
              </a:endParaRPr>
            </a:p>
            <a:p>
              <a:pPr algn="ctr" eaLnBrk="1" hangingPunct="1"/>
              <a:endParaRPr lang="ru-RU" altLang="ru-RU" dirty="0">
                <a:solidFill>
                  <a:schemeClr val="bg1"/>
                </a:solidFill>
              </a:endParaRPr>
            </a:p>
          </p:txBody>
        </p:sp>
        <p:sp>
          <p:nvSpPr>
            <p:cNvPr id="15367" name="Прямоугольник 4"/>
            <p:cNvSpPr>
              <a:spLocks noChangeArrowheads="1"/>
            </p:cNvSpPr>
            <p:nvPr/>
          </p:nvSpPr>
          <p:spPr bwMode="auto">
            <a:xfrm>
              <a:off x="4618814" y="3006549"/>
              <a:ext cx="2880320" cy="89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ru-RU" altLang="ru-RU" b="1" dirty="0">
                  <a:solidFill>
                    <a:schemeClr val="bg1"/>
                  </a:solidFill>
                </a:rPr>
                <a:t>Елена</a:t>
              </a:r>
              <a:r>
                <a:rPr lang="en-US" altLang="ru-RU" b="1" dirty="0">
                  <a:solidFill>
                    <a:schemeClr val="bg1"/>
                  </a:solidFill>
                </a:rPr>
                <a:t> </a:t>
              </a:r>
              <a:r>
                <a:rPr lang="ru-RU" altLang="ru-RU" b="1" dirty="0">
                  <a:solidFill>
                    <a:schemeClr val="bg1"/>
                  </a:solidFill>
                </a:rPr>
                <a:t>Борисова </a:t>
              </a:r>
            </a:p>
            <a:p>
              <a:pPr eaLnBrk="1" hangingPunct="1"/>
              <a:r>
                <a:rPr lang="ru-RU" altLang="ru-RU" sz="1600" dirty="0">
                  <a:solidFill>
                    <a:schemeClr val="bg1"/>
                  </a:solidFill>
                </a:rPr>
                <a:t>Коммерческий директор</a:t>
              </a:r>
            </a:p>
            <a:p>
              <a:pPr eaLnBrk="1" hangingPunct="1"/>
              <a:r>
                <a:rPr lang="en-US" altLang="ru-RU" sz="1400" dirty="0">
                  <a:solidFill>
                    <a:srgbClr val="FFFFFF"/>
                  </a:solidFill>
                  <a:hlinkClick r:id="rId4"/>
                </a:rPr>
                <a:t>borisova@promo-realty.ru</a:t>
              </a:r>
              <a:r>
                <a:rPr lang="en-US" altLang="ru-RU" dirty="0">
                  <a:solidFill>
                    <a:srgbClr val="FFFFFF"/>
                  </a:solidFill>
                </a:rPr>
                <a:t> </a:t>
              </a:r>
              <a:endParaRPr lang="ru-RU" altLang="ru-RU" dirty="0">
                <a:solidFill>
                  <a:srgbClr val="FFFFFF"/>
                </a:solidFill>
              </a:endParaRPr>
            </a:p>
          </p:txBody>
        </p:sp>
        <p:sp>
          <p:nvSpPr>
            <p:cNvPr id="15368" name="Прямоугольник 6"/>
            <p:cNvSpPr>
              <a:spLocks noChangeArrowheads="1"/>
            </p:cNvSpPr>
            <p:nvPr/>
          </p:nvSpPr>
          <p:spPr bwMode="auto">
            <a:xfrm>
              <a:off x="4618814" y="4086939"/>
              <a:ext cx="2736304" cy="723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ru-RU" sz="2400" b="1" dirty="0">
                  <a:solidFill>
                    <a:schemeClr val="bg1"/>
                  </a:solidFill>
                </a:rPr>
                <a:t>+7(495) </a:t>
              </a:r>
              <a:r>
                <a:rPr lang="ru-RU" altLang="ru-RU" sz="2400" b="1" dirty="0">
                  <a:solidFill>
                    <a:schemeClr val="bg1"/>
                  </a:solidFill>
                </a:rPr>
                <a:t>374-68-48</a:t>
              </a:r>
            </a:p>
            <a:p>
              <a:pPr eaLnBrk="1" hangingPunct="1"/>
              <a:r>
                <a:rPr lang="en-US" altLang="ru-RU" sz="1700" dirty="0">
                  <a:solidFill>
                    <a:schemeClr val="bg1"/>
                  </a:solidFill>
                </a:rPr>
                <a:t>www.promo-realty.ru</a:t>
              </a:r>
              <a:endParaRPr lang="ru-RU" altLang="ru-RU" sz="1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1187450" y="2670175"/>
            <a:ext cx="2519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</a:rPr>
              <a:t>Надеемся быть Вам полезными!</a:t>
            </a:r>
            <a:endParaRPr lang="ru-RU" alt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14400"/>
            <a:ext cx="9144000" cy="3200400"/>
          </a:xfrm>
          <a:prstGeom prst="rect">
            <a:avLst/>
          </a:prstGeom>
          <a:gradFill>
            <a:gsLst>
              <a:gs pos="0">
                <a:srgbClr val="8A0000"/>
              </a:gs>
              <a:gs pos="50000">
                <a:srgbClr val="C00000"/>
              </a:gs>
              <a:gs pos="100000">
                <a:srgbClr val="8A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57600"/>
            <a:ext cx="914400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5791200" cy="487363"/>
          </a:xfrm>
        </p:spPr>
        <p:txBody>
          <a:bodyPr/>
          <a:lstStyle/>
          <a:p>
            <a:pPr algn="l" eaLnBrk="1" hangingPunct="1"/>
            <a:r>
              <a:rPr lang="ru-RU" altLang="en-US" sz="2400" dirty="0" smtClean="0">
                <a:solidFill>
                  <a:schemeClr val="bg1"/>
                </a:solidFill>
                <a:latin typeface="Century Gothic" pitchFamily="34" charset="0"/>
              </a:rPr>
              <a:t>О нас</a:t>
            </a:r>
            <a:endParaRPr lang="en-US" altLang="en-US" sz="2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102" name="Picture 2" descr="D:\работа\new\work\presentation4\links\logo-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798198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1038225"/>
            <a:ext cx="79819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Promotion Realty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–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специализированное агентство маркетинговых коммуникаций на рынке жилой и коммерческой недвижимости.</a:t>
            </a:r>
          </a:p>
          <a:p>
            <a:endParaRPr lang="ru-RU" sz="1600" dirty="0" smtClean="0">
              <a:solidFill>
                <a:schemeClr val="bg1"/>
              </a:solidFill>
              <a:latin typeface="+mn-lt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Мы начали свою деятельности в 2008 году. Сегодня мы обслуживаем более 15-ти компаний на рынке недвижимости. Мы изучаем концепцию объекта, стратегию развития компании, выявляем конкурентные преимущества и разрабатываем рецепт успешного продвижения. Мы создаем индивидуальные продукты и программы, которые предназначены именного для вашего объекта и компании.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+mn-lt"/>
              </a:rPr>
              <a:t>Своим клиентам мы предлагаем только эффективные решения.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5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352425"/>
            <a:ext cx="10086976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3"/>
          <p:cNvSpPr txBox="1">
            <a:spLocks noChangeArrowheads="1"/>
          </p:cNvSpPr>
          <p:nvPr/>
        </p:nvSpPr>
        <p:spPr bwMode="auto">
          <a:xfrm>
            <a:off x="954088" y="1701800"/>
            <a:ext cx="720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kumimoji="0" lang="ru-RU" altLang="ru-RU" sz="1400" dirty="0"/>
          </a:p>
        </p:txBody>
      </p:sp>
      <p:sp>
        <p:nvSpPr>
          <p:cNvPr id="4100" name="TextBox 10"/>
          <p:cNvSpPr txBox="1">
            <a:spLocks noChangeArrowheads="1"/>
          </p:cNvSpPr>
          <p:nvPr/>
        </p:nvSpPr>
        <p:spPr bwMode="auto">
          <a:xfrm>
            <a:off x="954088" y="2009775"/>
            <a:ext cx="7200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kumimoji="0" lang="ru-RU" altLang="ru-RU" dirty="0" smtClean="0">
                <a:solidFill>
                  <a:schemeClr val="bg1"/>
                </a:solidFill>
                <a:latin typeface="Century Gothic" pitchFamily="34" charset="0"/>
              </a:rPr>
              <a:t>Создание концепции объекта</a:t>
            </a:r>
            <a:endParaRPr kumimoji="0" lang="ru-RU" alt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152400" y="929640"/>
            <a:ext cx="9448800" cy="594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25A6D-12BE-4534-9302-E5BC1AC3D67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53588"/>
              </p:ext>
            </p:extLst>
          </p:nvPr>
        </p:nvGraphicFramePr>
        <p:xfrm>
          <a:off x="1066800" y="5334000"/>
          <a:ext cx="7010401" cy="12674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75585"/>
                <a:gridCol w="1285391"/>
                <a:gridCol w="1680895"/>
                <a:gridCol w="1384265"/>
                <a:gridCol w="1384265"/>
              </a:tblGrid>
              <a:tr h="454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Торговые зоны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mpd="sng">
                      <a:noFill/>
                    </a:lnB>
                    <a:solidFill>
                      <a:srgbClr val="8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Расстояние, км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mpd="sng">
                      <a:noFill/>
                    </a:lnB>
                    <a:solidFill>
                      <a:srgbClr val="8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Транспортная доступность, мин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mpd="sng">
                      <a:noFill/>
                    </a:lnB>
                    <a:solidFill>
                      <a:srgbClr val="8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Население, чел.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mpd="sng">
                      <a:noFill/>
                    </a:lnB>
                    <a:solidFill>
                      <a:srgbClr val="8A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ЦА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B w="12700" cmpd="sng">
                      <a:noFill/>
                    </a:lnB>
                    <a:solidFill>
                      <a:srgbClr val="8A0000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Первичная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 мин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</a:rPr>
                        <a:t>ххх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75</a:t>
                      </a:r>
                      <a:r>
                        <a:rPr lang="en-US" sz="1200" u="none" strike="noStrike" dirty="0" smtClean="0">
                          <a:effectLst/>
                        </a:rPr>
                        <a:t>%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от населения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Вторичная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effectLst/>
                        </a:rPr>
                        <a:t>1 час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effectLst/>
                        </a:rPr>
                        <a:t>ххх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25</a:t>
                      </a:r>
                      <a:r>
                        <a:rPr lang="en-US" sz="1200" u="none" strike="noStrike" dirty="0" smtClean="0">
                          <a:effectLst/>
                        </a:rPr>
                        <a:t>%</a:t>
                      </a:r>
                      <a:r>
                        <a:rPr lang="ru-RU" sz="1200" u="none" strike="noStrike" dirty="0" smtClean="0">
                          <a:effectLst/>
                        </a:rPr>
                        <a:t> от населения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Третичная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effectLst/>
                        </a:rPr>
                        <a:t>100-150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effectLst/>
                        </a:rPr>
                        <a:t>2 часа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</a:rPr>
                        <a:t>ххх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</a:t>
                      </a:r>
                      <a:r>
                        <a:rPr lang="en-US" sz="1200" u="none" strike="noStrike" dirty="0" smtClean="0">
                          <a:effectLst/>
                        </a:rPr>
                        <a:t>%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1200" u="none" strike="noStrike" baseline="0" dirty="0" smtClean="0">
                          <a:effectLst/>
                        </a:rPr>
                        <a:t>от населения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effectLst/>
                        </a:rPr>
                        <a:t>Итого</a:t>
                      </a:r>
                      <a:r>
                        <a:rPr lang="ru-RU" sz="1200" b="1" u="none" strike="noStrike" dirty="0" smtClean="0">
                          <a:effectLst/>
                        </a:rPr>
                        <a:t>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effectLst/>
                        </a:rPr>
                        <a:t>ххх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1295400"/>
            <a:ext cx="5334000" cy="403699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124619" y="5748868"/>
            <a:ext cx="9393238" cy="1143000"/>
            <a:chOff x="-200025" y="3276600"/>
            <a:chExt cx="9393238" cy="1143000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0025" y="3290888"/>
              <a:ext cx="82772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D:\работа\new\work\presentation4\links\pen-03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276600"/>
              <a:ext cx="1116013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990600" y="304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 smtClean="0">
                <a:solidFill>
                  <a:schemeClr val="bg1"/>
                </a:solidFill>
                <a:latin typeface="Century Gothic" pitchFamily="34" charset="0"/>
              </a:rPr>
              <a:t>Анализ объекта  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6418263"/>
            <a:ext cx="10080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1447800"/>
            <a:ext cx="23622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3164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Анализ конкуренции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352800" y="1447800"/>
            <a:ext cx="4808582" cy="946089"/>
            <a:chOff x="3352800" y="1447800"/>
            <a:chExt cx="4808582" cy="946089"/>
          </a:xfrm>
        </p:grpSpPr>
        <p:pic>
          <p:nvPicPr>
            <p:cNvPr id="24" name="Рисунок 2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3" t="2805" r="15948" b="8879"/>
            <a:stretch>
              <a:fillRect/>
            </a:stretch>
          </p:blipFill>
          <p:spPr bwMode="auto">
            <a:xfrm>
              <a:off x="3352800" y="1447800"/>
              <a:ext cx="1389958" cy="946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2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758" y="1447800"/>
              <a:ext cx="1213556" cy="93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Рисунок 2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447800"/>
              <a:ext cx="1106892" cy="93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Рисунок 2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93" r="9138"/>
            <a:stretch>
              <a:fillRect/>
            </a:stretch>
          </p:blipFill>
          <p:spPr bwMode="auto">
            <a:xfrm>
              <a:off x="6962775" y="1447800"/>
              <a:ext cx="1198607" cy="93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t="37323" r="26735" b="7948"/>
          <a:stretch/>
        </p:blipFill>
        <p:spPr bwMode="auto">
          <a:xfrm>
            <a:off x="990600" y="1447800"/>
            <a:ext cx="7170782" cy="472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002730"/>
              </p:ext>
            </p:extLst>
          </p:nvPr>
        </p:nvGraphicFramePr>
        <p:xfrm>
          <a:off x="990600" y="2286000"/>
          <a:ext cx="7162802" cy="370125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340785"/>
                <a:gridCol w="1451286"/>
                <a:gridCol w="1123577"/>
                <a:gridCol w="1123577"/>
                <a:gridCol w="1123577"/>
              </a:tblGrid>
              <a:tr h="19928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Объект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Аквамолл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ПК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ЦУМ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Самолет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B w="12700" cmpd="sng"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19928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ru-RU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Открытие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2012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2010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1971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2007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928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n-US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GBA</a:t>
                      </a:r>
                      <a:endParaRPr lang="en-US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90 000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28 000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13 300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18 200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928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n-US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GLA</a:t>
                      </a:r>
                      <a:endParaRPr lang="en-US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47 727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18 100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9 000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12 600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928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ru-RU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Кол-во операторов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28425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ru-RU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Якоря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Ашан, Медиа Маркт, Детский мир, </a:t>
                      </a:r>
                      <a:r>
                        <a:rPr lang="ru-RU" sz="1200" u="none" strike="noStrike" dirty="0" smtClean="0">
                          <a:effectLst/>
                        </a:rPr>
                        <a:t>Zara</a:t>
                      </a:r>
                      <a:r>
                        <a:rPr lang="ru-RU" sz="1200" u="none" strike="noStrike" dirty="0">
                          <a:effectLst/>
                        </a:rPr>
                        <a:t>, Спортмастер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Спортмастер, МВидео, Гурман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Перекресток,</a:t>
                      </a:r>
                    </a:p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</a:rPr>
                        <a:t>МВидео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Мвидео, Детский мир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928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ru-RU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Парковка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1 800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380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477114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ru-RU" sz="12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Развлечения</a:t>
                      </a:r>
                      <a:endParaRPr lang="ru-RU" sz="1200" b="1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Семейно-досуговый центр "Остров развлечений", Синема парк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боулинг клуб "Корсар", Матрица кино, детская развлекательная зона "Планета игр"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Детская площадка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06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152400" y="929640"/>
            <a:ext cx="9448800" cy="594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7" y="1219200"/>
            <a:ext cx="2314575" cy="209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2" y="1209675"/>
            <a:ext cx="2299539" cy="2102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42" y="1219200"/>
            <a:ext cx="2281978" cy="209262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90600" y="228600"/>
            <a:ext cx="5029200" cy="4873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endParaRPr lang="en-US" altLang="en-US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04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>
                <a:solidFill>
                  <a:schemeClr val="bg1"/>
                </a:solidFill>
                <a:latin typeface="Century Gothic" pitchFamily="34" charset="0"/>
              </a:rPr>
              <a:t>Формирование концепции ТЦ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24477"/>
              </p:ext>
            </p:extLst>
          </p:nvPr>
        </p:nvGraphicFramePr>
        <p:xfrm>
          <a:off x="742685" y="4241688"/>
          <a:ext cx="2286000" cy="21269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/>
              </a:tblGrid>
              <a:tr h="4187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Концепция</a:t>
                      </a:r>
                      <a:r>
                        <a:rPr lang="ru-RU" baseline="0" dirty="0" smtClean="0"/>
                        <a:t> 1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09123"/>
              </p:ext>
            </p:extLst>
          </p:nvPr>
        </p:nvGraphicFramePr>
        <p:xfrm>
          <a:off x="3596122" y="4254804"/>
          <a:ext cx="2286000" cy="21269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/>
              </a:tblGrid>
              <a:tr h="4187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Концепция</a:t>
                      </a:r>
                      <a:r>
                        <a:rPr lang="ru-RU" baseline="0" dirty="0" smtClean="0"/>
                        <a:t> 2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79734"/>
              </p:ext>
            </p:extLst>
          </p:nvPr>
        </p:nvGraphicFramePr>
        <p:xfrm>
          <a:off x="6418110" y="4254804"/>
          <a:ext cx="2286000" cy="21269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/>
              </a:tblGrid>
              <a:tr h="4187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Концепция</a:t>
                      </a:r>
                      <a:r>
                        <a:rPr lang="ru-RU" baseline="0" dirty="0" smtClean="0"/>
                        <a:t> 3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2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C:\Users\Irina\Desktop\ash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85" y="4692234"/>
            <a:ext cx="1180571" cy="5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Irina\Desktop\ash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14875"/>
            <a:ext cx="1180571" cy="5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Irina\Desktop\ash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99" y="4686036"/>
            <a:ext cx="1180571" cy="59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rina\Desktop\1283781499_dekatlo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5" b="25496"/>
          <a:stretch/>
        </p:blipFill>
        <p:spPr bwMode="auto">
          <a:xfrm>
            <a:off x="1219464" y="5200687"/>
            <a:ext cx="1237192" cy="42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rina\Desktop\1275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85" y="5413866"/>
            <a:ext cx="1116693" cy="11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rina\Desktop\3501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207" y="5249635"/>
            <a:ext cx="1131464" cy="44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rina\Desktop\0559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371" y="5196114"/>
            <a:ext cx="1143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rina\Desktop\Gloria_Jean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66" y="5843264"/>
            <a:ext cx="941209" cy="34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Irina\Desktop\55252b8641f4461416f901f2a8cad0cb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4" b="14338"/>
          <a:stretch/>
        </p:blipFill>
        <p:spPr bwMode="auto">
          <a:xfrm>
            <a:off x="7004158" y="5744935"/>
            <a:ext cx="1131462" cy="49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52400" y="929640"/>
            <a:ext cx="9448800" cy="594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304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 smtClean="0">
                <a:solidFill>
                  <a:schemeClr val="bg1"/>
                </a:solidFill>
                <a:latin typeface="Century Gothic" pitchFamily="34" charset="0"/>
              </a:rPr>
              <a:t>Работа с арендаторами </a:t>
            </a:r>
            <a:endParaRPr lang="en-US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32499698"/>
              </p:ext>
            </p:extLst>
          </p:nvPr>
        </p:nvGraphicFramePr>
        <p:xfrm>
          <a:off x="990600" y="762000"/>
          <a:ext cx="71628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29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52400" y="929640"/>
            <a:ext cx="9448800" cy="594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25A6D-12BE-4534-9302-E5BC1AC3D67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71600" y="228600"/>
            <a:ext cx="6267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kumimoji="1" lang="ru-RU" alt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Уникальная концепция </a:t>
            </a:r>
            <a:endParaRPr kumimoji="1" lang="en-US" alt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Z:\common\2_Neopolis\ФОТО и биография\Арт-паркинг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2" y="2118106"/>
            <a:ext cx="3051034" cy="22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295400"/>
            <a:ext cx="71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Деловой квартал </a:t>
            </a:r>
            <a:r>
              <a:rPr lang="en-US" b="1" dirty="0" smtClean="0"/>
              <a:t>NEOPOLIS</a:t>
            </a:r>
            <a:r>
              <a:rPr lang="ru-RU" b="1" dirty="0" smtClean="0"/>
              <a:t> - первый в России </a:t>
            </a:r>
            <a:r>
              <a:rPr lang="en-US" b="1" dirty="0"/>
              <a:t>l</a:t>
            </a:r>
            <a:r>
              <a:rPr lang="en-US" b="1" dirty="0" smtClean="0"/>
              <a:t>ife </a:t>
            </a:r>
            <a:r>
              <a:rPr lang="en-US" b="1" dirty="0"/>
              <a:t>s</a:t>
            </a:r>
            <a:r>
              <a:rPr lang="en-US" b="1" dirty="0" smtClean="0"/>
              <a:t>tyle </a:t>
            </a:r>
            <a:r>
              <a:rPr lang="ru-RU" b="1" dirty="0" smtClean="0"/>
              <a:t>бизнес-центр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 smtClean="0"/>
          </a:p>
        </p:txBody>
      </p:sp>
      <p:pic>
        <p:nvPicPr>
          <p:cNvPr id="1027" name="Picture 3" descr="Z:\common\2_Neopolis\ФОТО и биография\Арт-паркинг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78" y="2118106"/>
            <a:ext cx="2970822" cy="22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common\2_Neopolis\ФОТО и биография\Neopolis_cam_09_NIGHT_02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42" y="4534342"/>
            <a:ext cx="2969309" cy="22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common\2_Neopolis\Презентация для брокеров\Презентация\plans_Страница_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3994" r="13112" b="3994"/>
          <a:stretch/>
        </p:blipFill>
        <p:spPr bwMode="auto">
          <a:xfrm>
            <a:off x="154834" y="4391778"/>
            <a:ext cx="2775812" cy="247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8"/>
          <a:stretch/>
        </p:blipFill>
        <p:spPr bwMode="auto">
          <a:xfrm>
            <a:off x="6173178" y="4534237"/>
            <a:ext cx="2970822" cy="22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4"/>
          <a:stretch/>
        </p:blipFill>
        <p:spPr bwMode="auto">
          <a:xfrm>
            <a:off x="3129278" y="2118106"/>
            <a:ext cx="2983490" cy="222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352425"/>
            <a:ext cx="10086976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3"/>
          <p:cNvSpPr txBox="1">
            <a:spLocks noChangeArrowheads="1"/>
          </p:cNvSpPr>
          <p:nvPr/>
        </p:nvSpPr>
        <p:spPr bwMode="auto">
          <a:xfrm>
            <a:off x="954088" y="1701800"/>
            <a:ext cx="7200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kumimoji="0" lang="ru-RU" altLang="ru-RU" sz="1400" dirty="0"/>
          </a:p>
        </p:txBody>
      </p:sp>
      <p:sp>
        <p:nvSpPr>
          <p:cNvPr id="4100" name="TextBox 10"/>
          <p:cNvSpPr txBox="1">
            <a:spLocks noChangeArrowheads="1"/>
          </p:cNvSpPr>
          <p:nvPr/>
        </p:nvSpPr>
        <p:spPr bwMode="auto">
          <a:xfrm>
            <a:off x="954088" y="2009775"/>
            <a:ext cx="72009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/>
            <a:r>
              <a:rPr kumimoji="0" lang="ru-RU" altLang="ru-RU" dirty="0" smtClean="0">
                <a:solidFill>
                  <a:schemeClr val="bg1"/>
                </a:solidFill>
                <a:latin typeface="Century Gothic" pitchFamily="34" charset="0"/>
              </a:rPr>
              <a:t>Продвижение на стадии строительства и реализации. Адресная работа с целевой аудиторией.</a:t>
            </a:r>
            <a:endParaRPr kumimoji="0" lang="ru-RU" alt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11896</TotalTime>
  <Words>866</Words>
  <Application>Microsoft Office PowerPoint</Application>
  <PresentationFormat>Экран (4:3)</PresentationFormat>
  <Paragraphs>502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О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бюджета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gura</dc:creator>
  <cp:lastModifiedBy>Irina</cp:lastModifiedBy>
  <cp:revision>615</cp:revision>
  <cp:lastPrinted>2015-09-07T06:57:15Z</cp:lastPrinted>
  <dcterms:created xsi:type="dcterms:W3CDTF">2014-04-23T09:59:08Z</dcterms:created>
  <dcterms:modified xsi:type="dcterms:W3CDTF">2015-09-07T06:58:37Z</dcterms:modified>
</cp:coreProperties>
</file>