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435C-0EDB-417C-87E2-BF7E0A71A837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225B-CC98-4E0D-AECD-870B406531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img0.liveinternet.ru/images/attach/c/5/85/495/85495854_1333307730_50849526_1046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71543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Возрождение русской усадьбы </a:t>
            </a:r>
            <a:r>
              <a:rPr lang="en-US" dirty="0" smtClean="0"/>
              <a:t>XXI</a:t>
            </a:r>
            <a:r>
              <a:rPr lang="ru-RU" dirty="0" smtClean="0"/>
              <a:t> век. Опыт восстановления и включения усадебных объектов в туристические маршруты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 усадьбам Каширского уезда </a:t>
            </a:r>
            <a:r>
              <a:rPr lang="ru-RU" sz="3200" dirty="0"/>
              <a:t>Т</a:t>
            </a:r>
            <a:r>
              <a:rPr lang="ru-RU" sz="3200" dirty="0" smtClean="0"/>
              <a:t>ульской губернии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/>
              <a:t>ПРОГРАММА:</a:t>
            </a:r>
            <a:endParaRPr lang="ru-RU" sz="1900" dirty="0"/>
          </a:p>
          <a:p>
            <a:pPr>
              <a:buNone/>
            </a:pPr>
            <a:r>
              <a:rPr lang="ru-RU" sz="1900" b="1" dirty="0"/>
              <a:t>1 день</a:t>
            </a:r>
            <a:endParaRPr lang="ru-RU" sz="1900" dirty="0"/>
          </a:p>
          <a:p>
            <a:pPr>
              <a:buNone/>
            </a:pPr>
            <a:r>
              <a:rPr lang="ru-RU" sz="1900" dirty="0"/>
              <a:t>8.30 - Отъезд из Москвы (м.Кантемировская).</a:t>
            </a:r>
          </a:p>
          <a:p>
            <a:pPr>
              <a:buNone/>
            </a:pPr>
            <a:r>
              <a:rPr lang="ru-RU" sz="1900" dirty="0"/>
              <a:t>11.00 – Посещение усадеб </a:t>
            </a:r>
            <a:r>
              <a:rPr lang="ru-RU" sz="1900" dirty="0" err="1"/>
              <a:t>Кузьминское</a:t>
            </a:r>
            <a:r>
              <a:rPr lang="ru-RU" sz="1900" dirty="0"/>
              <a:t> и </a:t>
            </a:r>
            <a:r>
              <a:rPr lang="ru-RU" sz="1900" dirty="0" err="1"/>
              <a:t>Растуново</a:t>
            </a:r>
            <a:r>
              <a:rPr lang="ru-RU" sz="1900" dirty="0"/>
              <a:t>.</a:t>
            </a:r>
          </a:p>
          <a:p>
            <a:pPr>
              <a:buNone/>
            </a:pPr>
            <a:r>
              <a:rPr lang="ru-RU" sz="1900" dirty="0"/>
              <a:t>12.00 – посещение </a:t>
            </a:r>
            <a:r>
              <a:rPr lang="ru-RU" sz="1900" dirty="0" err="1"/>
              <a:t>Белопесоцкого</a:t>
            </a:r>
            <a:r>
              <a:rPr lang="ru-RU" sz="1900" dirty="0"/>
              <a:t> монастыря.</a:t>
            </a:r>
          </a:p>
          <a:p>
            <a:pPr>
              <a:buNone/>
            </a:pPr>
            <a:r>
              <a:rPr lang="ru-RU" sz="1900" dirty="0"/>
              <a:t>13.00-14.00 – Обед в г.Кашире.</a:t>
            </a:r>
          </a:p>
          <a:p>
            <a:pPr>
              <a:buNone/>
            </a:pPr>
            <a:r>
              <a:rPr lang="ru-RU" sz="1900" dirty="0"/>
              <a:t>14.00-15.00 – прогулка по Кашире.</a:t>
            </a:r>
          </a:p>
          <a:p>
            <a:pPr>
              <a:buNone/>
            </a:pPr>
            <a:r>
              <a:rPr lang="ru-RU" sz="1900" dirty="0"/>
              <a:t>17.00 – Прибытие в </a:t>
            </a:r>
            <a:r>
              <a:rPr lang="ru-RU" sz="1900" dirty="0" err="1"/>
              <a:t>Красино-Убережное</a:t>
            </a:r>
            <a:r>
              <a:rPr lang="ru-RU" sz="1900" dirty="0"/>
              <a:t>. 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Прогулка </a:t>
            </a:r>
            <a:r>
              <a:rPr lang="ru-RU" sz="1900" dirty="0"/>
              <a:t>по усадьбе, ужин, «проводы заката».</a:t>
            </a:r>
          </a:p>
          <a:p>
            <a:pPr>
              <a:buNone/>
            </a:pPr>
            <a:r>
              <a:rPr lang="ru-RU" sz="1900" b="1" dirty="0"/>
              <a:t>2 день</a:t>
            </a:r>
            <a:endParaRPr lang="ru-RU" sz="1900" dirty="0"/>
          </a:p>
          <a:p>
            <a:pPr>
              <a:buNone/>
            </a:pPr>
            <a:r>
              <a:rPr lang="ru-RU" sz="1900" dirty="0"/>
              <a:t>8.30 – Завтрак.</a:t>
            </a:r>
          </a:p>
          <a:p>
            <a:pPr>
              <a:buNone/>
            </a:pPr>
            <a:r>
              <a:rPr lang="ru-RU" sz="1900" dirty="0"/>
              <a:t>10.00 – Отъезд из усадьбы.</a:t>
            </a:r>
          </a:p>
          <a:p>
            <a:pPr>
              <a:buNone/>
            </a:pPr>
            <a:r>
              <a:rPr lang="ru-RU" sz="1900" dirty="0"/>
              <a:t>11.00 посещение усадьбы </a:t>
            </a:r>
            <a:r>
              <a:rPr lang="ru-RU" sz="1900" dirty="0" err="1"/>
              <a:t>Хорошовка</a:t>
            </a:r>
            <a:r>
              <a:rPr lang="ru-RU" sz="1900" dirty="0"/>
              <a:t>.</a:t>
            </a:r>
          </a:p>
          <a:p>
            <a:pPr>
              <a:buNone/>
            </a:pPr>
            <a:r>
              <a:rPr lang="ru-RU" sz="1900" dirty="0"/>
              <a:t>12.00 – усадьба </a:t>
            </a:r>
            <a:r>
              <a:rPr lang="ru-RU" sz="1900" dirty="0" err="1"/>
              <a:t>Злобино</a:t>
            </a:r>
            <a:r>
              <a:rPr lang="ru-RU" sz="1900" dirty="0"/>
              <a:t>.</a:t>
            </a:r>
          </a:p>
          <a:p>
            <a:pPr>
              <a:buNone/>
            </a:pPr>
            <a:r>
              <a:rPr lang="ru-RU" sz="1900" dirty="0"/>
              <a:t>13.00 – усадьба Стародуб.</a:t>
            </a:r>
          </a:p>
          <a:p>
            <a:pPr>
              <a:buNone/>
            </a:pPr>
            <a:r>
              <a:rPr lang="ru-RU" sz="1900" dirty="0"/>
              <a:t>14.00-15.00 – Обед.</a:t>
            </a:r>
          </a:p>
          <a:p>
            <a:pPr>
              <a:buNone/>
            </a:pPr>
            <a:r>
              <a:rPr lang="ru-RU" sz="1900" dirty="0"/>
              <a:t>15.00 – Отъезд в Москву.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Усадьба\Desktop\ВЕРСТКА ТУЛЬСКИХ\1 глава\20. Красино-Убережное\альбом\20. Красино-Убережное\IMG_4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500438"/>
            <a:ext cx="3085884" cy="2068861"/>
          </a:xfrm>
          <a:prstGeom prst="rect">
            <a:avLst/>
          </a:prstGeom>
          <a:noFill/>
        </p:spPr>
      </p:pic>
      <p:pic>
        <p:nvPicPr>
          <p:cNvPr id="7171" name="Picture 3" descr="p0000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394550"/>
            <a:ext cx="2786082" cy="19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Клуба владельцев усадеб: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6357958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900" dirty="0" smtClean="0"/>
              <a:t>Формирование </a:t>
            </a:r>
            <a:r>
              <a:rPr lang="ru-RU" sz="4900" dirty="0"/>
              <a:t>респектабельного имиджа владельца родовой усадьбы, как активного гражданина, радеющего за сохранение национального достояния России.</a:t>
            </a:r>
          </a:p>
          <a:p>
            <a:pPr lvl="0"/>
            <a:r>
              <a:rPr lang="ru-RU" sz="4900" dirty="0" smtClean="0"/>
              <a:t>Лоббирование </a:t>
            </a:r>
            <a:r>
              <a:rPr lang="ru-RU" sz="4900" dirty="0"/>
              <a:t>льгот и преференций для владельцев усадеб:</a:t>
            </a:r>
          </a:p>
          <a:p>
            <a:pPr>
              <a:buFontTx/>
              <a:buChar char="-"/>
            </a:pPr>
            <a:r>
              <a:rPr lang="ru-RU" sz="4900" dirty="0" smtClean="0"/>
              <a:t>освобождение </a:t>
            </a:r>
            <a:r>
              <a:rPr lang="ru-RU" sz="4900" dirty="0"/>
              <a:t>от налога на недвижимость на период восстановления усадебного комплекса (до 7 лет) и последующее установление льготного налогообложения на объект культурного наследия</a:t>
            </a:r>
            <a:r>
              <a:rPr lang="ru-RU" sz="4900" dirty="0" smtClean="0"/>
              <a:t>.</a:t>
            </a:r>
          </a:p>
          <a:p>
            <a:pPr>
              <a:buFontTx/>
              <a:buChar char="-"/>
            </a:pPr>
            <a:r>
              <a:rPr lang="ru-RU" sz="4900" dirty="0" smtClean="0"/>
              <a:t>Компенсация суммы НДС по договорам подряда, оказания услуг (архитекторов, экспертов и др.)</a:t>
            </a:r>
            <a:endParaRPr lang="ru-RU" sz="4900" dirty="0"/>
          </a:p>
          <a:p>
            <a:pPr>
              <a:buNone/>
            </a:pPr>
            <a:r>
              <a:rPr lang="ru-RU" sz="4900" dirty="0" smtClean="0"/>
              <a:t>-      приоритетный </a:t>
            </a:r>
            <a:r>
              <a:rPr lang="ru-RU" sz="4900" dirty="0"/>
              <a:t>ремонт и развитие новых дорожных коммуникаций к местам расположения родовых </a:t>
            </a:r>
            <a:r>
              <a:rPr lang="ru-RU" sz="4900" dirty="0" smtClean="0"/>
              <a:t>усадеб в рамках ГЧП;</a:t>
            </a:r>
            <a:endParaRPr lang="ru-RU" sz="4900" dirty="0"/>
          </a:p>
          <a:p>
            <a:pPr>
              <a:buNone/>
            </a:pPr>
            <a:r>
              <a:rPr lang="ru-RU" sz="4900" dirty="0"/>
              <a:t>- </a:t>
            </a:r>
            <a:r>
              <a:rPr lang="ru-RU" sz="4900" dirty="0" smtClean="0"/>
              <a:t>     развитие </a:t>
            </a:r>
            <a:r>
              <a:rPr lang="ru-RU" sz="4900" dirty="0"/>
              <a:t>автобусного пассажирского (туристического) сообщения к местам расположения усадеб;</a:t>
            </a:r>
          </a:p>
          <a:p>
            <a:pPr>
              <a:buNone/>
            </a:pPr>
            <a:r>
              <a:rPr lang="ru-RU" sz="4900" dirty="0"/>
              <a:t>- </a:t>
            </a:r>
            <a:r>
              <a:rPr lang="ru-RU" sz="4900" dirty="0" smtClean="0"/>
              <a:t>     первоочередная </a:t>
            </a:r>
            <a:r>
              <a:rPr lang="ru-RU" sz="4900" dirty="0"/>
              <a:t>газификация населенных пунктов с расположенными в них родовыми усадьбами;</a:t>
            </a:r>
          </a:p>
          <a:p>
            <a:pPr>
              <a:buFontTx/>
              <a:buChar char="-"/>
            </a:pPr>
            <a:r>
              <a:rPr lang="ru-RU" sz="4900" dirty="0" smtClean="0"/>
              <a:t>развитие </a:t>
            </a:r>
            <a:r>
              <a:rPr lang="ru-RU" sz="4900" dirty="0"/>
              <a:t>социальной и туристической инфраструктуры.</a:t>
            </a:r>
          </a:p>
          <a:p>
            <a:pPr lvl="0"/>
            <a:r>
              <a:rPr lang="ru-RU" sz="4900" dirty="0" smtClean="0"/>
              <a:t>Вовлечение </a:t>
            </a:r>
            <a:r>
              <a:rPr lang="ru-RU" sz="4900" dirty="0"/>
              <a:t>восстановленных усадеб в современное культурно-туристическое пространство (по желанию владельца). Придание каждому усадебному комплексу статуса «социально значимого объекта». Определение важных исторических  дат для каждой усадьбы. Проведение в эти даты праздников (балов, фестивалей и др.) в усадьбе с привлечением СМИ и приглашением местных администраций разных уровней.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Рынок исторической недвижимости, прежде всего, усадебных ансамблей и усадебных мест находится в стадии формирования. </a:t>
            </a:r>
          </a:p>
          <a:p>
            <a:pPr>
              <a:buNone/>
            </a:pPr>
            <a:r>
              <a:rPr lang="ru-RU" dirty="0" smtClean="0"/>
              <a:t>Спешите занять лучшие места!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543956" cy="6715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Обследовано 6 областей ЦФО.</a:t>
            </a:r>
          </a:p>
          <a:p>
            <a:pPr>
              <a:buNone/>
            </a:pPr>
            <a:r>
              <a:rPr lang="ru-RU" dirty="0" smtClean="0"/>
              <a:t>Выявлено </a:t>
            </a:r>
            <a:r>
              <a:rPr lang="ru-RU" b="1" dirty="0" smtClean="0"/>
              <a:t>1870</a:t>
            </a:r>
            <a:r>
              <a:rPr lang="ru-RU" dirty="0" smtClean="0"/>
              <a:t> сохранившихся усадеб: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Московская область     – 690</a:t>
            </a:r>
          </a:p>
          <a:p>
            <a:pPr>
              <a:buNone/>
            </a:pPr>
            <a:r>
              <a:rPr lang="ru-RU" dirty="0" smtClean="0"/>
              <a:t>Смоленская область     – 253</a:t>
            </a:r>
          </a:p>
          <a:p>
            <a:pPr>
              <a:buNone/>
            </a:pPr>
            <a:r>
              <a:rPr lang="ru-RU" dirty="0" smtClean="0"/>
              <a:t>Калужская область        – 210</a:t>
            </a:r>
          </a:p>
          <a:p>
            <a:pPr>
              <a:buNone/>
            </a:pPr>
            <a:r>
              <a:rPr lang="ru-RU" dirty="0" smtClean="0"/>
              <a:t>Тульская область            – 305</a:t>
            </a:r>
          </a:p>
          <a:p>
            <a:pPr>
              <a:buNone/>
            </a:pPr>
            <a:r>
              <a:rPr lang="ru-RU" dirty="0" smtClean="0"/>
              <a:t>Рязанская область         – 251</a:t>
            </a:r>
          </a:p>
          <a:p>
            <a:pPr>
              <a:buNone/>
            </a:pPr>
            <a:r>
              <a:rPr lang="ru-RU" dirty="0" smtClean="0"/>
              <a:t>Владимирская область – 161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 нашим оценкам только </a:t>
            </a:r>
            <a:r>
              <a:rPr lang="ru-RU" b="1" dirty="0" smtClean="0"/>
              <a:t>5-15</a:t>
            </a:r>
            <a:r>
              <a:rPr lang="ru-RU" dirty="0" smtClean="0"/>
              <a:t> усадеб каждой области подлежат восстановлению. </a:t>
            </a:r>
          </a:p>
          <a:p>
            <a:pPr>
              <a:buNone/>
            </a:pPr>
            <a:r>
              <a:rPr lang="ru-RU" dirty="0" smtClean="0"/>
              <a:t>В настоящее время </a:t>
            </a:r>
            <a:r>
              <a:rPr lang="ru-RU" b="1" dirty="0" smtClean="0"/>
              <a:t>25 усадеб </a:t>
            </a:r>
            <a:r>
              <a:rPr lang="ru-RU" dirty="0" smtClean="0"/>
              <a:t>в собственности восстановлены или восстанавливаются.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Клуб  владельцев усадеб и</a:t>
            </a:r>
          </a:p>
          <a:p>
            <a:pPr>
              <a:buNone/>
            </a:pPr>
            <a:r>
              <a:rPr lang="ru-RU" b="1" dirty="0"/>
              <a:t>и</a:t>
            </a:r>
            <a:r>
              <a:rPr lang="ru-RU" b="1" dirty="0" smtClean="0"/>
              <a:t>сторических парков (КВУИП).</a:t>
            </a:r>
          </a:p>
          <a:p>
            <a:pPr>
              <a:buNone/>
            </a:pPr>
            <a:r>
              <a:rPr lang="ru-RU" dirty="0" smtClean="0"/>
              <a:t>15 членов, владельцев 15 </a:t>
            </a:r>
          </a:p>
          <a:p>
            <a:pPr>
              <a:buNone/>
            </a:pPr>
            <a:r>
              <a:rPr lang="ru-RU" dirty="0"/>
              <a:t>у</a:t>
            </a:r>
            <a:r>
              <a:rPr lang="ru-RU" dirty="0" smtClean="0"/>
              <a:t>садебных объектов:</a:t>
            </a:r>
          </a:p>
          <a:p>
            <a:pPr>
              <a:buFontTx/>
              <a:buChar char="-"/>
            </a:pPr>
            <a:r>
              <a:rPr lang="ru-RU" dirty="0" smtClean="0"/>
              <a:t>Физические лица</a:t>
            </a:r>
          </a:p>
          <a:p>
            <a:pPr>
              <a:buFontTx/>
              <a:buChar char="-"/>
            </a:pPr>
            <a:r>
              <a:rPr lang="ru-RU" dirty="0" smtClean="0"/>
              <a:t>Фонды/некоммерческие </a:t>
            </a:r>
          </a:p>
          <a:p>
            <a:pPr>
              <a:buNone/>
            </a:pPr>
            <a:r>
              <a:rPr lang="ru-RU" dirty="0" smtClean="0"/>
              <a:t>партнерства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География обширна: Вологодская, Ивановская, Калужская, Ленинградская, Липецкая, Нижегородская, Рязанская, Тверская, Тульская, Ярославская области</a:t>
            </a:r>
            <a:endParaRPr lang="ru-RU" dirty="0"/>
          </a:p>
        </p:txBody>
      </p:sp>
      <p:pic>
        <p:nvPicPr>
          <p:cNvPr id="1026" name="Picture 2" descr="C:\Users\Усадьба\AppData\Local\Temp\HZ$D.432.4527\P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1438"/>
            <a:ext cx="2928768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86874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Разработано более 50 усадебных маршрутов по:</a:t>
            </a:r>
          </a:p>
          <a:p>
            <a:pPr>
              <a:buNone/>
            </a:pPr>
            <a:r>
              <a:rPr lang="ru-RU" dirty="0" smtClean="0"/>
              <a:t>-  музеям-усадьбам, </a:t>
            </a:r>
          </a:p>
          <a:p>
            <a:pPr>
              <a:buFontTx/>
              <a:buChar char="-"/>
            </a:pPr>
            <a:r>
              <a:rPr lang="ru-RU" dirty="0" smtClean="0"/>
              <a:t>усадьбам – живописным руинам, </a:t>
            </a:r>
          </a:p>
          <a:p>
            <a:pPr>
              <a:buFontTx/>
              <a:buChar char="-"/>
            </a:pPr>
            <a:r>
              <a:rPr lang="ru-RU" dirty="0" smtClean="0"/>
              <a:t>историческим городам, </a:t>
            </a:r>
          </a:p>
          <a:p>
            <a:pPr>
              <a:buFontTx/>
              <a:buChar char="-"/>
            </a:pPr>
            <a:r>
              <a:rPr lang="ru-RU" dirty="0" smtClean="0"/>
              <a:t>монастырям.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Особый интерес представляют маршруты с проживанием в восстановленной частной усадьбе.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Усадьба </a:t>
            </a:r>
            <a:r>
              <a:rPr lang="ru-RU" dirty="0" err="1" smtClean="0"/>
              <a:t>Марьино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Ленинградская область</a:t>
            </a:r>
            <a:endParaRPr lang="ru-RU" sz="3100" dirty="0"/>
          </a:p>
        </p:txBody>
      </p:sp>
      <p:pic>
        <p:nvPicPr>
          <p:cNvPr id="2050" name="Picture 2" descr="E:\Мои документы\Разное\!Связи с общественностью\КЛУБ ВЛАДЕЛЬЦЕВ\13.12.2013\2.4.. Марьи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715269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7143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Дворцы и усадьбы Петербурга и его предместий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78647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400" b="1" dirty="0" smtClean="0"/>
              <a:t>ПРОГРАММА</a:t>
            </a:r>
            <a:r>
              <a:rPr lang="ru-RU" sz="3400" b="1" dirty="0"/>
              <a:t>.</a:t>
            </a:r>
            <a:endParaRPr lang="ru-RU" sz="3400" dirty="0"/>
          </a:p>
          <a:p>
            <a:pPr>
              <a:buNone/>
            </a:pPr>
            <a:r>
              <a:rPr lang="ru-RU" sz="4500" b="1" dirty="0"/>
              <a:t>1 день.</a:t>
            </a:r>
            <a:endParaRPr lang="ru-RU" sz="4500" dirty="0"/>
          </a:p>
          <a:p>
            <a:pPr>
              <a:buNone/>
            </a:pPr>
            <a:r>
              <a:rPr lang="ru-RU" sz="4500" dirty="0"/>
              <a:t>9.00 – прибытие в СПб. Встреча с экскурсоводом</a:t>
            </a:r>
            <a:r>
              <a:rPr lang="ru-RU" sz="4500" dirty="0" smtClean="0"/>
              <a:t>.</a:t>
            </a:r>
            <a:endParaRPr lang="ru-RU" sz="4500" dirty="0"/>
          </a:p>
          <a:p>
            <a:pPr>
              <a:buNone/>
            </a:pPr>
            <a:r>
              <a:rPr lang="ru-RU" sz="4500" dirty="0"/>
              <a:t>11.00 – Экскурсия в Михайловский замок.</a:t>
            </a:r>
          </a:p>
          <a:p>
            <a:pPr>
              <a:buNone/>
            </a:pPr>
            <a:r>
              <a:rPr lang="ru-RU" sz="4500" dirty="0"/>
              <a:t>13.00-14.00 – обед.</a:t>
            </a:r>
          </a:p>
          <a:p>
            <a:pPr>
              <a:buNone/>
            </a:pPr>
            <a:r>
              <a:rPr lang="ru-RU" sz="4500" dirty="0"/>
              <a:t>14.00-15.00 – прогулка по Летнему саду. </a:t>
            </a:r>
          </a:p>
          <a:p>
            <a:pPr>
              <a:buNone/>
            </a:pPr>
            <a:r>
              <a:rPr lang="ru-RU" sz="4500" dirty="0"/>
              <a:t>15.00-16.00 – экскурсия по дворцу Белосельских-Белозерских.</a:t>
            </a:r>
          </a:p>
          <a:p>
            <a:pPr>
              <a:buNone/>
            </a:pPr>
            <a:r>
              <a:rPr lang="ru-RU" sz="4500" dirty="0"/>
              <a:t>16.30-17.30 – экскурсия по дворцу Юсуповых </a:t>
            </a:r>
          </a:p>
          <a:p>
            <a:pPr>
              <a:buNone/>
            </a:pPr>
            <a:r>
              <a:rPr lang="ru-RU" sz="4500" dirty="0"/>
              <a:t>18.00 – отъезд в усадьбу </a:t>
            </a:r>
            <a:r>
              <a:rPr lang="ru-RU" sz="4500" dirty="0" err="1"/>
              <a:t>Марьино</a:t>
            </a:r>
            <a:r>
              <a:rPr lang="ru-RU" sz="4500" dirty="0"/>
              <a:t> </a:t>
            </a:r>
          </a:p>
          <a:p>
            <a:pPr>
              <a:buNone/>
            </a:pPr>
            <a:r>
              <a:rPr lang="ru-RU" sz="4500" dirty="0"/>
              <a:t>19.30 - размещение в усадьбе, прогулка по усадьбе</a:t>
            </a:r>
          </a:p>
          <a:p>
            <a:pPr>
              <a:buNone/>
            </a:pPr>
            <a:r>
              <a:rPr lang="ru-RU" sz="4500" b="1" dirty="0"/>
              <a:t> </a:t>
            </a:r>
            <a:endParaRPr lang="ru-RU" sz="4500" dirty="0"/>
          </a:p>
          <a:p>
            <a:pPr>
              <a:buNone/>
            </a:pPr>
            <a:r>
              <a:rPr lang="ru-RU" sz="4500" b="1" dirty="0"/>
              <a:t>2 день.</a:t>
            </a:r>
            <a:endParaRPr lang="ru-RU" sz="4500" dirty="0"/>
          </a:p>
          <a:p>
            <a:pPr>
              <a:buNone/>
            </a:pPr>
            <a:r>
              <a:rPr lang="ru-RU" sz="4500" dirty="0"/>
              <a:t>8.00-10.00 – завтрак. Экскурсия по усадьбе </a:t>
            </a:r>
            <a:r>
              <a:rPr lang="ru-RU" sz="4500" dirty="0" err="1"/>
              <a:t>Марьино</a:t>
            </a:r>
            <a:r>
              <a:rPr lang="ru-RU" sz="4500" dirty="0"/>
              <a:t>.</a:t>
            </a:r>
          </a:p>
          <a:p>
            <a:pPr>
              <a:buNone/>
            </a:pPr>
            <a:r>
              <a:rPr lang="ru-RU" sz="4500" dirty="0"/>
              <a:t>10.00-13.00 – Экскурсия по достопримечательностям </a:t>
            </a:r>
            <a:endParaRPr lang="ru-RU" sz="4500" dirty="0" smtClean="0"/>
          </a:p>
          <a:p>
            <a:pPr>
              <a:buNone/>
            </a:pPr>
            <a:r>
              <a:rPr lang="ru-RU" sz="4500" dirty="0" err="1" smtClean="0"/>
              <a:t>Тосненского</a:t>
            </a:r>
            <a:r>
              <a:rPr lang="ru-RU" sz="4500" dirty="0" smtClean="0"/>
              <a:t> </a:t>
            </a:r>
            <a:r>
              <a:rPr lang="ru-RU" sz="4500" dirty="0"/>
              <a:t>р-на.</a:t>
            </a:r>
          </a:p>
          <a:p>
            <a:pPr>
              <a:buNone/>
            </a:pPr>
            <a:r>
              <a:rPr lang="ru-RU" sz="4500" dirty="0"/>
              <a:t>14.00 – обед.</a:t>
            </a:r>
          </a:p>
          <a:p>
            <a:pPr>
              <a:buNone/>
            </a:pPr>
            <a:r>
              <a:rPr lang="ru-RU" sz="4500" dirty="0"/>
              <a:t>15.00 – продолжение программы. Экскурсия в </a:t>
            </a:r>
            <a:endParaRPr lang="ru-RU" sz="4500" dirty="0" smtClean="0"/>
          </a:p>
          <a:p>
            <a:pPr>
              <a:buNone/>
            </a:pPr>
            <a:r>
              <a:rPr lang="ru-RU" sz="4500" dirty="0" err="1" smtClean="0"/>
              <a:t>Шувалово-Озёрки</a:t>
            </a:r>
            <a:endParaRPr lang="ru-RU" sz="4500" dirty="0"/>
          </a:p>
          <a:p>
            <a:pPr>
              <a:buNone/>
            </a:pPr>
            <a:r>
              <a:rPr lang="ru-RU" sz="4500" dirty="0"/>
              <a:t>20.00 – ужин.</a:t>
            </a:r>
          </a:p>
          <a:p>
            <a:pPr>
              <a:buNone/>
            </a:pPr>
            <a:r>
              <a:rPr lang="ru-RU" sz="4500" dirty="0"/>
              <a:t>22.00 – отправление в Москву </a:t>
            </a:r>
          </a:p>
        </p:txBody>
      </p:sp>
      <p:pic>
        <p:nvPicPr>
          <p:cNvPr id="3074" name="Picture 2" descr="Картинка 3 из 8227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00760" y="1142984"/>
            <a:ext cx="267661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:\Мои документы\Разное\!Связи с общественностью\ИНТУРМАРКЕТ\БУКЛЕТ ВСЕ УСАДЬБЫ\Марьино\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643315"/>
            <a:ext cx="2886571" cy="1925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Усадьба </a:t>
            </a:r>
            <a:r>
              <a:rPr lang="ru-RU" dirty="0" err="1" smtClean="0"/>
              <a:t>Хвалевское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Вологодская область</a:t>
            </a:r>
            <a:endParaRPr lang="ru-RU" sz="3100" dirty="0"/>
          </a:p>
        </p:txBody>
      </p:sp>
      <p:pic>
        <p:nvPicPr>
          <p:cNvPr id="4099" name="Picture 3" descr="E:\Мои документы\Разное\!Связи с общественностью\ИНТУРМАРКЕТ\баннер\3.1. Хвалевское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974850"/>
            <a:ext cx="9001155" cy="332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Череповец – Устюжна – усадьба </a:t>
            </a:r>
            <a:r>
              <a:rPr lang="ru-RU" sz="3200" dirty="0" err="1" smtClean="0"/>
              <a:t>Хвалевское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472518" cy="60007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/>
              <a:t>ПРОГРАММА.</a:t>
            </a:r>
            <a:endParaRPr lang="ru-RU" sz="7200" dirty="0"/>
          </a:p>
          <a:p>
            <a:pPr>
              <a:buNone/>
            </a:pPr>
            <a:r>
              <a:rPr lang="ru-RU" sz="7200" b="1" dirty="0"/>
              <a:t>1 день.</a:t>
            </a:r>
            <a:endParaRPr lang="ru-RU" sz="7200" dirty="0"/>
          </a:p>
          <a:p>
            <a:pPr>
              <a:buNone/>
            </a:pPr>
            <a:r>
              <a:rPr lang="ru-RU" sz="7200" dirty="0"/>
              <a:t>8.25. Прибытие в Череповец. Завтрак.</a:t>
            </a:r>
          </a:p>
          <a:p>
            <a:pPr>
              <a:buNone/>
            </a:pPr>
            <a:r>
              <a:rPr lang="ru-RU" sz="7200" dirty="0"/>
              <a:t>9.00. Отправление в Устюжну.</a:t>
            </a:r>
          </a:p>
          <a:p>
            <a:pPr>
              <a:buNone/>
            </a:pPr>
            <a:r>
              <a:rPr lang="ru-RU" sz="7200" dirty="0"/>
              <a:t>11.00-13.00. Экскурсия по Устюжне с </a:t>
            </a:r>
            <a:r>
              <a:rPr lang="ru-RU" sz="7200" dirty="0" smtClean="0"/>
              <a:t>посещением</a:t>
            </a:r>
          </a:p>
          <a:p>
            <a:pPr>
              <a:buNone/>
            </a:pPr>
            <a:r>
              <a:rPr lang="ru-RU" sz="7200" dirty="0" smtClean="0"/>
              <a:t> </a:t>
            </a:r>
            <a:r>
              <a:rPr lang="ru-RU" sz="7200" dirty="0"/>
              <a:t>краеведческого музея.</a:t>
            </a:r>
          </a:p>
          <a:p>
            <a:pPr>
              <a:buNone/>
            </a:pPr>
            <a:r>
              <a:rPr lang="ru-RU" sz="7200" dirty="0"/>
              <a:t>13.00-14.00. Обед в Устюжне. Отправление </a:t>
            </a:r>
            <a:r>
              <a:rPr lang="ru-RU" sz="7200" dirty="0" smtClean="0"/>
              <a:t>в</a:t>
            </a:r>
          </a:p>
          <a:p>
            <a:pPr>
              <a:buNone/>
            </a:pPr>
            <a:r>
              <a:rPr lang="ru-RU" sz="7200" dirty="0" smtClean="0"/>
              <a:t> </a:t>
            </a:r>
            <a:r>
              <a:rPr lang="ru-RU" sz="7200" dirty="0"/>
              <a:t>имение Батюшковых</a:t>
            </a:r>
          </a:p>
          <a:p>
            <a:pPr>
              <a:buNone/>
            </a:pPr>
            <a:r>
              <a:rPr lang="ru-RU" sz="7200" dirty="0"/>
              <a:t>14.30-16.00. Экскурсия по имению Батюшковых.</a:t>
            </a:r>
          </a:p>
          <a:p>
            <a:pPr>
              <a:buNone/>
            </a:pPr>
            <a:r>
              <a:rPr lang="ru-RU" sz="7200" dirty="0"/>
              <a:t> Отправление в усадьбу </a:t>
            </a:r>
            <a:r>
              <a:rPr lang="ru-RU" sz="7200" dirty="0" err="1"/>
              <a:t>Хвалёвское</a:t>
            </a:r>
            <a:r>
              <a:rPr lang="ru-RU" sz="7200" dirty="0"/>
              <a:t>.</a:t>
            </a:r>
          </a:p>
          <a:p>
            <a:pPr>
              <a:buNone/>
            </a:pPr>
            <a:r>
              <a:rPr lang="ru-RU" sz="7200" dirty="0"/>
              <a:t>19.00. Прибытие в усадьбу.</a:t>
            </a:r>
          </a:p>
          <a:p>
            <a:pPr>
              <a:buNone/>
            </a:pPr>
            <a:r>
              <a:rPr lang="ru-RU" sz="7200" dirty="0"/>
              <a:t>  </a:t>
            </a:r>
            <a:r>
              <a:rPr lang="ru-RU" sz="7200" b="1" dirty="0" smtClean="0"/>
              <a:t>2 </a:t>
            </a:r>
            <a:r>
              <a:rPr lang="ru-RU" sz="7200" b="1" dirty="0"/>
              <a:t>день.</a:t>
            </a:r>
            <a:endParaRPr lang="ru-RU" sz="7200" dirty="0"/>
          </a:p>
          <a:p>
            <a:pPr>
              <a:buNone/>
            </a:pPr>
            <a:r>
              <a:rPr lang="ru-RU" sz="7200" dirty="0"/>
              <a:t>7.30-8.00. Завтрак в усадьбе</a:t>
            </a:r>
          </a:p>
          <a:p>
            <a:pPr>
              <a:buNone/>
            </a:pPr>
            <a:r>
              <a:rPr lang="ru-RU" sz="7200" dirty="0"/>
              <a:t>8.00-9.00. Экскурсия по усадьбе. Отправление в 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Череповец</a:t>
            </a:r>
            <a:endParaRPr lang="ru-RU" sz="7200" dirty="0"/>
          </a:p>
          <a:p>
            <a:pPr>
              <a:buNone/>
            </a:pPr>
            <a:r>
              <a:rPr lang="ru-RU" sz="7200" dirty="0"/>
              <a:t>13.00-14.00. Обед.</a:t>
            </a:r>
          </a:p>
          <a:p>
            <a:pPr>
              <a:buNone/>
            </a:pPr>
            <a:r>
              <a:rPr lang="ru-RU" sz="7200" dirty="0"/>
              <a:t>14.00-16.00. Посещение музеев.</a:t>
            </a:r>
          </a:p>
          <a:p>
            <a:pPr>
              <a:buNone/>
            </a:pPr>
            <a:r>
              <a:rPr lang="ru-RU" sz="7200" dirty="0"/>
              <a:t>16.00-17.00. Прогулка по Череповцу. 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Отправление </a:t>
            </a:r>
          </a:p>
          <a:p>
            <a:pPr>
              <a:buNone/>
            </a:pPr>
            <a:r>
              <a:rPr lang="ru-RU" sz="7200" dirty="0" smtClean="0"/>
              <a:t>В Вологду</a:t>
            </a:r>
            <a:r>
              <a:rPr lang="ru-RU" sz="7200" dirty="0"/>
              <a:t>.</a:t>
            </a:r>
          </a:p>
          <a:p>
            <a:pPr>
              <a:buNone/>
            </a:pPr>
            <a:r>
              <a:rPr lang="ru-RU" sz="7200" dirty="0"/>
              <a:t>19.00-21.00. Экскурсия по Вологде</a:t>
            </a:r>
          </a:p>
          <a:p>
            <a:pPr>
              <a:buNone/>
            </a:pPr>
            <a:r>
              <a:rPr lang="ru-RU" sz="7200" dirty="0"/>
              <a:t>21.45. Отправление в Москву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124" name="Picture 4" descr="E:\Мои документы\ТУРИЗМ\Путевые заметки\Хвалевское-Усюжна-Череповец 28-29.12.2013\Pictures 26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142984"/>
            <a:ext cx="2786082" cy="2089753"/>
          </a:xfrm>
          <a:prstGeom prst="rect">
            <a:avLst/>
          </a:prstGeom>
          <a:noFill/>
        </p:spPr>
      </p:pic>
      <p:pic>
        <p:nvPicPr>
          <p:cNvPr id="5125" name="Picture 5" descr="E:\Мои документы\Разное\!Связи с общественностью\ИНТУРМАРКЕТ\баннер\3.2. Хвалевск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36051"/>
            <a:ext cx="3921124" cy="2064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Усадьба </a:t>
            </a:r>
            <a:r>
              <a:rPr lang="ru-RU" dirty="0" err="1" smtClean="0"/>
              <a:t>Красино-Убережное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Тульская область</a:t>
            </a:r>
            <a:endParaRPr lang="ru-RU" sz="3100" dirty="0"/>
          </a:p>
        </p:txBody>
      </p:sp>
      <p:pic>
        <p:nvPicPr>
          <p:cNvPr id="6146" name="Picture 2" descr="C:\Users\Усадьба\Desktop\ВЕРСТКА ТУЛЬСКИХ\1 глава\20. Красино-Убережное\альбом\20. Красино-Убережное\IMG_4100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" y="2066506"/>
            <a:ext cx="9008303" cy="343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579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Возрождение русской усадьбы XXI век. Опыт восстановления и включения усадебных объектов в туристические маршруты</vt:lpstr>
      <vt:lpstr>Слайд 2</vt:lpstr>
      <vt:lpstr>Слайд 3</vt:lpstr>
      <vt:lpstr>Слайд 4</vt:lpstr>
      <vt:lpstr>Усадьба Марьино Ленинградская область</vt:lpstr>
      <vt:lpstr>Дворцы и усадьбы Петербурга и его предместий</vt:lpstr>
      <vt:lpstr>Усадьба Хвалевское Вологодская область</vt:lpstr>
      <vt:lpstr>Череповец – Устюжна – усадьба Хвалевское</vt:lpstr>
      <vt:lpstr>Усадьба Красино-Убережное Тульская область</vt:lpstr>
      <vt:lpstr>По усадьбам Каширского уезда Тульской губернии</vt:lpstr>
      <vt:lpstr>Задачи Клуба владельцев усадеб: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Возрождение русской усадьбы XXI век. Опыт восстановления и включения усадебных объектов в туристические маршруты</dc:title>
  <dc:creator>Усадьба</dc:creator>
  <cp:lastModifiedBy>Усадьба</cp:lastModifiedBy>
  <cp:revision>12</cp:revision>
  <dcterms:created xsi:type="dcterms:W3CDTF">2015-09-07T12:10:09Z</dcterms:created>
  <dcterms:modified xsi:type="dcterms:W3CDTF">2015-09-07T15:05:33Z</dcterms:modified>
</cp:coreProperties>
</file>