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2" r:id="rId16"/>
    <p:sldId id="273" r:id="rId17"/>
    <p:sldId id="276" r:id="rId18"/>
    <p:sldId id="277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C1E"/>
    <a:srgbClr val="63C1DF"/>
    <a:srgbClr val="CEF5A5"/>
    <a:srgbClr val="FED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8BB2-A695-42E4-AD96-1BA74E87579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B3B0-130F-46AA-BD4D-F2A22C53C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8BB2-A695-42E4-AD96-1BA74E87579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B3B0-130F-46AA-BD4D-F2A22C53C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8BB2-A695-42E4-AD96-1BA74E87579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B3B0-130F-46AA-BD4D-F2A22C53C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5976938"/>
            <a:ext cx="9144000" cy="881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000">
              <a:solidFill>
                <a:srgbClr val="000000"/>
              </a:solidFill>
              <a:ea typeface="Geneva" charset="-128"/>
            </a:endParaRPr>
          </a:p>
        </p:txBody>
      </p:sp>
      <p:pic>
        <p:nvPicPr>
          <p:cNvPr id="5" name="Picture 7" descr="AECOM_Logo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73950" y="6189663"/>
            <a:ext cx="13144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1963" y="1428750"/>
            <a:ext cx="7123112" cy="1470025"/>
          </a:xfrm>
        </p:spPr>
        <p:txBody>
          <a:bodyPr/>
          <a:lstStyle>
            <a:lvl1pPr>
              <a:lnSpc>
                <a:spcPct val="9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lkjfdlkja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61963" y="3486150"/>
            <a:ext cx="7123112" cy="863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2495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05564-D4C5-42E4-84FB-D11E27257D03}" type="datetime1">
              <a:rPr lang="en-US">
                <a:solidFill>
                  <a:srgbClr val="000000"/>
                </a:solidFill>
              </a:rPr>
              <a:pPr>
                <a:defRPr/>
              </a:pPr>
              <a:t>8/31/15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Title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F5F34C1B-0866-4A7A-A9E7-D6D020E16D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55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ECE38-C62C-4BA2-818C-5311D34608E6}" type="datetime1">
              <a:rPr lang="en-US">
                <a:solidFill>
                  <a:srgbClr val="000000"/>
                </a:solidFill>
              </a:rPr>
              <a:pPr>
                <a:defRPr/>
              </a:pPr>
              <a:t>8/31/15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Title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7408A9ED-FBF7-42AB-BC84-35EF17FBE4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49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0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D3440-50FA-4DE1-A006-13762CF4CD58}" type="datetime1">
              <a:rPr lang="en-US">
                <a:solidFill>
                  <a:srgbClr val="000000"/>
                </a:solidFill>
              </a:rPr>
              <a:pPr>
                <a:defRPr/>
              </a:pPr>
              <a:t>8/31/15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Title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D692AD9D-A6F8-4BAA-8F98-743F0EC531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43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F2249-C86B-4657-B34F-EAD45A4B9EFD}" type="datetime1">
              <a:rPr lang="en-US">
                <a:solidFill>
                  <a:srgbClr val="000000"/>
                </a:solidFill>
              </a:rPr>
              <a:pPr>
                <a:defRPr/>
              </a:pPr>
              <a:t>8/31/15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Title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8805686E-29F6-49D5-8F1C-5EB2AB4EE9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0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281CB-B96D-4FE6-8CE3-07B6A6DC6428}" type="datetime1">
              <a:rPr lang="en-US">
                <a:solidFill>
                  <a:srgbClr val="000000"/>
                </a:solidFill>
              </a:rPr>
              <a:pPr>
                <a:defRPr/>
              </a:pPr>
              <a:t>8/31/15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Title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4563CDCB-1C0E-4DC6-9CDD-8F493B9A7B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73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01F1F-55EE-489D-8C46-3840EB0820B0}" type="datetime1">
              <a:rPr lang="en-US">
                <a:solidFill>
                  <a:srgbClr val="000000"/>
                </a:solidFill>
              </a:rPr>
              <a:pPr>
                <a:defRPr/>
              </a:pPr>
              <a:t>8/31/15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Title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6B2DE86C-4062-48B8-BF3B-8AFD1583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74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0845-999F-4527-8F67-2A8F3E20E054}" type="datetime1">
              <a:rPr lang="en-US">
                <a:solidFill>
                  <a:srgbClr val="000000"/>
                </a:solidFill>
              </a:rPr>
              <a:pPr>
                <a:defRPr/>
              </a:pPr>
              <a:t>8/31/15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Title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20D72E96-A60C-46FD-AFB3-9685060242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8BB2-A695-42E4-AD96-1BA74E87579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B3B0-130F-46AA-BD4D-F2A22C53C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9732E-D4CF-4A12-81A4-19E052D75096}" type="datetime1">
              <a:rPr lang="en-US">
                <a:solidFill>
                  <a:srgbClr val="000000"/>
                </a:solidFill>
              </a:rPr>
              <a:pPr>
                <a:defRPr/>
              </a:pPr>
              <a:t>8/31/15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Title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B4E7BA6C-0340-40A3-9F8F-9380847DF4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52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22088-FC45-4784-AE64-9B8A5B03B060}" type="datetime1">
              <a:rPr lang="en-US">
                <a:solidFill>
                  <a:srgbClr val="000000"/>
                </a:solidFill>
              </a:rPr>
              <a:pPr>
                <a:defRPr/>
              </a:pPr>
              <a:t>8/31/15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Title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6B8723B6-9F32-46DC-A3B5-B1B7F8736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8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0200"/>
            <a:ext cx="2057400" cy="5595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0200"/>
            <a:ext cx="6019800" cy="5595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AA326-C703-45FA-98D6-C730D7EA8C63}" type="datetime1">
              <a:rPr lang="en-US">
                <a:solidFill>
                  <a:srgbClr val="000000"/>
                </a:solidFill>
              </a:rPr>
              <a:pPr>
                <a:defRPr/>
              </a:pPr>
              <a:t>8/31/15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Title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923E58EB-C41B-4C52-8A8D-C889BAE5D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05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9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486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9035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00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091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21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065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49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8BB2-A695-42E4-AD96-1BA74E87579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B3B0-130F-46AA-BD4D-F2A22C53C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865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5136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420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30200"/>
            <a:ext cx="2057400" cy="55959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30200"/>
            <a:ext cx="6019800" cy="5595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74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 userDrawn="1"/>
        </p:nvSpPr>
        <p:spPr>
          <a:xfrm>
            <a:off x="1" y="217172"/>
            <a:ext cx="7480699" cy="6421756"/>
          </a:xfrm>
          <a:custGeom>
            <a:avLst/>
            <a:gdLst>
              <a:gd name="connsiteX0" fmla="*/ 0 w 7480699"/>
              <a:gd name="connsiteY0" fmla="*/ 0 h 5351463"/>
              <a:gd name="connsiteX1" fmla="*/ 7480699 w 7480699"/>
              <a:gd name="connsiteY1" fmla="*/ 0 h 5351463"/>
              <a:gd name="connsiteX2" fmla="*/ 6537072 w 7480699"/>
              <a:gd name="connsiteY2" fmla="*/ 5351463 h 5351463"/>
              <a:gd name="connsiteX3" fmla="*/ 0 w 7480699"/>
              <a:gd name="connsiteY3" fmla="*/ 5351463 h 5351463"/>
              <a:gd name="connsiteX4" fmla="*/ 0 w 7480699"/>
              <a:gd name="connsiteY4" fmla="*/ 0 h 535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0699" h="5351463">
                <a:moveTo>
                  <a:pt x="0" y="0"/>
                </a:moveTo>
                <a:lnTo>
                  <a:pt x="7480699" y="0"/>
                </a:lnTo>
                <a:lnTo>
                  <a:pt x="6537072" y="5351463"/>
                </a:lnTo>
                <a:lnTo>
                  <a:pt x="0" y="53514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3232"/>
            <a:endParaRPr lang="en-GB" sz="1404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76676" y="438913"/>
            <a:ext cx="2863851" cy="2932938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spcAft>
                <a:spcPct val="0"/>
              </a:spcAft>
              <a:defRPr sz="24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ADD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76676" y="5687947"/>
            <a:ext cx="2127250" cy="786130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spcAft>
                <a:spcPct val="0"/>
              </a:spcAft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</a:t>
            </a:r>
            <a:br>
              <a:rPr lang="en-US" smtClean="0"/>
            </a:br>
            <a:r>
              <a:rPr lang="en-US" smtClean="0"/>
              <a:t>SUBTITLE STYLE</a:t>
            </a:r>
            <a:endParaRPr lang="en-US"/>
          </a:p>
        </p:txBody>
      </p:sp>
      <p:grpSp>
        <p:nvGrpSpPr>
          <p:cNvPr id="26" name="Group 25"/>
          <p:cNvGrpSpPr>
            <a:grpSpLocks noChangeAspect="1"/>
          </p:cNvGrpSpPr>
          <p:nvPr userDrawn="1"/>
        </p:nvGrpSpPr>
        <p:grpSpPr>
          <a:xfrm>
            <a:off x="8360104" y="217170"/>
            <a:ext cx="601335" cy="172800"/>
            <a:chOff x="8189786" y="180975"/>
            <a:chExt cx="771651" cy="184785"/>
          </a:xfrm>
        </p:grpSpPr>
        <p:sp>
          <p:nvSpPr>
            <p:cNvPr id="19" name="Freeform 14"/>
            <p:cNvSpPr>
              <a:spLocks noEditPoints="1"/>
            </p:cNvSpPr>
            <p:nvPr userDrawn="1"/>
          </p:nvSpPr>
          <p:spPr>
            <a:xfrm>
              <a:off x="8189786" y="185252"/>
              <a:ext cx="163399" cy="175375"/>
            </a:xfrm>
            <a:custGeom>
              <a:avLst/>
              <a:gdLst>
                <a:gd name="T0" fmla="*/ 144 w 191"/>
                <a:gd name="T1" fmla="*/ 205 h 205"/>
                <a:gd name="T2" fmla="*/ 191 w 191"/>
                <a:gd name="T3" fmla="*/ 205 h 205"/>
                <a:gd name="T4" fmla="*/ 146 w 191"/>
                <a:gd name="T5" fmla="*/ 0 h 205"/>
                <a:gd name="T6" fmla="*/ 93 w 191"/>
                <a:gd name="T7" fmla="*/ 0 h 205"/>
                <a:gd name="T8" fmla="*/ 0 w 191"/>
                <a:gd name="T9" fmla="*/ 205 h 205"/>
                <a:gd name="T10" fmla="*/ 48 w 191"/>
                <a:gd name="T11" fmla="*/ 205 h 205"/>
                <a:gd name="T12" fmla="*/ 64 w 191"/>
                <a:gd name="T13" fmla="*/ 164 h 205"/>
                <a:gd name="T14" fmla="*/ 136 w 191"/>
                <a:gd name="T15" fmla="*/ 164 h 205"/>
                <a:gd name="T16" fmla="*/ 144 w 191"/>
                <a:gd name="T17" fmla="*/ 205 h 205"/>
                <a:gd name="T18" fmla="*/ 83 w 191"/>
                <a:gd name="T19" fmla="*/ 120 h 205"/>
                <a:gd name="T20" fmla="*/ 112 w 191"/>
                <a:gd name="T21" fmla="*/ 49 h 205"/>
                <a:gd name="T22" fmla="*/ 112 w 191"/>
                <a:gd name="T23" fmla="*/ 49 h 205"/>
                <a:gd name="T24" fmla="*/ 128 w 191"/>
                <a:gd name="T25" fmla="*/ 120 h 205"/>
                <a:gd name="T26" fmla="*/ 83 w 191"/>
                <a:gd name="T27" fmla="*/ 12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1" h="205">
                  <a:moveTo>
                    <a:pt x="144" y="205"/>
                  </a:moveTo>
                  <a:lnTo>
                    <a:pt x="191" y="205"/>
                  </a:lnTo>
                  <a:lnTo>
                    <a:pt x="146" y="0"/>
                  </a:lnTo>
                  <a:lnTo>
                    <a:pt x="93" y="0"/>
                  </a:lnTo>
                  <a:lnTo>
                    <a:pt x="0" y="205"/>
                  </a:lnTo>
                  <a:lnTo>
                    <a:pt x="48" y="205"/>
                  </a:lnTo>
                  <a:lnTo>
                    <a:pt x="64" y="164"/>
                  </a:lnTo>
                  <a:lnTo>
                    <a:pt x="136" y="164"/>
                  </a:lnTo>
                  <a:lnTo>
                    <a:pt x="144" y="205"/>
                  </a:lnTo>
                  <a:close/>
                  <a:moveTo>
                    <a:pt x="83" y="120"/>
                  </a:moveTo>
                  <a:lnTo>
                    <a:pt x="112" y="49"/>
                  </a:lnTo>
                  <a:lnTo>
                    <a:pt x="112" y="49"/>
                  </a:lnTo>
                  <a:lnTo>
                    <a:pt x="128" y="120"/>
                  </a:lnTo>
                  <a:lnTo>
                    <a:pt x="83" y="1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  <a:noAutofit/>
            </a:bodyPr>
            <a:lstStyle/>
            <a:p>
              <a:pPr defTabSz="713232"/>
              <a:endParaRPr lang="en-GB" sz="1404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>
            <a:xfrm>
              <a:off x="8353185" y="185252"/>
              <a:ext cx="142867" cy="175375"/>
            </a:xfrm>
            <a:custGeom>
              <a:avLst/>
              <a:gdLst>
                <a:gd name="T0" fmla="*/ 143 w 167"/>
                <a:gd name="T1" fmla="*/ 156 h 205"/>
                <a:gd name="T2" fmla="*/ 6 w 167"/>
                <a:gd name="T3" fmla="*/ 156 h 205"/>
                <a:gd name="T4" fmla="*/ 0 w 167"/>
                <a:gd name="T5" fmla="*/ 205 h 205"/>
                <a:gd name="T6" fmla="*/ 138 w 167"/>
                <a:gd name="T7" fmla="*/ 205 h 205"/>
                <a:gd name="T8" fmla="*/ 143 w 167"/>
                <a:gd name="T9" fmla="*/ 156 h 205"/>
                <a:gd name="T10" fmla="*/ 159 w 167"/>
                <a:gd name="T11" fmla="*/ 49 h 205"/>
                <a:gd name="T12" fmla="*/ 21 w 167"/>
                <a:gd name="T13" fmla="*/ 49 h 205"/>
                <a:gd name="T14" fmla="*/ 29 w 167"/>
                <a:gd name="T15" fmla="*/ 0 h 205"/>
                <a:gd name="T16" fmla="*/ 167 w 167"/>
                <a:gd name="T17" fmla="*/ 0 h 205"/>
                <a:gd name="T18" fmla="*/ 159 w 167"/>
                <a:gd name="T19" fmla="*/ 4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205">
                  <a:moveTo>
                    <a:pt x="143" y="156"/>
                  </a:moveTo>
                  <a:lnTo>
                    <a:pt x="6" y="156"/>
                  </a:lnTo>
                  <a:lnTo>
                    <a:pt x="0" y="205"/>
                  </a:lnTo>
                  <a:lnTo>
                    <a:pt x="138" y="205"/>
                  </a:lnTo>
                  <a:lnTo>
                    <a:pt x="143" y="156"/>
                  </a:lnTo>
                  <a:close/>
                  <a:moveTo>
                    <a:pt x="159" y="49"/>
                  </a:moveTo>
                  <a:lnTo>
                    <a:pt x="21" y="49"/>
                  </a:lnTo>
                  <a:lnTo>
                    <a:pt x="29" y="0"/>
                  </a:lnTo>
                  <a:lnTo>
                    <a:pt x="167" y="0"/>
                  </a:lnTo>
                  <a:lnTo>
                    <a:pt x="159" y="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  <a:noAutofit/>
            </a:bodyPr>
            <a:lstStyle/>
            <a:p>
              <a:pPr defTabSz="713232"/>
              <a:endParaRPr lang="en-GB" sz="1404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Freeform 16"/>
            <p:cNvSpPr/>
            <p:nvPr userDrawn="1"/>
          </p:nvSpPr>
          <p:spPr>
            <a:xfrm>
              <a:off x="8362595" y="252836"/>
              <a:ext cx="108647" cy="40208"/>
            </a:xfrm>
            <a:custGeom>
              <a:avLst/>
              <a:gdLst>
                <a:gd name="T0" fmla="*/ 8 w 127"/>
                <a:gd name="T1" fmla="*/ 0 h 47"/>
                <a:gd name="T2" fmla="*/ 0 w 127"/>
                <a:gd name="T3" fmla="*/ 47 h 47"/>
                <a:gd name="T4" fmla="*/ 122 w 127"/>
                <a:gd name="T5" fmla="*/ 47 h 47"/>
                <a:gd name="T6" fmla="*/ 127 w 127"/>
                <a:gd name="T7" fmla="*/ 0 h 47"/>
                <a:gd name="T8" fmla="*/ 8 w 127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7">
                  <a:moveTo>
                    <a:pt x="8" y="0"/>
                  </a:moveTo>
                  <a:lnTo>
                    <a:pt x="0" y="47"/>
                  </a:lnTo>
                  <a:lnTo>
                    <a:pt x="122" y="47"/>
                  </a:lnTo>
                  <a:lnTo>
                    <a:pt x="12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  <a:noAutofit/>
            </a:bodyPr>
            <a:lstStyle/>
            <a:p>
              <a:pPr defTabSz="713232"/>
              <a:endParaRPr lang="en-GB" sz="1404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Freeform 17"/>
            <p:cNvSpPr/>
            <p:nvPr userDrawn="1"/>
          </p:nvSpPr>
          <p:spPr>
            <a:xfrm>
              <a:off x="8484930" y="182686"/>
              <a:ext cx="138589" cy="180508"/>
            </a:xfrm>
            <a:custGeom>
              <a:avLst/>
              <a:gdLst>
                <a:gd name="T0" fmla="*/ 54 w 61"/>
                <a:gd name="T1" fmla="*/ 57 h 77"/>
                <a:gd name="T2" fmla="*/ 38 w 61"/>
                <a:gd name="T3" fmla="*/ 59 h 77"/>
                <a:gd name="T4" fmla="*/ 19 w 61"/>
                <a:gd name="T5" fmla="*/ 39 h 77"/>
                <a:gd name="T6" fmla="*/ 42 w 61"/>
                <a:gd name="T7" fmla="*/ 18 h 77"/>
                <a:gd name="T8" fmla="*/ 58 w 61"/>
                <a:gd name="T9" fmla="*/ 24 h 77"/>
                <a:gd name="T10" fmla="*/ 61 w 61"/>
                <a:gd name="T11" fmla="*/ 6 h 77"/>
                <a:gd name="T12" fmla="*/ 40 w 61"/>
                <a:gd name="T13" fmla="*/ 0 h 77"/>
                <a:gd name="T14" fmla="*/ 0 w 61"/>
                <a:gd name="T15" fmla="*/ 40 h 77"/>
                <a:gd name="T16" fmla="*/ 35 w 61"/>
                <a:gd name="T17" fmla="*/ 77 h 77"/>
                <a:gd name="T18" fmla="*/ 51 w 61"/>
                <a:gd name="T19" fmla="*/ 74 h 77"/>
                <a:gd name="T20" fmla="*/ 54 w 61"/>
                <a:gd name="T21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77">
                  <a:moveTo>
                    <a:pt x="54" y="57"/>
                  </a:moveTo>
                  <a:cubicBezTo>
                    <a:pt x="49" y="59"/>
                    <a:pt x="41" y="59"/>
                    <a:pt x="38" y="59"/>
                  </a:cubicBezTo>
                  <a:cubicBezTo>
                    <a:pt x="26" y="59"/>
                    <a:pt x="18" y="51"/>
                    <a:pt x="19" y="39"/>
                  </a:cubicBezTo>
                  <a:cubicBezTo>
                    <a:pt x="19" y="27"/>
                    <a:pt x="29" y="18"/>
                    <a:pt x="42" y="18"/>
                  </a:cubicBezTo>
                  <a:cubicBezTo>
                    <a:pt x="48" y="18"/>
                    <a:pt x="53" y="20"/>
                    <a:pt x="58" y="2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4" y="2"/>
                    <a:pt x="48" y="0"/>
                    <a:pt x="40" y="0"/>
                  </a:cubicBezTo>
                  <a:cubicBezTo>
                    <a:pt x="19" y="0"/>
                    <a:pt x="1" y="18"/>
                    <a:pt x="0" y="40"/>
                  </a:cubicBezTo>
                  <a:cubicBezTo>
                    <a:pt x="0" y="62"/>
                    <a:pt x="14" y="77"/>
                    <a:pt x="35" y="77"/>
                  </a:cubicBezTo>
                  <a:cubicBezTo>
                    <a:pt x="38" y="77"/>
                    <a:pt x="46" y="77"/>
                    <a:pt x="51" y="74"/>
                  </a:cubicBezTo>
                  <a:lnTo>
                    <a:pt x="54" y="5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  <a:noAutofit/>
            </a:bodyPr>
            <a:lstStyle/>
            <a:p>
              <a:pPr defTabSz="713232"/>
              <a:endParaRPr lang="en-GB" sz="1404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>
            <a:xfrm>
              <a:off x="8609831" y="180975"/>
              <a:ext cx="170242" cy="184785"/>
            </a:xfrm>
            <a:custGeom>
              <a:avLst/>
              <a:gdLst>
                <a:gd name="T0" fmla="*/ 43 w 75"/>
                <a:gd name="T1" fmla="*/ 1 h 79"/>
                <a:gd name="T2" fmla="*/ 73 w 75"/>
                <a:gd name="T3" fmla="*/ 40 h 79"/>
                <a:gd name="T4" fmla="*/ 33 w 75"/>
                <a:gd name="T5" fmla="*/ 78 h 79"/>
                <a:gd name="T6" fmla="*/ 3 w 75"/>
                <a:gd name="T7" fmla="*/ 39 h 79"/>
                <a:gd name="T8" fmla="*/ 43 w 75"/>
                <a:gd name="T9" fmla="*/ 1 h 79"/>
                <a:gd name="T10" fmla="*/ 55 w 75"/>
                <a:gd name="T11" fmla="*/ 42 h 79"/>
                <a:gd name="T12" fmla="*/ 44 w 75"/>
                <a:gd name="T13" fmla="*/ 18 h 79"/>
                <a:gd name="T14" fmla="*/ 21 w 75"/>
                <a:gd name="T15" fmla="*/ 37 h 79"/>
                <a:gd name="T16" fmla="*/ 33 w 75"/>
                <a:gd name="T17" fmla="*/ 61 h 79"/>
                <a:gd name="T18" fmla="*/ 55 w 75"/>
                <a:gd name="T1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9">
                  <a:moveTo>
                    <a:pt x="43" y="1"/>
                  </a:moveTo>
                  <a:cubicBezTo>
                    <a:pt x="63" y="3"/>
                    <a:pt x="75" y="19"/>
                    <a:pt x="73" y="40"/>
                  </a:cubicBezTo>
                  <a:cubicBezTo>
                    <a:pt x="71" y="63"/>
                    <a:pt x="53" y="79"/>
                    <a:pt x="33" y="78"/>
                  </a:cubicBezTo>
                  <a:cubicBezTo>
                    <a:pt x="13" y="76"/>
                    <a:pt x="0" y="60"/>
                    <a:pt x="3" y="39"/>
                  </a:cubicBezTo>
                  <a:cubicBezTo>
                    <a:pt x="5" y="16"/>
                    <a:pt x="23" y="0"/>
                    <a:pt x="43" y="1"/>
                  </a:cubicBezTo>
                  <a:moveTo>
                    <a:pt x="55" y="42"/>
                  </a:moveTo>
                  <a:cubicBezTo>
                    <a:pt x="58" y="30"/>
                    <a:pt x="53" y="20"/>
                    <a:pt x="44" y="18"/>
                  </a:cubicBezTo>
                  <a:cubicBezTo>
                    <a:pt x="34" y="16"/>
                    <a:pt x="24" y="24"/>
                    <a:pt x="21" y="37"/>
                  </a:cubicBezTo>
                  <a:cubicBezTo>
                    <a:pt x="19" y="50"/>
                    <a:pt x="23" y="59"/>
                    <a:pt x="33" y="61"/>
                  </a:cubicBezTo>
                  <a:cubicBezTo>
                    <a:pt x="43" y="63"/>
                    <a:pt x="53" y="55"/>
                    <a:pt x="55" y="42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  <a:noAutofit/>
            </a:bodyPr>
            <a:lstStyle/>
            <a:p>
              <a:pPr defTabSz="713232"/>
              <a:endParaRPr lang="en-GB" sz="1404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Freeform 19"/>
            <p:cNvSpPr/>
            <p:nvPr userDrawn="1"/>
          </p:nvSpPr>
          <p:spPr>
            <a:xfrm>
              <a:off x="8763819" y="185252"/>
              <a:ext cx="197618" cy="175375"/>
            </a:xfrm>
            <a:custGeom>
              <a:avLst/>
              <a:gdLst>
                <a:gd name="T0" fmla="*/ 231 w 231"/>
                <a:gd name="T1" fmla="*/ 205 h 205"/>
                <a:gd name="T2" fmla="*/ 228 w 231"/>
                <a:gd name="T3" fmla="*/ 0 h 205"/>
                <a:gd name="T4" fmla="*/ 183 w 231"/>
                <a:gd name="T5" fmla="*/ 0 h 205"/>
                <a:gd name="T6" fmla="*/ 128 w 231"/>
                <a:gd name="T7" fmla="*/ 115 h 205"/>
                <a:gd name="T8" fmla="*/ 104 w 231"/>
                <a:gd name="T9" fmla="*/ 0 h 205"/>
                <a:gd name="T10" fmla="*/ 61 w 231"/>
                <a:gd name="T11" fmla="*/ 0 h 205"/>
                <a:gd name="T12" fmla="*/ 0 w 231"/>
                <a:gd name="T13" fmla="*/ 205 h 205"/>
                <a:gd name="T14" fmla="*/ 48 w 231"/>
                <a:gd name="T15" fmla="*/ 205 h 205"/>
                <a:gd name="T16" fmla="*/ 80 w 231"/>
                <a:gd name="T17" fmla="*/ 85 h 205"/>
                <a:gd name="T18" fmla="*/ 101 w 231"/>
                <a:gd name="T19" fmla="*/ 205 h 205"/>
                <a:gd name="T20" fmla="*/ 128 w 231"/>
                <a:gd name="T21" fmla="*/ 205 h 205"/>
                <a:gd name="T22" fmla="*/ 183 w 231"/>
                <a:gd name="T23" fmla="*/ 85 h 205"/>
                <a:gd name="T24" fmla="*/ 183 w 231"/>
                <a:gd name="T25" fmla="*/ 205 h 205"/>
                <a:gd name="T26" fmla="*/ 231 w 231"/>
                <a:gd name="T2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1" h="205">
                  <a:moveTo>
                    <a:pt x="231" y="205"/>
                  </a:moveTo>
                  <a:lnTo>
                    <a:pt x="228" y="0"/>
                  </a:lnTo>
                  <a:lnTo>
                    <a:pt x="183" y="0"/>
                  </a:lnTo>
                  <a:lnTo>
                    <a:pt x="128" y="115"/>
                  </a:lnTo>
                  <a:lnTo>
                    <a:pt x="104" y="0"/>
                  </a:lnTo>
                  <a:lnTo>
                    <a:pt x="61" y="0"/>
                  </a:lnTo>
                  <a:lnTo>
                    <a:pt x="0" y="205"/>
                  </a:lnTo>
                  <a:lnTo>
                    <a:pt x="48" y="205"/>
                  </a:lnTo>
                  <a:lnTo>
                    <a:pt x="80" y="85"/>
                  </a:lnTo>
                  <a:lnTo>
                    <a:pt x="101" y="205"/>
                  </a:lnTo>
                  <a:lnTo>
                    <a:pt x="128" y="205"/>
                  </a:lnTo>
                  <a:lnTo>
                    <a:pt x="183" y="85"/>
                  </a:lnTo>
                  <a:lnTo>
                    <a:pt x="183" y="205"/>
                  </a:lnTo>
                  <a:lnTo>
                    <a:pt x="231" y="2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  <a:noAutofit/>
            </a:bodyPr>
            <a:lstStyle/>
            <a:p>
              <a:pPr defTabSz="713232"/>
              <a:endParaRPr lang="en-GB" sz="1404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274501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096001" y="438913"/>
            <a:ext cx="2863851" cy="2932938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spcAft>
                <a:spcPct val="0"/>
              </a:spcAft>
              <a:defRPr sz="2400" i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ADD IMPACT SLIDE TITLE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3484246"/>
            <a:ext cx="2865438" cy="2937510"/>
          </a:xfrm>
        </p:spPr>
        <p:txBody>
          <a:bodyPr anchor="b" anchorCtr="0">
            <a:noAutofit/>
          </a:bodyPr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 marL="182563" indent="-182563">
              <a:defRPr sz="1000"/>
            </a:lvl4pPr>
            <a:lvl5pPr marL="358775" indent="-176213">
              <a:defRPr sz="1000"/>
            </a:lvl5pPr>
          </a:lstStyle>
          <a:p>
            <a:pPr lvl="0"/>
            <a:r>
              <a:rPr lang="en-GB" sz="1600" smtClean="0"/>
              <a:t>Add your key message in less than 20 words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72D86344-E1DB-44B0-866F-C1F11015BE3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232410"/>
            <a:ext cx="5926914" cy="6416040"/>
          </a:xfrm>
          <a:custGeom>
            <a:avLst/>
            <a:gdLst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5926914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  <a:gd name="connsiteX0dup0" fmla="*/ 0 w 5926914"/>
              <a:gd name="connsiteY0dup0" fmla="*/ 0 h 5346700"/>
              <a:gd name="connsiteX1dup0" fmla="*/ 5926914 w 5926914"/>
              <a:gd name="connsiteY1dup0" fmla="*/ 0 h 5346700"/>
              <a:gd name="connsiteX2dup0" fmla="*/ 4692650 w 5926914"/>
              <a:gd name="connsiteY2dup0" fmla="*/ 5346700 h 5346700"/>
              <a:gd name="connsiteX3dup0" fmla="*/ 0 w 5926914"/>
              <a:gd name="connsiteY3dup0" fmla="*/ 5346700 h 5346700"/>
              <a:gd name="connsiteX4dup0" fmla="*/ 0 w 5926914"/>
              <a:gd name="connsiteY4dup0" fmla="*/ 0 h 5346700"/>
              <a:gd name="connsiteX0dup0dup1" fmla="*/ 0 w 5926914"/>
              <a:gd name="connsiteY0dup0dup1" fmla="*/ 0 h 5346700"/>
              <a:gd name="connsiteX1dup0dup1" fmla="*/ 5926914 w 5926914"/>
              <a:gd name="connsiteY1dup0dup1" fmla="*/ 0 h 5346700"/>
              <a:gd name="connsiteX2dup0dup1" fmla="*/ 4985816 w 5926914"/>
              <a:gd name="connsiteY2dup0dup1" fmla="*/ 5346700 h 5346700"/>
              <a:gd name="connsiteX3dup0dup1" fmla="*/ 0 w 5926914"/>
              <a:gd name="connsiteY3dup0dup1" fmla="*/ 5346700 h 5346700"/>
              <a:gd name="connsiteX4dup0dup1" fmla="*/ 0 w 5926914"/>
              <a:gd name="connsiteY4dup0dup1" fmla="*/ 0 h 5346700"/>
            </a:gdLst>
            <a:ahLst/>
            <a:cxnLst>
              <a:cxn ang="0">
                <a:pos x="connsiteX0dup0dup1" y="connsiteY0dup0dup1"/>
              </a:cxn>
              <a:cxn ang="0">
                <a:pos x="connsiteX1dup0dup1" y="connsiteY1dup0dup1"/>
              </a:cxn>
              <a:cxn ang="0">
                <a:pos x="connsiteX2dup0dup1" y="connsiteY2dup0dup1"/>
              </a:cxn>
              <a:cxn ang="0">
                <a:pos x="connsiteX3dup0dup1" y="connsiteY3dup0dup1"/>
              </a:cxn>
              <a:cxn ang="0">
                <a:pos x="connsiteX4dup0dup1" y="connsiteY4dup0dup1"/>
              </a:cxn>
            </a:cxnLst>
            <a:rect l="l" t="t" r="r" b="b"/>
            <a:pathLst>
              <a:path w="5926914" h="5346700">
                <a:moveTo>
                  <a:pt x="0" y="0"/>
                </a:moveTo>
                <a:lnTo>
                  <a:pt x="5926914" y="0"/>
                </a:lnTo>
                <a:lnTo>
                  <a:pt x="4985816" y="5346700"/>
                </a:lnTo>
                <a:lnTo>
                  <a:pt x="0" y="53467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335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1"/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72D86344-E1DB-44B0-866F-C1F11015BE3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440487" y="3796666"/>
            <a:ext cx="2509838" cy="3276600"/>
          </a:xfrm>
        </p:spPr>
        <p:txBody>
          <a:bodyPr/>
          <a:lstStyle>
            <a:lvl1pPr algn="r">
              <a:defRPr sz="20000" i="1"/>
            </a:lvl1pPr>
          </a:lstStyle>
          <a:p>
            <a:pPr lvl="0"/>
            <a:r>
              <a:rPr lang="en-US" smtClean="0"/>
              <a:t>#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1" y="438913"/>
            <a:ext cx="2863851" cy="2932938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spcAft>
                <a:spcPct val="0"/>
              </a:spcAft>
              <a:defRPr sz="2400" i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ADD SECTION TITLE</a:t>
            </a:r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232410"/>
            <a:ext cx="5926914" cy="6416040"/>
          </a:xfrm>
          <a:custGeom>
            <a:avLst/>
            <a:gdLst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5926914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  <a:gd name="connsiteX0dup0" fmla="*/ 0 w 5926914"/>
              <a:gd name="connsiteY0dup0" fmla="*/ 0 h 5346700"/>
              <a:gd name="connsiteX1dup0" fmla="*/ 5926914 w 5926914"/>
              <a:gd name="connsiteY1dup0" fmla="*/ 0 h 5346700"/>
              <a:gd name="connsiteX2dup0" fmla="*/ 4692650 w 5926914"/>
              <a:gd name="connsiteY2dup0" fmla="*/ 5346700 h 5346700"/>
              <a:gd name="connsiteX3dup0" fmla="*/ 0 w 5926914"/>
              <a:gd name="connsiteY3dup0" fmla="*/ 5346700 h 5346700"/>
              <a:gd name="connsiteX4dup0" fmla="*/ 0 w 5926914"/>
              <a:gd name="connsiteY4dup0" fmla="*/ 0 h 5346700"/>
              <a:gd name="connsiteX0dup0dup1" fmla="*/ 0 w 5926914"/>
              <a:gd name="connsiteY0dup0dup1" fmla="*/ 0 h 5346700"/>
              <a:gd name="connsiteX1dup0dup1" fmla="*/ 5926914 w 5926914"/>
              <a:gd name="connsiteY1dup0dup1" fmla="*/ 0 h 5346700"/>
              <a:gd name="connsiteX2dup0dup1" fmla="*/ 4985816 w 5926914"/>
              <a:gd name="connsiteY2dup0dup1" fmla="*/ 5346700 h 5346700"/>
              <a:gd name="connsiteX3dup0dup1" fmla="*/ 0 w 5926914"/>
              <a:gd name="connsiteY3dup0dup1" fmla="*/ 5346700 h 5346700"/>
              <a:gd name="connsiteX4dup0dup1" fmla="*/ 0 w 5926914"/>
              <a:gd name="connsiteY4dup0dup1" fmla="*/ 0 h 5346700"/>
            </a:gdLst>
            <a:ahLst/>
            <a:cxnLst>
              <a:cxn ang="0">
                <a:pos x="connsiteX0dup0dup1" y="connsiteY0dup0dup1"/>
              </a:cxn>
              <a:cxn ang="0">
                <a:pos x="connsiteX1dup0dup1" y="connsiteY1dup0dup1"/>
              </a:cxn>
              <a:cxn ang="0">
                <a:pos x="connsiteX2dup0dup1" y="connsiteY2dup0dup1"/>
              </a:cxn>
              <a:cxn ang="0">
                <a:pos x="connsiteX3dup0dup1" y="connsiteY3dup0dup1"/>
              </a:cxn>
              <a:cxn ang="0">
                <a:pos x="connsiteX4dup0dup1" y="connsiteY4dup0dup1"/>
              </a:cxn>
            </a:cxnLst>
            <a:rect l="l" t="t" r="r" b="b"/>
            <a:pathLst>
              <a:path w="5926914" h="5346700">
                <a:moveTo>
                  <a:pt x="0" y="0"/>
                </a:moveTo>
                <a:lnTo>
                  <a:pt x="5926914" y="0"/>
                </a:lnTo>
                <a:lnTo>
                  <a:pt x="4985816" y="5346700"/>
                </a:lnTo>
                <a:lnTo>
                  <a:pt x="0" y="53467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1229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1" y="438913"/>
            <a:ext cx="2863851" cy="776478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spcAft>
                <a:spcPct val="0"/>
              </a:spcAft>
              <a:defRPr sz="2400" i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ADD CASE STUDY TITLE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094413" y="1764697"/>
            <a:ext cx="2855912" cy="4672298"/>
          </a:xfrm>
        </p:spPr>
        <p:txBody>
          <a:bodyPr/>
          <a:lstStyle>
            <a:lvl3pPr>
              <a:defRPr>
                <a:solidFill>
                  <a:schemeClr val="tx1"/>
                </a:solidFill>
              </a:defRPr>
            </a:lvl3pPr>
          </a:lstStyle>
          <a:p>
            <a:pPr lvl="2"/>
            <a:r>
              <a:rPr lang="en-US" smtClean="0"/>
              <a:t>Body text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232410"/>
            <a:ext cx="5926914" cy="6416040"/>
          </a:xfrm>
          <a:custGeom>
            <a:avLst/>
            <a:gdLst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5926914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  <a:gd name="connsiteX0dup0" fmla="*/ 0 w 5926914"/>
              <a:gd name="connsiteY0dup0" fmla="*/ 0 h 5346700"/>
              <a:gd name="connsiteX1dup0" fmla="*/ 5926914 w 5926914"/>
              <a:gd name="connsiteY1dup0" fmla="*/ 0 h 5346700"/>
              <a:gd name="connsiteX2dup0" fmla="*/ 4692650 w 5926914"/>
              <a:gd name="connsiteY2dup0" fmla="*/ 5346700 h 5346700"/>
              <a:gd name="connsiteX3dup0" fmla="*/ 0 w 5926914"/>
              <a:gd name="connsiteY3dup0" fmla="*/ 5346700 h 5346700"/>
              <a:gd name="connsiteX4dup0" fmla="*/ 0 w 5926914"/>
              <a:gd name="connsiteY4dup0" fmla="*/ 0 h 5346700"/>
              <a:gd name="connsiteX0dup0dup1" fmla="*/ 0 w 5926914"/>
              <a:gd name="connsiteY0dup0dup1" fmla="*/ 0 h 5346700"/>
              <a:gd name="connsiteX1dup0dup1" fmla="*/ 5926914 w 5926914"/>
              <a:gd name="connsiteY1dup0dup1" fmla="*/ 0 h 5346700"/>
              <a:gd name="connsiteX2dup0dup1" fmla="*/ 4985816 w 5926914"/>
              <a:gd name="connsiteY2dup0dup1" fmla="*/ 5346700 h 5346700"/>
              <a:gd name="connsiteX3dup0dup1" fmla="*/ 0 w 5926914"/>
              <a:gd name="connsiteY3dup0dup1" fmla="*/ 5346700 h 5346700"/>
              <a:gd name="connsiteX4dup0dup1" fmla="*/ 0 w 5926914"/>
              <a:gd name="connsiteY4dup0dup1" fmla="*/ 0 h 5346700"/>
            </a:gdLst>
            <a:ahLst/>
            <a:cxnLst>
              <a:cxn ang="0">
                <a:pos x="connsiteX0dup0dup1" y="connsiteY0dup0dup1"/>
              </a:cxn>
              <a:cxn ang="0">
                <a:pos x="connsiteX1dup0dup1" y="connsiteY1dup0dup1"/>
              </a:cxn>
              <a:cxn ang="0">
                <a:pos x="connsiteX2dup0dup1" y="connsiteY2dup0dup1"/>
              </a:cxn>
              <a:cxn ang="0">
                <a:pos x="connsiteX3dup0dup1" y="connsiteY3dup0dup1"/>
              </a:cxn>
              <a:cxn ang="0">
                <a:pos x="connsiteX4dup0dup1" y="connsiteY4dup0dup1"/>
              </a:cxn>
            </a:cxnLst>
            <a:rect l="l" t="t" r="r" b="b"/>
            <a:pathLst>
              <a:path w="5926914" h="5346700">
                <a:moveTo>
                  <a:pt x="0" y="0"/>
                </a:moveTo>
                <a:lnTo>
                  <a:pt x="5926914" y="0"/>
                </a:lnTo>
                <a:lnTo>
                  <a:pt x="4985816" y="5346700"/>
                </a:lnTo>
                <a:lnTo>
                  <a:pt x="0" y="53467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8281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no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675" y="1470660"/>
            <a:ext cx="6515100" cy="4960621"/>
          </a:xfrm>
        </p:spPr>
        <p:txBody>
          <a:bodyPr/>
          <a:lstStyle>
            <a:lvl1pPr>
              <a:defRPr sz="3600" b="0" i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Replace with key note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0356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6CB2-E343-47A6-B4EA-797D967A27F0}" type="datetime1">
              <a:rPr lang="en-GB" smtClean="0">
                <a:solidFill>
                  <a:srgbClr val="000000"/>
                </a:solidFill>
              </a:rPr>
              <a:pPr/>
              <a:t>31/08/2015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/>
                </a:solidFill>
              </a:rPr>
              <a:t>AECOM POWERPOINT TEMPLATE FOOTER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675" y="1470661"/>
            <a:ext cx="8756650" cy="4960620"/>
          </a:xfrm>
        </p:spPr>
        <p:txBody>
          <a:bodyPr/>
          <a:lstStyle/>
          <a:p>
            <a:pPr lvl="0"/>
            <a:r>
              <a:rPr lang="en-US" smtClean="0"/>
              <a:t>Sub header</a:t>
            </a:r>
          </a:p>
          <a:p>
            <a:pPr lvl="1"/>
            <a:r>
              <a:rPr lang="en-US" smtClean="0"/>
              <a:t>Secondary header (if required)</a:t>
            </a:r>
          </a:p>
          <a:p>
            <a:pPr lvl="2"/>
            <a:r>
              <a:rPr lang="en-US" smtClean="0"/>
              <a:t>Body text</a:t>
            </a:r>
          </a:p>
          <a:p>
            <a:pPr lvl="3"/>
            <a:r>
              <a:rPr lang="en-US" smtClean="0"/>
              <a:t>Bullet level 1</a:t>
            </a:r>
          </a:p>
          <a:p>
            <a:pPr lvl="4"/>
            <a:r>
              <a:rPr lang="en-US" smtClean="0"/>
              <a:t>Bullet level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815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8BB2-A695-42E4-AD96-1BA74E87579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B3B0-130F-46AA-BD4D-F2A22C53C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676" y="1470661"/>
            <a:ext cx="4257675" cy="4960620"/>
          </a:xfrm>
        </p:spPr>
        <p:txBody>
          <a:bodyPr/>
          <a:lstStyle/>
          <a:p>
            <a:pPr lvl="0"/>
            <a:r>
              <a:rPr lang="en-US" smtClean="0"/>
              <a:t>Sub header</a:t>
            </a:r>
          </a:p>
          <a:p>
            <a:pPr lvl="1"/>
            <a:r>
              <a:rPr lang="en-US" smtClean="0"/>
              <a:t>Secondary header (if required)</a:t>
            </a:r>
          </a:p>
          <a:p>
            <a:pPr lvl="2"/>
            <a:r>
              <a:rPr lang="en-US" smtClean="0"/>
              <a:t>Body text</a:t>
            </a:r>
          </a:p>
          <a:p>
            <a:pPr lvl="3"/>
            <a:r>
              <a:rPr lang="en-US" smtClean="0"/>
              <a:t>Bullet level 1</a:t>
            </a:r>
          </a:p>
          <a:p>
            <a:pPr lvl="4"/>
            <a:r>
              <a:rPr lang="en-US" smtClean="0"/>
              <a:t>Bullet level 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56E3-E5AC-4218-B160-4F3D3D2A34DA}" type="datetime1">
              <a:rPr lang="en-GB" smtClean="0">
                <a:solidFill>
                  <a:srgbClr val="000000"/>
                </a:solidFill>
              </a:rPr>
              <a:pPr/>
              <a:t>31/08/2015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/>
                </a:solidFill>
              </a:rPr>
              <a:t>AECOM POWERPOINT TEMPLATE FOOTER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85041" y="1466458"/>
            <a:ext cx="4251325" cy="4972050"/>
          </a:xfrm>
        </p:spPr>
        <p:txBody>
          <a:bodyPr/>
          <a:lstStyle/>
          <a:p>
            <a:pPr lvl="0"/>
            <a:r>
              <a:rPr lang="en-US" smtClean="0"/>
              <a:t>Sub header</a:t>
            </a:r>
          </a:p>
          <a:p>
            <a:pPr lvl="1"/>
            <a:r>
              <a:rPr lang="en-US" smtClean="0"/>
              <a:t>Secondary header (if required)</a:t>
            </a:r>
          </a:p>
          <a:p>
            <a:pPr lvl="2"/>
            <a:r>
              <a:rPr lang="en-US" smtClean="0"/>
              <a:t>Body text</a:t>
            </a:r>
          </a:p>
          <a:p>
            <a:pPr lvl="3"/>
            <a:r>
              <a:rPr lang="en-US" smtClean="0"/>
              <a:t>Bullet level 1</a:t>
            </a:r>
          </a:p>
          <a:p>
            <a:pPr lvl="4"/>
            <a:r>
              <a:rPr lang="en-US" smtClean="0"/>
              <a:t>Bullet level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9534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E924-F9B2-49CC-8136-2D23E1D4F9B5}" type="datetime1">
              <a:rPr lang="en-GB" smtClean="0">
                <a:solidFill>
                  <a:srgbClr val="000000"/>
                </a:solidFill>
              </a:rPr>
              <a:pPr/>
              <a:t>31/08/2015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/>
                </a:solidFill>
              </a:rPr>
              <a:t>AECOM POWERPOINT TEMPLATE FOOTER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92651" y="1470660"/>
            <a:ext cx="4257675" cy="49606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676" y="1470661"/>
            <a:ext cx="4257675" cy="4960620"/>
          </a:xfrm>
        </p:spPr>
        <p:txBody>
          <a:bodyPr/>
          <a:lstStyle/>
          <a:p>
            <a:pPr lvl="0"/>
            <a:r>
              <a:rPr lang="en-US" smtClean="0"/>
              <a:t>Sub header</a:t>
            </a:r>
          </a:p>
          <a:p>
            <a:pPr lvl="1"/>
            <a:r>
              <a:rPr lang="en-US" smtClean="0"/>
              <a:t>Secondary header (if required)</a:t>
            </a:r>
          </a:p>
          <a:p>
            <a:pPr lvl="2"/>
            <a:r>
              <a:rPr lang="en-US" smtClean="0"/>
              <a:t>Body text</a:t>
            </a:r>
          </a:p>
          <a:p>
            <a:pPr lvl="3"/>
            <a:r>
              <a:rPr lang="en-US" smtClean="0"/>
              <a:t>Bullet level 1</a:t>
            </a:r>
          </a:p>
          <a:p>
            <a:pPr lvl="4"/>
            <a:r>
              <a:rPr lang="en-US" smtClean="0"/>
              <a:t>Bullet level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996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PEOPLE PROFILES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676" y="3501244"/>
            <a:ext cx="2008188" cy="2935752"/>
          </a:xfrm>
        </p:spPr>
        <p:txBody>
          <a:bodyPr/>
          <a:lstStyle/>
          <a:p>
            <a:pPr lvl="0"/>
            <a:r>
              <a:rPr lang="en-US" smtClean="0"/>
              <a:t>Sub header</a:t>
            </a:r>
          </a:p>
          <a:p>
            <a:pPr lvl="1"/>
            <a:r>
              <a:rPr lang="en-US" smtClean="0"/>
              <a:t>Secondary header (if required)</a:t>
            </a:r>
          </a:p>
          <a:p>
            <a:pPr lvl="2"/>
            <a:r>
              <a:rPr lang="en-US" smtClean="0"/>
              <a:t>Body text</a:t>
            </a:r>
          </a:p>
          <a:p>
            <a:pPr lvl="3"/>
            <a:r>
              <a:rPr lang="en-US" smtClean="0"/>
              <a:t>Bullet level 1</a:t>
            </a:r>
          </a:p>
          <a:p>
            <a:pPr lvl="4"/>
            <a:r>
              <a:rPr lang="en-US" smtClean="0"/>
              <a:t>Bullet level 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56E3-E5AC-4218-B160-4F3D3D2A34DA}" type="datetime1">
              <a:rPr lang="en-GB" smtClean="0">
                <a:solidFill>
                  <a:srgbClr val="000000"/>
                </a:solidFill>
              </a:rPr>
              <a:pPr/>
              <a:t>31/08/2015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/>
                </a:solidFill>
              </a:rPr>
              <a:t>AECOM POWERPOINT TEMPLATE FOOTER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435226" y="3501245"/>
            <a:ext cx="2017385" cy="2944910"/>
          </a:xfrm>
        </p:spPr>
        <p:txBody>
          <a:bodyPr/>
          <a:lstStyle/>
          <a:p>
            <a:pPr lvl="0"/>
            <a:r>
              <a:rPr lang="en-US" smtClean="0"/>
              <a:t>Sub header</a:t>
            </a:r>
          </a:p>
          <a:p>
            <a:pPr lvl="1"/>
            <a:r>
              <a:rPr lang="en-US" smtClean="0"/>
              <a:t>Secondary header (if required)</a:t>
            </a:r>
          </a:p>
          <a:p>
            <a:pPr lvl="2"/>
            <a:r>
              <a:rPr lang="en-US" smtClean="0"/>
              <a:t>Body text</a:t>
            </a:r>
          </a:p>
          <a:p>
            <a:pPr lvl="3"/>
            <a:r>
              <a:rPr lang="en-US" smtClean="0"/>
              <a:t>Bullet level 1</a:t>
            </a:r>
          </a:p>
          <a:p>
            <a:pPr lvl="4"/>
            <a:r>
              <a:rPr lang="en-US" smtClean="0"/>
              <a:t>Bullet level 2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692651" y="3501245"/>
            <a:ext cx="2017385" cy="2944910"/>
          </a:xfrm>
        </p:spPr>
        <p:txBody>
          <a:bodyPr/>
          <a:lstStyle/>
          <a:p>
            <a:pPr lvl="0"/>
            <a:r>
              <a:rPr lang="en-US" smtClean="0"/>
              <a:t>Sub header</a:t>
            </a:r>
          </a:p>
          <a:p>
            <a:pPr lvl="1"/>
            <a:r>
              <a:rPr lang="en-US" smtClean="0"/>
              <a:t>Secondary header (if required)</a:t>
            </a:r>
          </a:p>
          <a:p>
            <a:pPr lvl="2"/>
            <a:r>
              <a:rPr lang="en-US" smtClean="0"/>
              <a:t>Body text</a:t>
            </a:r>
          </a:p>
          <a:p>
            <a:pPr lvl="3"/>
            <a:r>
              <a:rPr lang="en-US" smtClean="0"/>
              <a:t>Bullet level 1</a:t>
            </a:r>
          </a:p>
          <a:p>
            <a:pPr lvl="4"/>
            <a:r>
              <a:rPr lang="en-US" smtClean="0"/>
              <a:t>Bullet level 2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932941" y="3499733"/>
            <a:ext cx="2017385" cy="2944910"/>
          </a:xfrm>
        </p:spPr>
        <p:txBody>
          <a:bodyPr/>
          <a:lstStyle/>
          <a:p>
            <a:pPr lvl="0"/>
            <a:r>
              <a:rPr lang="en-US" smtClean="0"/>
              <a:t>Sub header</a:t>
            </a:r>
          </a:p>
          <a:p>
            <a:pPr lvl="1"/>
            <a:r>
              <a:rPr lang="en-US" smtClean="0"/>
              <a:t>Secondary header (if required)</a:t>
            </a:r>
          </a:p>
          <a:p>
            <a:pPr lvl="2"/>
            <a:r>
              <a:rPr lang="en-US" smtClean="0"/>
              <a:t>Body text</a:t>
            </a:r>
          </a:p>
          <a:p>
            <a:pPr lvl="3"/>
            <a:r>
              <a:rPr lang="en-US" smtClean="0"/>
              <a:t>Bullet level 1</a:t>
            </a:r>
          </a:p>
          <a:p>
            <a:pPr lvl="4"/>
            <a:r>
              <a:rPr lang="en-US" smtClean="0"/>
              <a:t>Bullet level 2</a:t>
            </a:r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93675" y="1470660"/>
            <a:ext cx="1027852" cy="157827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2435225" y="1470660"/>
            <a:ext cx="1027852" cy="157827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692650" y="1470660"/>
            <a:ext cx="1027852" cy="157827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940550" y="1470660"/>
            <a:ext cx="1027852" cy="157827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5515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x 1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3675" y="232410"/>
            <a:ext cx="8756650" cy="641604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3617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E924-F9B2-49CC-8136-2D23E1D4F9B5}" type="datetime1">
              <a:rPr lang="en-GB" smtClean="0">
                <a:solidFill>
                  <a:srgbClr val="000000"/>
                </a:solidFill>
              </a:rPr>
              <a:pPr/>
              <a:t>31/08/2015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/>
                </a:solidFill>
              </a:rPr>
              <a:t>AECOM POWERPOINT TEMPLATE FOOTER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5322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E924-F9B2-49CC-8136-2D23E1D4F9B5}" type="datetime1">
              <a:rPr lang="en-GB" smtClean="0">
                <a:solidFill>
                  <a:srgbClr val="000000"/>
                </a:solidFill>
              </a:rPr>
              <a:pPr/>
              <a:t>31/08/2015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/>
                </a:solidFill>
              </a:rPr>
              <a:t>AECOM POWERPOINT TEMPLATE FOOTER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3675" y="1470660"/>
            <a:ext cx="8756650" cy="232600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93675" y="4116705"/>
            <a:ext cx="8756650" cy="232600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0340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E924-F9B2-49CC-8136-2D23E1D4F9B5}" type="datetime1">
              <a:rPr lang="en-GB" smtClean="0">
                <a:solidFill>
                  <a:srgbClr val="000000"/>
                </a:solidFill>
              </a:rPr>
              <a:pPr/>
              <a:t>31/08/2015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/>
                </a:solidFill>
              </a:rPr>
              <a:t>AECOM POWERPOINT TEMPLATE FOOTER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3676" y="1470660"/>
            <a:ext cx="4257675" cy="232600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92651" y="1470660"/>
            <a:ext cx="4257675" cy="232600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92088" y="4116705"/>
            <a:ext cx="4257675" cy="232600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692651" y="4116705"/>
            <a:ext cx="4257675" cy="232600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7269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E924-F9B2-49CC-8136-2D23E1D4F9B5}" type="datetime1">
              <a:rPr lang="en-GB" smtClean="0">
                <a:solidFill>
                  <a:srgbClr val="000000"/>
                </a:solidFill>
              </a:rPr>
              <a:pPr/>
              <a:t>31/08/2015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/>
                </a:solidFill>
              </a:rPr>
              <a:t>AECOM POWERPOINT TEMPLATE FOOTER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3677" y="1470660"/>
            <a:ext cx="2008187" cy="232600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93675" y="4116705"/>
            <a:ext cx="2008188" cy="232600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435225" y="1470660"/>
            <a:ext cx="2016125" cy="232600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435225" y="4116705"/>
            <a:ext cx="2008188" cy="232600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700587" y="1470660"/>
            <a:ext cx="2008188" cy="232600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692650" y="4105274"/>
            <a:ext cx="2008188" cy="232600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940550" y="1470660"/>
            <a:ext cx="2008188" cy="232600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6940550" y="4116705"/>
            <a:ext cx="2008188" cy="232600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7163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49115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6078-30D2-4325-8FA2-CB655446DE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079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8BB2-A695-42E4-AD96-1BA74E87579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B3B0-130F-46AA-BD4D-F2A22C53C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600" baseline="0">
                <a:solidFill>
                  <a:schemeClr val="accent4"/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457202" y="1417640"/>
            <a:ext cx="4040187" cy="47672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 dirty="0" smtClean="0">
                <a:latin typeface="Frutiger Next LT W1G" pitchFamily="34" charset="0"/>
                <a:cs typeface="Arial" pitchFamily="34" charset="0"/>
              </a:defRPr>
            </a:lvl1pPr>
            <a:lvl2pPr>
              <a:defRPr lang="en-US" dirty="0" smtClean="0">
                <a:latin typeface="Frutiger Next LT W1G" pitchFamily="34" charset="0"/>
                <a:cs typeface="Arial" pitchFamily="34" charset="0"/>
              </a:defRPr>
            </a:lvl2pPr>
            <a:lvl3pPr>
              <a:defRPr lang="en-US" dirty="0" smtClean="0">
                <a:latin typeface="Frutiger Next LT W1G" pitchFamily="34" charset="0"/>
                <a:cs typeface="Arial" pitchFamily="34" charset="0"/>
              </a:defRPr>
            </a:lvl3pPr>
            <a:lvl4pPr>
              <a:defRPr lang="en-US" dirty="0" smtClean="0">
                <a:latin typeface="Frutiger Next LT W1G" pitchFamily="34" charset="0"/>
                <a:cs typeface="Arial" pitchFamily="34" charset="0"/>
              </a:defRPr>
            </a:lvl4pPr>
            <a:lvl5pPr>
              <a:defRPr lang="en-US" dirty="0">
                <a:latin typeface="Frutiger Next LT W1G" pitchFamily="34" charset="0"/>
                <a:cs typeface="Arial" pitchFamily="34" charset="0"/>
              </a:defRPr>
            </a:lvl5pPr>
          </a:lstStyle>
          <a:p>
            <a:pPr marL="356560" lvl="0" indent="-294158">
              <a:buClr>
                <a:schemeClr val="accent4"/>
              </a:buClr>
              <a:buSzPct val="100000"/>
            </a:pPr>
            <a:r>
              <a:rPr lang="en-US" dirty="0" smtClean="0"/>
              <a:t>Click to edit Master text styles</a:t>
            </a:r>
          </a:p>
          <a:p>
            <a:pPr lvl="1" indent="-267416">
              <a:buClr>
                <a:schemeClr val="accent4"/>
              </a:buClr>
              <a:buSzPct val="100000"/>
            </a:pPr>
            <a:r>
              <a:rPr lang="en-US" dirty="0" smtClean="0"/>
              <a:t>Second level</a:t>
            </a:r>
          </a:p>
          <a:p>
            <a:pPr lvl="2" indent="-240675">
              <a:buClr>
                <a:schemeClr val="accent4"/>
              </a:buClr>
              <a:buSzPct val="100000"/>
            </a:pPr>
            <a:r>
              <a:rPr lang="en-US" dirty="0" smtClean="0"/>
              <a:t>Third level</a:t>
            </a:r>
          </a:p>
          <a:p>
            <a:pPr lvl="3" indent="-213933">
              <a:buClr>
                <a:schemeClr val="accent4"/>
              </a:buClr>
              <a:buSzPct val="100000"/>
            </a:pPr>
            <a:r>
              <a:rPr lang="en-US" dirty="0" smtClean="0"/>
              <a:t>Fourth level</a:t>
            </a:r>
          </a:p>
          <a:p>
            <a:pPr lvl="4" indent="-187191">
              <a:buClr>
                <a:schemeClr val="accent4"/>
              </a:buClr>
              <a:buSzPct val="100000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4646614" y="1417640"/>
            <a:ext cx="4040187" cy="4767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 dirty="0" smtClean="0">
                <a:latin typeface="Frutiger Next LT W1G" pitchFamily="34" charset="0"/>
                <a:cs typeface="Arial" pitchFamily="34" charset="0"/>
              </a:defRPr>
            </a:lvl1pPr>
            <a:lvl2pPr>
              <a:defRPr lang="en-US" dirty="0" smtClean="0">
                <a:latin typeface="Frutiger Next LT W1G" pitchFamily="34" charset="0"/>
                <a:cs typeface="Arial" pitchFamily="34" charset="0"/>
              </a:defRPr>
            </a:lvl2pPr>
            <a:lvl3pPr>
              <a:defRPr lang="en-US" dirty="0" smtClean="0">
                <a:latin typeface="Frutiger Next LT W1G" pitchFamily="34" charset="0"/>
                <a:cs typeface="Arial" pitchFamily="34" charset="0"/>
              </a:defRPr>
            </a:lvl3pPr>
            <a:lvl4pPr>
              <a:defRPr lang="en-US" dirty="0" smtClean="0">
                <a:latin typeface="Frutiger Next LT W1G" pitchFamily="34" charset="0"/>
                <a:cs typeface="Arial" pitchFamily="34" charset="0"/>
              </a:defRPr>
            </a:lvl4pPr>
            <a:lvl5pPr>
              <a:defRPr lang="en-US" dirty="0">
                <a:latin typeface="Frutiger Next LT W1G" pitchFamily="34" charset="0"/>
                <a:cs typeface="Arial" pitchFamily="34" charset="0"/>
              </a:defRPr>
            </a:lvl5pPr>
          </a:lstStyle>
          <a:p>
            <a:pPr marL="356560" lvl="0" indent="-294158">
              <a:buClr>
                <a:schemeClr val="accent4"/>
              </a:buClr>
              <a:buSzPct val="100000"/>
            </a:pPr>
            <a:r>
              <a:rPr lang="en-US" dirty="0" smtClean="0"/>
              <a:t>Click to edit Master text styles</a:t>
            </a:r>
          </a:p>
          <a:p>
            <a:pPr lvl="1" indent="-267416">
              <a:buClr>
                <a:schemeClr val="accent4"/>
              </a:buClr>
              <a:buSzPct val="100000"/>
            </a:pPr>
            <a:r>
              <a:rPr lang="en-US" dirty="0" smtClean="0"/>
              <a:t>Second level</a:t>
            </a:r>
          </a:p>
          <a:p>
            <a:pPr lvl="2" indent="-240675">
              <a:buClr>
                <a:schemeClr val="accent4"/>
              </a:buClr>
              <a:buSzPct val="100000"/>
            </a:pPr>
            <a:r>
              <a:rPr lang="en-US" dirty="0" smtClean="0"/>
              <a:t>Third level</a:t>
            </a:r>
          </a:p>
          <a:p>
            <a:pPr lvl="3" indent="-213933">
              <a:buClr>
                <a:schemeClr val="accent4"/>
              </a:buClr>
              <a:buSzPct val="100000"/>
            </a:pPr>
            <a:r>
              <a:rPr lang="en-US" dirty="0" smtClean="0"/>
              <a:t>Fourth level</a:t>
            </a:r>
          </a:p>
          <a:p>
            <a:pPr lvl="4" indent="-187191">
              <a:buClr>
                <a:schemeClr val="accent4"/>
              </a:buClr>
              <a:buSzPct val="100000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05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87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8BB2-A695-42E4-AD96-1BA74E87579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B3B0-130F-46AA-BD4D-F2A22C53C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8BB2-A695-42E4-AD96-1BA74E87579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B3B0-130F-46AA-BD4D-F2A22C53C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8BB2-A695-42E4-AD96-1BA74E87579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B3B0-130F-46AA-BD4D-F2A22C53C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8BB2-A695-42E4-AD96-1BA74E87579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B3B0-130F-46AA-BD4D-F2A22C53C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E8BB2-A695-42E4-AD96-1BA74E87579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4B3B0-130F-46AA-BD4D-F2A22C53CA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0200"/>
            <a:ext cx="82184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001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028" name="Picture 7" descr="AECOM_Logo2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872413" y="6300788"/>
            <a:ext cx="8763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20963" y="6430963"/>
            <a:ext cx="177165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9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FD48A-98DF-41C4-BB6B-082C03FC3BA8}" type="datetime1">
              <a:rPr lang="en-US">
                <a:solidFill>
                  <a:srgbClr val="000000"/>
                </a:solidFill>
                <a:ea typeface="Geneva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8/31/15</a:t>
            </a:fld>
            <a:endParaRPr lang="en-US">
              <a:solidFill>
                <a:srgbClr val="000000"/>
              </a:solidFill>
              <a:ea typeface="Geneva" charset="-128"/>
            </a:endParaRPr>
          </a:p>
        </p:txBody>
      </p:sp>
      <p:sp>
        <p:nvSpPr>
          <p:cNvPr id="28687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30963"/>
            <a:ext cx="1793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9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ea typeface="Geneva" charset="-128"/>
              </a:rPr>
              <a:t>Presentation Title</a:t>
            </a:r>
          </a:p>
        </p:txBody>
      </p:sp>
      <p:sp>
        <p:nvSpPr>
          <p:cNvPr id="28688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51388" y="6430963"/>
            <a:ext cx="1768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9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ea typeface="Geneva" charset="-128"/>
              </a:rPr>
              <a:t>Page </a:t>
            </a:r>
            <a:fld id="{2B91D27C-1BE3-45B2-BB43-844DC0F839DB}" type="slidenum">
              <a:rPr lang="en-US">
                <a:solidFill>
                  <a:srgbClr val="000000"/>
                </a:solidFill>
                <a:ea typeface="Geneva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Geneva" charset="-128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015163" y="6300788"/>
            <a:ext cx="639762" cy="274637"/>
          </a:xfrm>
          <a:prstGeom prst="rect">
            <a:avLst/>
          </a:prstGeom>
          <a:solidFill>
            <a:srgbClr val="C0C0C0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tIns="91440" bIns="91440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000000"/>
                </a:solidFill>
                <a:ea typeface="Geneva" charset="-128"/>
              </a:rPr>
              <a:t>Client logo </a:t>
            </a:r>
          </a:p>
        </p:txBody>
      </p:sp>
    </p:spTree>
    <p:extLst>
      <p:ext uri="{BB962C8B-B14F-4D97-AF65-F5344CB8AC3E}">
        <p14:creationId xmlns:p14="http://schemas.microsoft.com/office/powerpoint/2010/main" val="303483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Geneva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34950" indent="-234950" algn="l" rtl="0" eaLnBrk="0" fontAlgn="base" hangingPunct="0">
        <a:lnSpc>
          <a:spcPct val="95000"/>
        </a:lnSpc>
        <a:spcBef>
          <a:spcPct val="7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+mn-cs"/>
        </a:defRPr>
      </a:lvl1pPr>
      <a:lvl2pPr marL="488950" indent="-233363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</a:defRPr>
      </a:lvl2pPr>
      <a:lvl3pPr marL="692150" indent="-168275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-128"/>
        </a:defRPr>
      </a:lvl3pPr>
      <a:lvl4pPr marL="895350" indent="-180975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Geneva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Geneva" charset="-128"/>
        </a:defRPr>
      </a:lvl5pPr>
      <a:lvl6pPr marL="25146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5976938"/>
            <a:ext cx="9144000" cy="881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0200"/>
            <a:ext cx="82184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001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6363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-128"/>
        </a:defRPr>
      </a:lvl9pPr>
    </p:titleStyle>
    <p:bodyStyle>
      <a:lvl1pPr marL="234950" indent="-234950" algn="l" rtl="0" eaLnBrk="0" fontAlgn="base" hangingPunct="0">
        <a:lnSpc>
          <a:spcPct val="95000"/>
        </a:lnSpc>
        <a:spcBef>
          <a:spcPct val="7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88950" indent="-233363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692150" indent="-168275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895350" indent="-180975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676" y="447676"/>
            <a:ext cx="8756650" cy="761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675" y="1470660"/>
            <a:ext cx="8756650" cy="49606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SUB HEADER</a:t>
            </a:r>
          </a:p>
          <a:p>
            <a:pPr lvl="1"/>
            <a:r>
              <a:rPr lang="en-US" smtClean="0"/>
              <a:t>Secondary header (if required)</a:t>
            </a:r>
          </a:p>
          <a:p>
            <a:pPr lvl="2"/>
            <a:r>
              <a:rPr lang="en-US" smtClean="0"/>
              <a:t>Body text</a:t>
            </a:r>
          </a:p>
          <a:p>
            <a:pPr lvl="3"/>
            <a:r>
              <a:rPr lang="en-US" smtClean="0"/>
              <a:t>Bullet level 1</a:t>
            </a:r>
          </a:p>
          <a:p>
            <a:pPr lvl="4"/>
            <a:r>
              <a:rPr lang="en-US" smtClean="0"/>
              <a:t>Bullet level 2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976" y="6640807"/>
            <a:ext cx="647700" cy="9972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defTabSz="713232"/>
            <a:fld id="{FEA220EA-9128-4D0C-A3A7-9B4BAF2BFEDA}" type="datetime1">
              <a:rPr lang="en-GB" smtClean="0">
                <a:solidFill>
                  <a:srgbClr val="000000"/>
                </a:solidFill>
              </a:rPr>
              <a:pPr defTabSz="713232"/>
              <a:t>31/08/2015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9164" y="6638926"/>
            <a:ext cx="7300912" cy="9972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defRPr lang="en-GB" sz="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defTabSz="713232"/>
            <a:r>
              <a:rPr lang="en-US" dirty="0" smtClean="0">
                <a:solidFill>
                  <a:srgbClr val="000000"/>
                </a:solidFill>
              </a:rPr>
              <a:t>AECOM POWERPOINT TEMPLATE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3739" y="6638926"/>
            <a:ext cx="647699" cy="9972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ct val="0"/>
              </a:spcBef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defTabSz="713232"/>
            <a:fld id="{72D86344-E1DB-44B0-866F-C1F11015BE30}" type="slidenum">
              <a:rPr lang="en-GB" smtClean="0">
                <a:solidFill>
                  <a:srgbClr val="000000"/>
                </a:solidFill>
              </a:rPr>
              <a:pPr defTabSz="713232"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80976" y="1337310"/>
            <a:ext cx="87804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58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ransition/>
  <p:hf hdr="0"/>
  <p:txStyles>
    <p:titleStyle>
      <a:lvl1pPr marL="0" indent="0" algn="l" defTabSz="685800" rtl="0" eaLnBrk="1" latinLnBrk="0" hangingPunct="1">
        <a:lnSpc>
          <a:spcPct val="85000"/>
        </a:lnSpc>
        <a:spcBef>
          <a:spcPct val="0"/>
        </a:spcBef>
        <a:buNone/>
        <a:defRPr sz="2400" b="1" i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Font typeface="Arial" panose="020B0604020202020204" pitchFamily="34" charset="0"/>
        <a:buNone/>
        <a:defRPr sz="1600" b="1" i="1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685800" rtl="0" eaLnBrk="1" latinLnBrk="0" hangingPunct="1">
        <a:lnSpc>
          <a:spcPct val="90000"/>
        </a:lnSpc>
        <a:spcBef>
          <a:spcPct val="0"/>
        </a:spcBef>
        <a:spcAft>
          <a:spcPts val="200"/>
        </a:spcAft>
        <a:buFont typeface="Arial" panose="020B0604020202020204" pitchFamily="34" charset="0"/>
        <a:buNone/>
        <a:defRPr sz="16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685800" rtl="0" eaLnBrk="1" latinLnBrk="0" hangingPunct="1">
        <a:lnSpc>
          <a:spcPct val="90000"/>
        </a:lnSpc>
        <a:spcBef>
          <a:spcPct val="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66700" indent="-266700" algn="l" defTabSz="685800" rtl="0" eaLnBrk="1" latinLnBrk="0" hangingPunct="1">
        <a:lnSpc>
          <a:spcPct val="90000"/>
        </a:lnSpc>
        <a:spcBef>
          <a:spcPct val="0"/>
        </a:spcBef>
        <a:spcAft>
          <a:spcPts val="200"/>
        </a:spcAft>
        <a:buFont typeface="Akkurat Light Pro" panose="02000503030000020004" pitchFamily="2" charset="0"/>
        <a:buChar char="–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41338" indent="-274638" algn="l" defTabSz="685800" rtl="0" eaLnBrk="1" latinLnBrk="0" hangingPunct="1">
        <a:lnSpc>
          <a:spcPct val="90000"/>
        </a:lnSpc>
        <a:spcBef>
          <a:spcPct val="0"/>
        </a:spcBef>
        <a:spcAft>
          <a:spcPts val="200"/>
        </a:spcAft>
        <a:buFont typeface="Akkurat Light Pro" panose="02000503030000020004" pitchFamily="2" charset="0"/>
        <a:buChar char="–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 xmlns:p14="http://schemas.microsoft.com/office/powerpoint/2010/main">
        <p15:guide id="1" orient="horz" pos="113" userDrawn="1">
          <p15:clr>
            <a:srgbClr val="F26B43"/>
          </p15:clr>
        </p15:guide>
        <p15:guide id="2" pos="114" userDrawn="1">
          <p15:clr>
            <a:srgbClr val="F26B43"/>
          </p15:clr>
        </p15:guide>
        <p15:guide id="3" orient="horz" pos="3485" userDrawn="1">
          <p15:clr>
            <a:srgbClr val="F26B43"/>
          </p15:clr>
        </p15:guide>
        <p15:guide id="4" pos="5645" userDrawn="1">
          <p15:clr>
            <a:srgbClr val="F26B43"/>
          </p15:clr>
        </p15:guide>
        <p15:guide id="5" pos="5237" userDrawn="1">
          <p15:clr>
            <a:srgbClr val="F26B43"/>
          </p15:clr>
        </p15:guide>
        <p15:guide id="6" pos="5178" userDrawn="1">
          <p15:clr>
            <a:srgbClr val="F26B43"/>
          </p15:clr>
        </p15:guide>
        <p15:guide id="7" pos="4305" userDrawn="1">
          <p15:clr>
            <a:srgbClr val="F26B43"/>
          </p15:clr>
        </p15:guide>
        <p15:guide id="8" pos="4247" userDrawn="1">
          <p15:clr>
            <a:srgbClr val="F26B43"/>
          </p15:clr>
        </p15:guide>
        <p15:guide id="9" pos="3839" userDrawn="1">
          <p15:clr>
            <a:srgbClr val="F26B43"/>
          </p15:clr>
        </p15:guide>
        <p15:guide id="10" pos="3782" userDrawn="1">
          <p15:clr>
            <a:srgbClr val="F26B43"/>
          </p15:clr>
        </p15:guide>
        <p15:guide id="11" pos="3315" userDrawn="1">
          <p15:clr>
            <a:srgbClr val="F26B43"/>
          </p15:clr>
        </p15:guide>
        <p15:guide id="12" pos="2909" userDrawn="1">
          <p15:clr>
            <a:srgbClr val="F26B43"/>
          </p15:clr>
        </p15:guide>
        <p15:guide id="13" pos="2442" userDrawn="1">
          <p15:clr>
            <a:srgbClr val="F26B43"/>
          </p15:clr>
        </p15:guide>
        <p15:guide id="14" pos="2384" userDrawn="1">
          <p15:clr>
            <a:srgbClr val="F26B43"/>
          </p15:clr>
        </p15:guide>
        <p15:guide id="15" pos="1977" userDrawn="1">
          <p15:clr>
            <a:srgbClr val="F26B43"/>
          </p15:clr>
        </p15:guide>
        <p15:guide id="16" pos="1919" userDrawn="1">
          <p15:clr>
            <a:srgbClr val="F26B43"/>
          </p15:clr>
        </p15:guide>
        <p15:guide id="17" pos="1511" userDrawn="1">
          <p15:clr>
            <a:srgbClr val="F26B43"/>
          </p15:clr>
        </p15:guide>
        <p15:guide id="18" pos="1452" userDrawn="1">
          <p15:clr>
            <a:srgbClr val="F26B43"/>
          </p15:clr>
        </p15:guide>
        <p15:guide id="19" pos="579" userDrawn="1">
          <p15:clr>
            <a:srgbClr val="F26B43"/>
          </p15:clr>
        </p15:guide>
        <p15:guide id="20" pos="522" userDrawn="1">
          <p15:clr>
            <a:srgbClr val="F26B43"/>
          </p15:clr>
        </p15:guide>
        <p15:guide id="21" orient="horz" pos="702" userDrawn="1">
          <p15:clr>
            <a:srgbClr val="F26B43"/>
          </p15:clr>
        </p15:guide>
        <p15:guide id="22" orient="horz" pos="761" userDrawn="1">
          <p15:clr>
            <a:srgbClr val="F26B43"/>
          </p15:clr>
        </p15:guide>
        <p15:guide id="23" orient="horz" pos="1236" userDrawn="1">
          <p15:clr>
            <a:srgbClr val="F26B43"/>
          </p15:clr>
        </p15:guide>
        <p15:guide id="24" orient="horz" pos="1295" userDrawn="1">
          <p15:clr>
            <a:srgbClr val="F26B43"/>
          </p15:clr>
        </p15:guide>
        <p15:guide id="25" orient="horz" pos="1827" userDrawn="1">
          <p15:clr>
            <a:srgbClr val="F26B43"/>
          </p15:clr>
        </p15:guide>
        <p15:guide id="26" orient="horz" pos="1770" userDrawn="1">
          <p15:clr>
            <a:srgbClr val="F26B43"/>
          </p15:clr>
        </p15:guide>
        <p15:guide id="27" orient="horz" pos="2303" userDrawn="1">
          <p15:clr>
            <a:srgbClr val="F26B43"/>
          </p15:clr>
        </p15:guide>
        <p15:guide id="28" orient="horz" pos="2361" userDrawn="1">
          <p15:clr>
            <a:srgbClr val="F26B43"/>
          </p15:clr>
        </p15:guide>
        <p15:guide id="29" orient="horz" pos="2837" userDrawn="1">
          <p15:clr>
            <a:srgbClr val="F26B43"/>
          </p15:clr>
        </p15:guide>
        <p15:guide id="30" orient="horz" pos="2895" userDrawn="1">
          <p15:clr>
            <a:srgbClr val="F26B43"/>
          </p15:clr>
        </p15:guide>
        <p15:guide id="31" pos="987" userDrawn="1">
          <p15:clr>
            <a:srgbClr val="F26B43"/>
          </p15:clr>
        </p15:guide>
        <p15:guide id="32" pos="1046" userDrawn="1">
          <p15:clr>
            <a:srgbClr val="F26B43"/>
          </p15:clr>
        </p15:guide>
        <p15:guide id="33" pos="2850" userDrawn="1">
          <p15:clr>
            <a:srgbClr val="F26B43"/>
          </p15:clr>
        </p15:guide>
        <p15:guide id="34" pos="3374" userDrawn="1">
          <p15:clr>
            <a:srgbClr val="F26B43"/>
          </p15:clr>
        </p15:guide>
        <p15:guide id="35" pos="4712" userDrawn="1">
          <p15:clr>
            <a:srgbClr val="F26B43"/>
          </p15:clr>
        </p15:guide>
        <p15:guide id="36" pos="4770" userDrawn="1">
          <p15:clr>
            <a:srgbClr val="F26B43"/>
          </p15:clr>
        </p15:guide>
        <p15:guide id="37" orient="horz" pos="227" userDrawn="1">
          <p15:clr>
            <a:srgbClr val="F26B43"/>
          </p15:clr>
        </p15:guide>
        <p15:guide id="38" orient="horz" pos="33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/>
          <a:stretch/>
        </p:blipFill>
        <p:spPr>
          <a:xfrm>
            <a:off x="0" y="-3717"/>
            <a:ext cx="9180512" cy="6889101"/>
          </a:xfrm>
          <a:prstGeom prst="rect">
            <a:avLst/>
          </a:prstGeom>
        </p:spPr>
      </p:pic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0" y="2204864"/>
            <a:ext cx="9200216" cy="1800200"/>
          </a:xfrm>
          <a:prstGeom prst="rect">
            <a:avLst/>
          </a:prstGeom>
          <a:solidFill>
            <a:schemeClr val="bg1">
              <a:alpha val="33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252000"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Стратегия реализации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проекта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252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Генподряд и 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правление строительством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3889"/>
            <a:ext cx="1338089" cy="477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300514" y="995363"/>
            <a:ext cx="4679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/>
              <a:t>…. </a:t>
            </a:r>
            <a:r>
              <a:rPr lang="ru-RU" sz="1600" b="1" dirty="0"/>
              <a:t>путем обращения к системе снабжения</a:t>
            </a:r>
            <a:endParaRPr lang="en-US" sz="1600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427637" y="1756225"/>
            <a:ext cx="2160587" cy="412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Экономия средств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42070" y="4813750"/>
            <a:ext cx="1560513" cy="266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r>
              <a:rPr lang="ru-RU" sz="1200">
                <a:latin typeface="Arial" pitchFamily="34" charset="0"/>
                <a:cs typeface="Arial" pitchFamily="34" charset="0"/>
              </a:rPr>
              <a:t>Подготовка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842070" y="4493075"/>
            <a:ext cx="1560513" cy="33813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r>
              <a:rPr lang="ru-RU" sz="1200">
                <a:latin typeface="Arial" pitchFamily="34" charset="0"/>
                <a:cs typeface="Arial" pitchFamily="34" charset="0"/>
              </a:rPr>
              <a:t>Подземная часть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842070" y="3988250"/>
            <a:ext cx="1560513" cy="5048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r>
              <a:rPr lang="ru-RU" sz="1200">
                <a:latin typeface="Arial" pitchFamily="34" charset="0"/>
                <a:cs typeface="Arial" pitchFamily="34" charset="0"/>
              </a:rPr>
              <a:t>Надземная часть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842070" y="2835725"/>
            <a:ext cx="1560513" cy="115411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r>
              <a:rPr lang="ru-RU" sz="1200">
                <a:latin typeface="Arial" pitchFamily="34" charset="0"/>
                <a:cs typeface="Arial" pitchFamily="34" charset="0"/>
              </a:rPr>
              <a:t>Инж.сети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842070" y="2570612"/>
            <a:ext cx="1560513" cy="266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r>
              <a:rPr lang="ru-RU" sz="1200">
                <a:latin typeface="Arial" pitchFamily="34" charset="0"/>
                <a:cs typeface="Arial" pitchFamily="34" charset="0"/>
              </a:rPr>
              <a:t>Отделка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835720" y="1684787"/>
            <a:ext cx="1560513" cy="266700"/>
          </a:xfrm>
          <a:prstGeom prst="rect">
            <a:avLst/>
          </a:prstGeom>
          <a:solidFill>
            <a:srgbClr val="DCD6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r>
              <a:rPr lang="ru-RU" sz="1200">
                <a:latin typeface="Arial" pitchFamily="34" charset="0"/>
                <a:cs typeface="Arial" pitchFamily="34" charset="0"/>
              </a:rPr>
              <a:t>Премия ГП за риск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835720" y="1972125"/>
            <a:ext cx="1560513" cy="360362"/>
          </a:xfrm>
          <a:prstGeom prst="rect">
            <a:avLst/>
          </a:prstGeom>
          <a:solidFill>
            <a:srgbClr val="D9B6E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r>
              <a:rPr lang="ru-RU" sz="1200">
                <a:latin typeface="Arial" pitchFamily="34" charset="0"/>
                <a:cs typeface="Arial" pitchFamily="34" charset="0"/>
              </a:rPr>
              <a:t>Наклад.+прибыль ГП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842070" y="2353125"/>
            <a:ext cx="1560513" cy="2667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r>
              <a:rPr lang="ru-RU" sz="1200">
                <a:latin typeface="Arial" pitchFamily="34" charset="0"/>
                <a:cs typeface="Arial" pitchFamily="34" charset="0"/>
              </a:rPr>
              <a:t>Затраты Заказчика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12"/>
          <p:cNvSpPr>
            <a:spLocks/>
          </p:cNvSpPr>
          <p:nvPr/>
        </p:nvSpPr>
        <p:spPr bwMode="auto">
          <a:xfrm>
            <a:off x="1373758" y="2619825"/>
            <a:ext cx="390525" cy="2447925"/>
          </a:xfrm>
          <a:prstGeom prst="leftBrace">
            <a:avLst>
              <a:gd name="adj1" fmla="val 5223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13"/>
          <p:cNvSpPr>
            <a:spLocks/>
          </p:cNvSpPr>
          <p:nvPr/>
        </p:nvSpPr>
        <p:spPr bwMode="auto">
          <a:xfrm>
            <a:off x="1403920" y="1684787"/>
            <a:ext cx="390525" cy="647700"/>
          </a:xfrm>
          <a:prstGeom prst="leftBrace">
            <a:avLst>
              <a:gd name="adj1" fmla="val 122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-180405" y="3627887"/>
            <a:ext cx="149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ru-RU">
                <a:cs typeface="Arial" pitchFamily="34" charset="0"/>
              </a:rPr>
              <a:t>Фактическая стоимость работ</a:t>
            </a:r>
            <a:endParaRPr lang="en-US">
              <a:cs typeface="Arial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5495" y="1756225"/>
            <a:ext cx="128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ru-RU">
                <a:cs typeface="Arial" pitchFamily="34" charset="0"/>
              </a:rPr>
              <a:t>Премиальные для ГП</a:t>
            </a:r>
            <a:endParaRPr lang="en-US">
              <a:cs typeface="Arial" pitchFamily="34" charset="0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528245" y="4813750"/>
            <a:ext cx="1562100" cy="266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r>
              <a:rPr lang="ru-RU" sz="1200">
                <a:latin typeface="Arial" pitchFamily="34" charset="0"/>
                <a:cs typeface="Arial" pitchFamily="34" charset="0"/>
              </a:rPr>
              <a:t>Подготовка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5528245" y="4493075"/>
            <a:ext cx="1562100" cy="33813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r>
              <a:rPr lang="ru-RU" sz="1200">
                <a:latin typeface="Arial" pitchFamily="34" charset="0"/>
                <a:cs typeface="Arial" pitchFamily="34" charset="0"/>
              </a:rPr>
              <a:t>Подземная часть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5528245" y="3988250"/>
            <a:ext cx="1562100" cy="5048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r>
              <a:rPr lang="ru-RU" sz="1200">
                <a:latin typeface="Arial" pitchFamily="34" charset="0"/>
                <a:cs typeface="Arial" pitchFamily="34" charset="0"/>
              </a:rPr>
              <a:t>Надземная часть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5528245" y="2835725"/>
            <a:ext cx="1562100" cy="115411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r>
              <a:rPr lang="ru-RU" sz="1200">
                <a:latin typeface="Arial" pitchFamily="34" charset="0"/>
                <a:cs typeface="Arial" pitchFamily="34" charset="0"/>
              </a:rPr>
              <a:t>Инж.сети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5528245" y="2570612"/>
            <a:ext cx="1562100" cy="266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r>
              <a:rPr lang="ru-RU" sz="1200">
                <a:latin typeface="Arial" pitchFamily="34" charset="0"/>
                <a:cs typeface="Arial" pitchFamily="34" charset="0"/>
              </a:rPr>
              <a:t>Отделка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5528245" y="2259462"/>
            <a:ext cx="1562100" cy="339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r>
              <a:rPr lang="ru-RU" sz="1200">
                <a:latin typeface="Arial" pitchFamily="34" charset="0"/>
                <a:cs typeface="Arial" pitchFamily="34" charset="0"/>
              </a:rPr>
              <a:t>Затраты Заказчика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1835720" y="5270950"/>
            <a:ext cx="1584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b="1">
                <a:cs typeface="Arial" pitchFamily="34" charset="0"/>
              </a:rPr>
              <a:t>Методика генерального подряда (ГП)</a:t>
            </a:r>
            <a:endParaRPr lang="en-US" b="1">
              <a:cs typeface="Arial" pitchFamily="34" charset="0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5220270" y="5270950"/>
            <a:ext cx="2089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b="1">
                <a:cs typeface="Arial" pitchFamily="34" charset="0"/>
              </a:rPr>
              <a:t>Методика управления строительством (УС)</a:t>
            </a:r>
            <a:endParaRPr lang="en-US" b="1">
              <a:cs typeface="Arial" pitchFamily="34" charset="0"/>
            </a:endParaRPr>
          </a:p>
        </p:txBody>
      </p:sp>
      <p:sp>
        <p:nvSpPr>
          <p:cNvPr id="29" name="AutoShape 24"/>
          <p:cNvSpPr>
            <a:spLocks/>
          </p:cNvSpPr>
          <p:nvPr/>
        </p:nvSpPr>
        <p:spPr bwMode="auto">
          <a:xfrm flipH="1">
            <a:off x="7168133" y="2619825"/>
            <a:ext cx="390525" cy="2447925"/>
          </a:xfrm>
          <a:prstGeom prst="leftBrace">
            <a:avLst>
              <a:gd name="adj1" fmla="val 5223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7596758" y="3627887"/>
            <a:ext cx="1477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ru-RU">
                <a:cs typeface="Arial" pitchFamily="34" charset="0"/>
              </a:rPr>
              <a:t>Фактическая стоимость работ</a:t>
            </a:r>
            <a:endParaRPr lang="en-US">
              <a:cs typeface="Arial" pitchFamily="34" charset="0"/>
            </a:endParaRPr>
          </a:p>
          <a:p>
            <a:pPr algn="l" eaLnBrk="1" hangingPunct="1">
              <a:buFontTx/>
              <a:buNone/>
            </a:pPr>
            <a:endParaRPr lang="en-US">
              <a:cs typeface="Arial" pitchFamily="34" charset="0"/>
            </a:endParaRPr>
          </a:p>
        </p:txBody>
      </p:sp>
      <p:sp>
        <p:nvSpPr>
          <p:cNvPr id="31" name="AutoShape 26"/>
          <p:cNvSpPr>
            <a:spLocks/>
          </p:cNvSpPr>
          <p:nvPr/>
        </p:nvSpPr>
        <p:spPr bwMode="auto">
          <a:xfrm flipH="1">
            <a:off x="7168133" y="2259462"/>
            <a:ext cx="311150" cy="288925"/>
          </a:xfrm>
          <a:prstGeom prst="leftBrace">
            <a:avLst>
              <a:gd name="adj1" fmla="val 10991"/>
              <a:gd name="adj2" fmla="val 483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7457058" y="2034037"/>
            <a:ext cx="17954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ru-RU">
                <a:cs typeface="Arial" pitchFamily="34" charset="0"/>
              </a:rPr>
              <a:t>Затраты Заказчика увеличены на сумму вознаграждения УС</a:t>
            </a:r>
            <a:endParaRPr lang="en-US">
              <a:cs typeface="Arial" pitchFamily="34" charset="0"/>
            </a:endParaRPr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>
            <a:off x="594295" y="5083625"/>
            <a:ext cx="8269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V="1">
            <a:off x="3402583" y="1684787"/>
            <a:ext cx="954087" cy="19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AutoShape 31"/>
          <p:cNvSpPr>
            <a:spLocks noChangeArrowheads="1"/>
          </p:cNvSpPr>
          <p:nvPr/>
        </p:nvSpPr>
        <p:spPr bwMode="auto">
          <a:xfrm>
            <a:off x="4356670" y="1684787"/>
            <a:ext cx="73025" cy="574675"/>
          </a:xfrm>
          <a:prstGeom prst="upDownArrow">
            <a:avLst>
              <a:gd name="adj1" fmla="val 50000"/>
              <a:gd name="adj2" fmla="val 15739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4428108" y="2259462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8756650" cy="762000"/>
          </a:xfrm>
        </p:spPr>
        <p:txBody>
          <a:bodyPr/>
          <a:lstStyle/>
          <a:p>
            <a:pPr marL="231775"/>
            <a:r>
              <a:rPr lang="ru-RU" dirty="0"/>
              <a:t>Сокращение затрат………….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165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/>
      <p:bldP spid="30" grpId="1"/>
      <p:bldP spid="31" grpId="0" animBg="1"/>
      <p:bldP spid="32" grpId="0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35942" y="1484536"/>
            <a:ext cx="3707606" cy="358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– 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Методика генерального подряда</a:t>
            </a:r>
            <a:r>
              <a:rPr lang="en-US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179512" y="1844898"/>
            <a:ext cx="2520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dirty="0">
                <a:cs typeface="Arial" pitchFamily="34" charset="0"/>
              </a:rPr>
              <a:t>Проектирование до тендера</a:t>
            </a:r>
            <a:endParaRPr lang="en-US" dirty="0">
              <a:cs typeface="Arial" pitchFamily="34" charset="0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179512" y="2132236"/>
            <a:ext cx="2089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dirty="0">
                <a:cs typeface="Arial" pitchFamily="34" charset="0"/>
              </a:rPr>
              <a:t>Контракт генподряда</a:t>
            </a:r>
            <a:endParaRPr lang="en-US" dirty="0">
              <a:cs typeface="Arial" pitchFamily="34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79512" y="2419573"/>
            <a:ext cx="2232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dirty="0">
                <a:cs typeface="Arial" pitchFamily="34" charset="0"/>
              </a:rPr>
              <a:t>Рабочий проект</a:t>
            </a:r>
            <a:endParaRPr lang="en-US" dirty="0">
              <a:cs typeface="Arial" pitchFamily="34" charset="0"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179512" y="2708498"/>
            <a:ext cx="1511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dirty="0">
                <a:cs typeface="Arial" pitchFamily="34" charset="0"/>
              </a:rPr>
              <a:t>Строительство</a:t>
            </a:r>
            <a:endParaRPr lang="en-US" dirty="0">
              <a:cs typeface="Arial" pitchFamily="34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2844230" y="1916336"/>
            <a:ext cx="1008062" cy="71437"/>
          </a:xfrm>
          <a:prstGeom prst="rect">
            <a:avLst/>
          </a:prstGeom>
          <a:solidFill>
            <a:srgbClr val="99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3923730" y="2203673"/>
            <a:ext cx="431800" cy="71438"/>
          </a:xfrm>
          <a:prstGeom prst="rect">
            <a:avLst/>
          </a:prstGeom>
          <a:solidFill>
            <a:srgbClr val="99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3923730" y="2492598"/>
            <a:ext cx="1223962" cy="71438"/>
          </a:xfrm>
          <a:prstGeom prst="rect">
            <a:avLst/>
          </a:prstGeom>
          <a:solidFill>
            <a:srgbClr val="99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4428555" y="2779936"/>
            <a:ext cx="4824412" cy="71437"/>
          </a:xfrm>
          <a:prstGeom prst="rect">
            <a:avLst/>
          </a:prstGeom>
          <a:solidFill>
            <a:srgbClr val="99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46" name="AutoShape 15"/>
          <p:cNvCxnSpPr>
            <a:cxnSpLocks noChangeShapeType="1"/>
            <a:stCxn id="42" idx="3"/>
            <a:endCxn id="43" idx="1"/>
          </p:cNvCxnSpPr>
          <p:nvPr/>
        </p:nvCxnSpPr>
        <p:spPr bwMode="auto">
          <a:xfrm>
            <a:off x="3852292" y="1952848"/>
            <a:ext cx="71438" cy="287338"/>
          </a:xfrm>
          <a:prstGeom prst="bentConnector3">
            <a:avLst>
              <a:gd name="adj1" fmla="val 4888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triangle" w="med" len="med"/>
              </a14:hiddenLine>
            </a:ext>
          </a:extLst>
        </p:spPr>
      </p:cxnSp>
      <p:cxnSp>
        <p:nvCxnSpPr>
          <p:cNvPr id="47" name="AutoShape 16"/>
          <p:cNvCxnSpPr>
            <a:cxnSpLocks noChangeShapeType="1"/>
            <a:stCxn id="37" idx="0"/>
            <a:endCxn id="43" idx="1"/>
          </p:cNvCxnSpPr>
          <p:nvPr/>
        </p:nvCxnSpPr>
        <p:spPr bwMode="auto">
          <a:xfrm rot="16200000" flipH="1">
            <a:off x="2529309" y="844972"/>
            <a:ext cx="754856" cy="2033985"/>
          </a:xfrm>
          <a:prstGeom prst="bentConnector4">
            <a:avLst>
              <a:gd name="adj1" fmla="val -30284"/>
              <a:gd name="adj2" fmla="val 9557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triangle" w="med" len="med"/>
              </a14:hiddenLine>
            </a:ext>
          </a:extLst>
        </p:spPr>
      </p:cxnSp>
      <p:sp>
        <p:nvSpPr>
          <p:cNvPr id="48" name="Line 17"/>
          <p:cNvSpPr>
            <a:spLocks noChangeShapeType="1"/>
          </p:cNvSpPr>
          <p:nvPr/>
        </p:nvSpPr>
        <p:spPr bwMode="auto">
          <a:xfrm>
            <a:off x="3852292" y="1987773"/>
            <a:ext cx="0" cy="2159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49" name="AutoShape 18"/>
          <p:cNvCxnSpPr>
            <a:cxnSpLocks noChangeShapeType="1"/>
            <a:stCxn id="42" idx="3"/>
            <a:endCxn id="43" idx="1"/>
          </p:cNvCxnSpPr>
          <p:nvPr/>
        </p:nvCxnSpPr>
        <p:spPr bwMode="auto">
          <a:xfrm>
            <a:off x="3852292" y="1952848"/>
            <a:ext cx="71438" cy="287338"/>
          </a:xfrm>
          <a:prstGeom prst="bentConnector3">
            <a:avLst>
              <a:gd name="adj1" fmla="val 4888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AutoShape 19"/>
          <p:cNvCxnSpPr>
            <a:cxnSpLocks noChangeShapeType="1"/>
            <a:stCxn id="43" idx="3"/>
            <a:endCxn id="45" idx="1"/>
          </p:cNvCxnSpPr>
          <p:nvPr/>
        </p:nvCxnSpPr>
        <p:spPr bwMode="auto">
          <a:xfrm>
            <a:off x="4355530" y="2240186"/>
            <a:ext cx="73025" cy="5762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Cloud"/>
          <p:cNvSpPr>
            <a:spLocks noChangeAspect="1" noEditPoints="1" noChangeArrowheads="1"/>
          </p:cNvSpPr>
          <p:nvPr/>
        </p:nvSpPr>
        <p:spPr bwMode="auto">
          <a:xfrm>
            <a:off x="4428555" y="1124173"/>
            <a:ext cx="2592387" cy="1295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000">
                <a:latin typeface="Arial" charset="0"/>
              </a:rPr>
              <a:t>За общепринятые 6 недель проведения тендера ГП не в состоянии изучить цены субподрядчиков и поставщиков</a:t>
            </a:r>
            <a:endParaRPr lang="en-US" sz="1000">
              <a:latin typeface="Arial" charset="0"/>
            </a:endParaRPr>
          </a:p>
        </p:txBody>
      </p:sp>
      <p:sp>
        <p:nvSpPr>
          <p:cNvPr id="52" name="Line 27"/>
          <p:cNvSpPr>
            <a:spLocks noChangeShapeType="1"/>
          </p:cNvSpPr>
          <p:nvPr/>
        </p:nvSpPr>
        <p:spPr bwMode="auto">
          <a:xfrm flipV="1">
            <a:off x="4284092" y="1916336"/>
            <a:ext cx="1152525" cy="2873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Line 29"/>
          <p:cNvSpPr>
            <a:spLocks noChangeShapeType="1"/>
          </p:cNvSpPr>
          <p:nvPr/>
        </p:nvSpPr>
        <p:spPr bwMode="auto">
          <a:xfrm flipH="1">
            <a:off x="4428555" y="1987773"/>
            <a:ext cx="2159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Cloud"/>
          <p:cNvSpPr>
            <a:spLocks noChangeAspect="1" noEditPoints="1" noChangeArrowheads="1"/>
          </p:cNvSpPr>
          <p:nvPr/>
        </p:nvSpPr>
        <p:spPr bwMode="auto">
          <a:xfrm>
            <a:off x="6444680" y="3500661"/>
            <a:ext cx="2592387" cy="12239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000">
                <a:latin typeface="Arial" charset="0"/>
              </a:rPr>
              <a:t>УС изучает заявки каждого пакетного подрядчика.</a:t>
            </a:r>
            <a:r>
              <a:rPr lang="en-US" sz="1000">
                <a:latin typeface="Arial" charset="0"/>
              </a:rPr>
              <a:t> </a:t>
            </a:r>
            <a:r>
              <a:rPr lang="ru-RU" sz="1000">
                <a:latin typeface="Arial" charset="0"/>
              </a:rPr>
              <a:t>Премия за риск выявляется и устраняется</a:t>
            </a:r>
            <a:endParaRPr lang="en-US" sz="1000">
              <a:latin typeface="Arial" charset="0"/>
            </a:endParaRPr>
          </a:p>
        </p:txBody>
      </p:sp>
      <p:sp>
        <p:nvSpPr>
          <p:cNvPr id="55" name="Line 31"/>
          <p:cNvSpPr>
            <a:spLocks noChangeShapeType="1"/>
          </p:cNvSpPr>
          <p:nvPr/>
        </p:nvSpPr>
        <p:spPr bwMode="auto">
          <a:xfrm flipH="1">
            <a:off x="5220717" y="2203673"/>
            <a:ext cx="17272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Rectangle 32"/>
          <p:cNvSpPr>
            <a:spLocks noChangeArrowheads="1"/>
          </p:cNvSpPr>
          <p:nvPr/>
        </p:nvSpPr>
        <p:spPr bwMode="auto">
          <a:xfrm>
            <a:off x="107380" y="3356198"/>
            <a:ext cx="48244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1500" b="1" dirty="0">
                <a:latin typeface="Arial" pitchFamily="34" charset="0"/>
                <a:cs typeface="Arial" pitchFamily="34" charset="0"/>
              </a:rPr>
              <a:t>2 –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Методика управления строительством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33"/>
          <p:cNvSpPr txBox="1">
            <a:spLocks noChangeArrowheads="1"/>
          </p:cNvSpPr>
          <p:nvPr/>
        </p:nvSpPr>
        <p:spPr bwMode="auto">
          <a:xfrm>
            <a:off x="178817" y="3787998"/>
            <a:ext cx="208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dirty="0">
                <a:cs typeface="Arial" pitchFamily="34" charset="0"/>
              </a:rPr>
              <a:t>Проект подземной части</a:t>
            </a:r>
            <a:endParaRPr lang="en-US" dirty="0">
              <a:cs typeface="Arial" pitchFamily="34" charset="0"/>
            </a:endParaRPr>
          </a:p>
        </p:txBody>
      </p:sp>
      <p:sp>
        <p:nvSpPr>
          <p:cNvPr id="58" name="Text Box 34"/>
          <p:cNvSpPr txBox="1">
            <a:spLocks noChangeArrowheads="1"/>
          </p:cNvSpPr>
          <p:nvPr/>
        </p:nvSpPr>
        <p:spPr bwMode="auto">
          <a:xfrm>
            <a:off x="178817" y="4003898"/>
            <a:ext cx="208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dirty="0">
                <a:cs typeface="Arial" pitchFamily="34" charset="0"/>
              </a:rPr>
              <a:t>Контракты по </a:t>
            </a:r>
            <a:r>
              <a:rPr lang="ru-RU" dirty="0" err="1">
                <a:cs typeface="Arial" pitchFamily="34" charset="0"/>
              </a:rPr>
              <a:t>подз.части</a:t>
            </a:r>
            <a:endParaRPr lang="en-US" dirty="0">
              <a:cs typeface="Arial" pitchFamily="34" charset="0"/>
            </a:endParaRPr>
          </a:p>
        </p:txBody>
      </p:sp>
      <p:sp>
        <p:nvSpPr>
          <p:cNvPr id="59" name="Text Box 35"/>
          <p:cNvSpPr txBox="1">
            <a:spLocks noChangeArrowheads="1"/>
          </p:cNvSpPr>
          <p:nvPr/>
        </p:nvSpPr>
        <p:spPr bwMode="auto">
          <a:xfrm>
            <a:off x="178817" y="4219798"/>
            <a:ext cx="208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>
                <a:cs typeface="Arial" pitchFamily="34" charset="0"/>
              </a:rPr>
              <a:t>Строит-во подземн.части</a:t>
            </a:r>
            <a:endParaRPr lang="en-US">
              <a:cs typeface="Arial" pitchFamily="34" charset="0"/>
            </a:endParaRPr>
          </a:p>
        </p:txBody>
      </p:sp>
      <p:sp>
        <p:nvSpPr>
          <p:cNvPr id="60" name="Text Box 36"/>
          <p:cNvSpPr txBox="1">
            <a:spLocks noChangeArrowheads="1"/>
          </p:cNvSpPr>
          <p:nvPr/>
        </p:nvSpPr>
        <p:spPr bwMode="auto">
          <a:xfrm>
            <a:off x="178817" y="4508723"/>
            <a:ext cx="208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>
                <a:cs typeface="Arial" pitchFamily="34" charset="0"/>
              </a:rPr>
              <a:t>Проект надземной части</a:t>
            </a:r>
            <a:endParaRPr lang="en-US">
              <a:cs typeface="Arial" pitchFamily="34" charset="0"/>
            </a:endParaRPr>
          </a:p>
        </p:txBody>
      </p:sp>
      <p:sp>
        <p:nvSpPr>
          <p:cNvPr id="61" name="Text Box 37"/>
          <p:cNvSpPr txBox="1">
            <a:spLocks noChangeArrowheads="1"/>
          </p:cNvSpPr>
          <p:nvPr/>
        </p:nvSpPr>
        <p:spPr bwMode="auto">
          <a:xfrm>
            <a:off x="178817" y="4724623"/>
            <a:ext cx="208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>
                <a:cs typeface="Arial" pitchFamily="34" charset="0"/>
              </a:rPr>
              <a:t>Контракты по надз.части</a:t>
            </a:r>
            <a:endParaRPr lang="en-US">
              <a:cs typeface="Arial" pitchFamily="34" charset="0"/>
            </a:endParaRPr>
          </a:p>
        </p:txBody>
      </p:sp>
      <p:sp>
        <p:nvSpPr>
          <p:cNvPr id="62" name="Text Box 38"/>
          <p:cNvSpPr txBox="1">
            <a:spLocks noChangeArrowheads="1"/>
          </p:cNvSpPr>
          <p:nvPr/>
        </p:nvSpPr>
        <p:spPr bwMode="auto">
          <a:xfrm>
            <a:off x="178817" y="4940523"/>
            <a:ext cx="208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>
                <a:cs typeface="Arial" pitchFamily="34" charset="0"/>
              </a:rPr>
              <a:t>Строит-во надземн.части</a:t>
            </a:r>
            <a:endParaRPr lang="en-US">
              <a:cs typeface="Arial" pitchFamily="34" charset="0"/>
            </a:endParaRPr>
          </a:p>
        </p:txBody>
      </p:sp>
      <p:sp>
        <p:nvSpPr>
          <p:cNvPr id="63" name="Text Box 39"/>
          <p:cNvSpPr txBox="1">
            <a:spLocks noChangeArrowheads="1"/>
          </p:cNvSpPr>
          <p:nvPr/>
        </p:nvSpPr>
        <p:spPr bwMode="auto">
          <a:xfrm>
            <a:off x="178817" y="5227861"/>
            <a:ext cx="2089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>
                <a:cs typeface="Arial" pitchFamily="34" charset="0"/>
              </a:rPr>
              <a:t>Проект инженерных сетей</a:t>
            </a:r>
            <a:endParaRPr lang="en-US">
              <a:cs typeface="Arial" pitchFamily="34" charset="0"/>
            </a:endParaRPr>
          </a:p>
        </p:txBody>
      </p:sp>
      <p:sp>
        <p:nvSpPr>
          <p:cNvPr id="64" name="Text Box 40"/>
          <p:cNvSpPr txBox="1">
            <a:spLocks noChangeArrowheads="1"/>
          </p:cNvSpPr>
          <p:nvPr/>
        </p:nvSpPr>
        <p:spPr bwMode="auto">
          <a:xfrm>
            <a:off x="178817" y="5443761"/>
            <a:ext cx="2089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>
                <a:cs typeface="Arial" pitchFamily="34" charset="0"/>
              </a:rPr>
              <a:t>Контракты по инж.сетям</a:t>
            </a:r>
            <a:endParaRPr lang="en-US">
              <a:cs typeface="Arial" pitchFamily="34" charset="0"/>
            </a:endParaRPr>
          </a:p>
        </p:txBody>
      </p:sp>
      <p:sp>
        <p:nvSpPr>
          <p:cNvPr id="65" name="Text Box 41"/>
          <p:cNvSpPr txBox="1">
            <a:spLocks noChangeArrowheads="1"/>
          </p:cNvSpPr>
          <p:nvPr/>
        </p:nvSpPr>
        <p:spPr bwMode="auto">
          <a:xfrm>
            <a:off x="178817" y="5659661"/>
            <a:ext cx="2089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>
                <a:cs typeface="Arial" pitchFamily="34" charset="0"/>
              </a:rPr>
              <a:t>Строит-во инженерн.сетей</a:t>
            </a:r>
            <a:endParaRPr lang="en-US">
              <a:cs typeface="Arial" pitchFamily="34" charset="0"/>
            </a:endParaRPr>
          </a:p>
        </p:txBody>
      </p:sp>
      <p:sp>
        <p:nvSpPr>
          <p:cNvPr id="66" name="Rectangle 42"/>
          <p:cNvSpPr>
            <a:spLocks noChangeArrowheads="1"/>
          </p:cNvSpPr>
          <p:nvPr/>
        </p:nvSpPr>
        <p:spPr bwMode="auto">
          <a:xfrm>
            <a:off x="2771205" y="3861023"/>
            <a:ext cx="576262" cy="71438"/>
          </a:xfrm>
          <a:prstGeom prst="rect">
            <a:avLst/>
          </a:prstGeom>
          <a:solidFill>
            <a:srgbClr val="99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Rectangle 43"/>
          <p:cNvSpPr>
            <a:spLocks noChangeArrowheads="1"/>
          </p:cNvSpPr>
          <p:nvPr/>
        </p:nvSpPr>
        <p:spPr bwMode="auto">
          <a:xfrm>
            <a:off x="2771205" y="5300886"/>
            <a:ext cx="2305050" cy="71437"/>
          </a:xfrm>
          <a:prstGeom prst="rect">
            <a:avLst/>
          </a:prstGeom>
          <a:solidFill>
            <a:srgbClr val="99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" name="Rectangle 44"/>
          <p:cNvSpPr>
            <a:spLocks noChangeArrowheads="1"/>
          </p:cNvSpPr>
          <p:nvPr/>
        </p:nvSpPr>
        <p:spPr bwMode="auto">
          <a:xfrm>
            <a:off x="2771205" y="4580161"/>
            <a:ext cx="1008062" cy="71437"/>
          </a:xfrm>
          <a:prstGeom prst="rect">
            <a:avLst/>
          </a:prstGeom>
          <a:solidFill>
            <a:srgbClr val="99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" name="Rectangle 45"/>
          <p:cNvSpPr>
            <a:spLocks noChangeArrowheads="1"/>
          </p:cNvSpPr>
          <p:nvPr/>
        </p:nvSpPr>
        <p:spPr bwMode="auto">
          <a:xfrm>
            <a:off x="3420492" y="4076923"/>
            <a:ext cx="287338" cy="71438"/>
          </a:xfrm>
          <a:prstGeom prst="rect">
            <a:avLst/>
          </a:prstGeom>
          <a:solidFill>
            <a:srgbClr val="99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" name="Rectangle 46"/>
          <p:cNvSpPr>
            <a:spLocks noChangeArrowheads="1"/>
          </p:cNvSpPr>
          <p:nvPr/>
        </p:nvSpPr>
        <p:spPr bwMode="auto">
          <a:xfrm>
            <a:off x="3779267" y="4292823"/>
            <a:ext cx="1152525" cy="71438"/>
          </a:xfrm>
          <a:prstGeom prst="rect">
            <a:avLst/>
          </a:prstGeom>
          <a:solidFill>
            <a:srgbClr val="99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" name="Rectangle 47"/>
          <p:cNvSpPr>
            <a:spLocks noChangeArrowheads="1"/>
          </p:cNvSpPr>
          <p:nvPr/>
        </p:nvSpPr>
        <p:spPr bwMode="auto">
          <a:xfrm>
            <a:off x="3852292" y="4796061"/>
            <a:ext cx="287338" cy="71437"/>
          </a:xfrm>
          <a:prstGeom prst="rect">
            <a:avLst/>
          </a:prstGeom>
          <a:solidFill>
            <a:srgbClr val="99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" name="Rectangle 48"/>
          <p:cNvSpPr>
            <a:spLocks noChangeArrowheads="1"/>
          </p:cNvSpPr>
          <p:nvPr/>
        </p:nvSpPr>
        <p:spPr bwMode="auto">
          <a:xfrm>
            <a:off x="4212655" y="5011961"/>
            <a:ext cx="1871662" cy="71437"/>
          </a:xfrm>
          <a:prstGeom prst="rect">
            <a:avLst/>
          </a:prstGeom>
          <a:solidFill>
            <a:srgbClr val="99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3" name="Rectangle 49"/>
          <p:cNvSpPr>
            <a:spLocks noChangeArrowheads="1"/>
          </p:cNvSpPr>
          <p:nvPr/>
        </p:nvSpPr>
        <p:spPr bwMode="auto">
          <a:xfrm>
            <a:off x="5147692" y="5516786"/>
            <a:ext cx="360363" cy="71437"/>
          </a:xfrm>
          <a:prstGeom prst="rect">
            <a:avLst/>
          </a:prstGeom>
          <a:solidFill>
            <a:srgbClr val="99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4" name="Rectangle 51"/>
          <p:cNvSpPr>
            <a:spLocks noChangeArrowheads="1"/>
          </p:cNvSpPr>
          <p:nvPr/>
        </p:nvSpPr>
        <p:spPr bwMode="auto">
          <a:xfrm>
            <a:off x="5579492" y="5732686"/>
            <a:ext cx="3024188" cy="71437"/>
          </a:xfrm>
          <a:prstGeom prst="rect">
            <a:avLst/>
          </a:prstGeom>
          <a:solidFill>
            <a:srgbClr val="99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75" name="AutoShape 52"/>
          <p:cNvCxnSpPr>
            <a:cxnSpLocks noChangeShapeType="1"/>
            <a:stCxn id="66" idx="3"/>
            <a:endCxn id="69" idx="1"/>
          </p:cNvCxnSpPr>
          <p:nvPr/>
        </p:nvCxnSpPr>
        <p:spPr bwMode="auto">
          <a:xfrm>
            <a:off x="3347467" y="3897536"/>
            <a:ext cx="73025" cy="215900"/>
          </a:xfrm>
          <a:prstGeom prst="bentConnector3">
            <a:avLst>
              <a:gd name="adj1" fmla="val 4782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AutoShape 53"/>
          <p:cNvCxnSpPr>
            <a:cxnSpLocks noChangeShapeType="1"/>
            <a:stCxn id="69" idx="3"/>
            <a:endCxn id="70" idx="1"/>
          </p:cNvCxnSpPr>
          <p:nvPr/>
        </p:nvCxnSpPr>
        <p:spPr bwMode="auto">
          <a:xfrm>
            <a:off x="3707830" y="4113436"/>
            <a:ext cx="71437" cy="215900"/>
          </a:xfrm>
          <a:prstGeom prst="bentConnector3">
            <a:avLst>
              <a:gd name="adj1" fmla="val 4888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AutoShape 55"/>
          <p:cNvCxnSpPr>
            <a:cxnSpLocks noChangeShapeType="1"/>
            <a:stCxn id="68" idx="3"/>
            <a:endCxn id="71" idx="1"/>
          </p:cNvCxnSpPr>
          <p:nvPr/>
        </p:nvCxnSpPr>
        <p:spPr bwMode="auto">
          <a:xfrm>
            <a:off x="3779267" y="4616673"/>
            <a:ext cx="73025" cy="215900"/>
          </a:xfrm>
          <a:prstGeom prst="bentConnector3">
            <a:avLst>
              <a:gd name="adj1" fmla="val 4782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AutoShape 56"/>
          <p:cNvCxnSpPr>
            <a:cxnSpLocks noChangeShapeType="1"/>
            <a:stCxn id="71" idx="3"/>
            <a:endCxn id="72" idx="1"/>
          </p:cNvCxnSpPr>
          <p:nvPr/>
        </p:nvCxnSpPr>
        <p:spPr bwMode="auto">
          <a:xfrm>
            <a:off x="4139630" y="4832573"/>
            <a:ext cx="73025" cy="215900"/>
          </a:xfrm>
          <a:prstGeom prst="bentConnector3">
            <a:avLst>
              <a:gd name="adj1" fmla="val 4782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AutoShape 57"/>
          <p:cNvCxnSpPr>
            <a:cxnSpLocks noChangeShapeType="1"/>
            <a:stCxn id="67" idx="3"/>
            <a:endCxn id="73" idx="1"/>
          </p:cNvCxnSpPr>
          <p:nvPr/>
        </p:nvCxnSpPr>
        <p:spPr bwMode="auto">
          <a:xfrm>
            <a:off x="5076255" y="5337398"/>
            <a:ext cx="71437" cy="215900"/>
          </a:xfrm>
          <a:prstGeom prst="bentConnector3">
            <a:avLst>
              <a:gd name="adj1" fmla="val 4888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AutoShape 58"/>
          <p:cNvCxnSpPr>
            <a:cxnSpLocks noChangeShapeType="1"/>
            <a:stCxn id="73" idx="3"/>
            <a:endCxn id="74" idx="1"/>
          </p:cNvCxnSpPr>
          <p:nvPr/>
        </p:nvCxnSpPr>
        <p:spPr bwMode="auto">
          <a:xfrm>
            <a:off x="5508055" y="5553298"/>
            <a:ext cx="71437" cy="215900"/>
          </a:xfrm>
          <a:prstGeom prst="bentConnector3">
            <a:avLst>
              <a:gd name="adj1" fmla="val 4888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Cloud"/>
          <p:cNvSpPr>
            <a:spLocks noChangeAspect="1" noEditPoints="1" noChangeArrowheads="1"/>
          </p:cNvSpPr>
          <p:nvPr/>
        </p:nvSpPr>
        <p:spPr bwMode="auto">
          <a:xfrm>
            <a:off x="2196530" y="5516786"/>
            <a:ext cx="2087562" cy="863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000">
                <a:latin typeface="Arial" charset="0"/>
              </a:rPr>
              <a:t>Увеличение сроков проектирования сокращает</a:t>
            </a:r>
            <a:r>
              <a:rPr lang="en-US" sz="1000">
                <a:latin typeface="Arial" charset="0"/>
              </a:rPr>
              <a:t> </a:t>
            </a:r>
            <a:r>
              <a:rPr lang="ru-RU" sz="1000">
                <a:latin typeface="Arial" charset="0"/>
              </a:rPr>
              <a:t>премию за риск</a:t>
            </a:r>
            <a:endParaRPr lang="en-US" sz="1000">
              <a:latin typeface="Arial" charset="0"/>
            </a:endParaRPr>
          </a:p>
        </p:txBody>
      </p:sp>
      <p:sp>
        <p:nvSpPr>
          <p:cNvPr id="82" name="Line 60"/>
          <p:cNvSpPr>
            <a:spLocks noChangeShapeType="1"/>
          </p:cNvSpPr>
          <p:nvPr/>
        </p:nvSpPr>
        <p:spPr bwMode="auto">
          <a:xfrm flipH="1">
            <a:off x="3852292" y="4076923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3" name="Line 61"/>
          <p:cNvSpPr>
            <a:spLocks noChangeShapeType="1"/>
          </p:cNvSpPr>
          <p:nvPr/>
        </p:nvSpPr>
        <p:spPr bwMode="auto">
          <a:xfrm flipH="1">
            <a:off x="4284092" y="4076923"/>
            <a:ext cx="2160588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4" name="Line 62"/>
          <p:cNvSpPr>
            <a:spLocks noChangeShapeType="1"/>
          </p:cNvSpPr>
          <p:nvPr/>
        </p:nvSpPr>
        <p:spPr bwMode="auto">
          <a:xfrm flipH="1">
            <a:off x="5292155" y="4076923"/>
            <a:ext cx="11525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5" name="Cloud"/>
          <p:cNvSpPr>
            <a:spLocks noChangeAspect="1" noEditPoints="1" noChangeArrowheads="1"/>
          </p:cNvSpPr>
          <p:nvPr/>
        </p:nvSpPr>
        <p:spPr bwMode="auto">
          <a:xfrm>
            <a:off x="7020942" y="1771873"/>
            <a:ext cx="1878013" cy="863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000">
                <a:latin typeface="Arial" charset="0"/>
              </a:rPr>
              <a:t>Объем проекта, по которому ГП назначает премию за риск</a:t>
            </a:r>
            <a:endParaRPr lang="en-US" sz="1000">
              <a:latin typeface="Arial" charset="0"/>
            </a:endParaRPr>
          </a:p>
        </p:txBody>
      </p:sp>
      <p:sp>
        <p:nvSpPr>
          <p:cNvPr id="86" name="Text Box 65"/>
          <p:cNvSpPr txBox="1">
            <a:spLocks noChangeArrowheads="1"/>
          </p:cNvSpPr>
          <p:nvPr/>
        </p:nvSpPr>
        <p:spPr bwMode="auto">
          <a:xfrm>
            <a:off x="215330" y="884461"/>
            <a:ext cx="4176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>
              <a:spcBef>
                <a:spcPct val="50000"/>
              </a:spcBef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latin typeface="Arial" pitchFamily="34" charset="0"/>
              </a:defRPr>
            </a:lvl2pPr>
            <a:lvl3pPr marL="1143000" indent="-228600" eaLnBrk="0" hangingPunct="0">
              <a:defRPr sz="1200">
                <a:latin typeface="Arial" pitchFamily="34" charset="0"/>
              </a:defRPr>
            </a:lvl3pPr>
            <a:lvl4pPr marL="1600200" indent="-228600" eaLnBrk="0" hangingPunct="0">
              <a:defRPr sz="1200">
                <a:latin typeface="Arial" pitchFamily="34" charset="0"/>
              </a:defRPr>
            </a:lvl4pPr>
            <a:lvl5pPr marL="2057400" indent="-228600" eaLnBrk="0" hangingPunct="0">
              <a:defRPr sz="1200"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latin typeface="Arial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…. </a:t>
            </a:r>
            <a:r>
              <a:rPr lang="ru-RU" dirty="0">
                <a:solidFill>
                  <a:schemeClr val="tx1"/>
                </a:solidFill>
              </a:rPr>
              <a:t>путем сокращения премии за риск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8756650" cy="762000"/>
          </a:xfrm>
        </p:spPr>
        <p:txBody>
          <a:bodyPr/>
          <a:lstStyle/>
          <a:p>
            <a:pPr marL="231775"/>
            <a:r>
              <a:rPr lang="ru-RU" dirty="0"/>
              <a:t>Сокращение затрат………….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985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4" grpId="0" animBg="1"/>
      <p:bldP spid="55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3518" y="1340768"/>
            <a:ext cx="3089275" cy="46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Генеральный подрядчик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02656" y="1917030"/>
            <a:ext cx="1368425" cy="504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475681" y="1917030"/>
            <a:ext cx="122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cs typeface="Arial" pitchFamily="34" charset="0"/>
              </a:rPr>
              <a:t>Инженер Заказчика</a:t>
            </a:r>
            <a:endParaRPr lang="en-US">
              <a:cs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402656" y="2853655"/>
            <a:ext cx="1368425" cy="504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402656" y="4006180"/>
            <a:ext cx="1368425" cy="504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402656" y="5014243"/>
            <a:ext cx="1368425" cy="504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402656" y="2853655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cs typeface="Arial" pitchFamily="34" charset="0"/>
              </a:rPr>
              <a:t>Представитель надзора ГП</a:t>
            </a:r>
            <a:endParaRPr lang="en-US">
              <a:cs typeface="Arial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475681" y="400618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cs typeface="Arial" pitchFamily="34" charset="0"/>
              </a:rPr>
              <a:t>Надзор субподрядчика</a:t>
            </a:r>
            <a:endParaRPr lang="en-US">
              <a:cs typeface="Arial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547118" y="5085680"/>
            <a:ext cx="936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cs typeface="Arial" pitchFamily="34" charset="0"/>
              </a:rPr>
              <a:t>Работники</a:t>
            </a:r>
            <a:endParaRPr lang="en-US">
              <a:cs typeface="Arial" pitchFamily="34" charset="0"/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2051943" y="242185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2051943" y="335689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2051943" y="450941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970856" y="3861718"/>
            <a:ext cx="3024187" cy="1587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2915543" y="3429918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3366FF"/>
                </a:solidFill>
                <a:cs typeface="Arial" pitchFamily="34" charset="0"/>
              </a:rPr>
              <a:t>Предел видимости</a:t>
            </a:r>
            <a:endParaRPr lang="en-US">
              <a:solidFill>
                <a:srgbClr val="3366FF"/>
              </a:solidFill>
              <a:cs typeface="Arial" pitchFamily="34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4858891" y="1340768"/>
            <a:ext cx="4392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dirty="0">
                <a:latin typeface="Arial" pitchFamily="34" charset="0"/>
                <a:cs typeface="Arial" pitchFamily="34" charset="0"/>
              </a:rPr>
              <a:t>Управляющий строительством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6011416" y="4077618"/>
            <a:ext cx="1296987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cs typeface="Arial" pitchFamily="34" charset="0"/>
              </a:rPr>
              <a:t>Надзор субподрядчика</a:t>
            </a:r>
            <a:endParaRPr lang="en-US">
              <a:cs typeface="Arial" pitchFamily="34" charset="0"/>
            </a:endParaRPr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6011416" y="5014243"/>
            <a:ext cx="1368425" cy="504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6155878" y="5085680"/>
            <a:ext cx="936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cs typeface="Arial" pitchFamily="34" charset="0"/>
              </a:rPr>
              <a:t>Работники</a:t>
            </a:r>
            <a:endParaRPr lang="en-US">
              <a:cs typeface="Arial" pitchFamily="34" charset="0"/>
            </a:endParaRPr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>
            <a:off x="6587678" y="2421855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6587678" y="458244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auto">
          <a:xfrm>
            <a:off x="5939978" y="1917030"/>
            <a:ext cx="1368425" cy="504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6082853" y="1917030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cs typeface="Arial" pitchFamily="34" charset="0"/>
              </a:rPr>
              <a:t>Инженер Заказчика</a:t>
            </a:r>
            <a:endParaRPr lang="en-US">
              <a:cs typeface="Arial" pitchFamily="34" charset="0"/>
            </a:endParaRPr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4716016" y="3501355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3366FF"/>
                </a:solidFill>
                <a:cs typeface="Arial" pitchFamily="34" charset="0"/>
              </a:rPr>
              <a:t>Полная видимость</a:t>
            </a:r>
            <a:endParaRPr lang="en-US">
              <a:solidFill>
                <a:srgbClr val="3366FF"/>
              </a:solidFill>
              <a:cs typeface="Arial" pitchFamily="34" charset="0"/>
            </a:endParaRPr>
          </a:p>
        </p:txBody>
      </p:sp>
      <p:sp>
        <p:nvSpPr>
          <p:cNvPr id="29" name="Line 37"/>
          <p:cNvSpPr>
            <a:spLocks noChangeShapeType="1"/>
          </p:cNvSpPr>
          <p:nvPr/>
        </p:nvSpPr>
        <p:spPr bwMode="auto">
          <a:xfrm flipV="1">
            <a:off x="5147816" y="1917030"/>
            <a:ext cx="0" cy="1512888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38"/>
          <p:cNvSpPr>
            <a:spLocks noChangeShapeType="1"/>
          </p:cNvSpPr>
          <p:nvPr/>
        </p:nvSpPr>
        <p:spPr bwMode="auto">
          <a:xfrm>
            <a:off x="5147816" y="4006180"/>
            <a:ext cx="0" cy="1439863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194568" y="2564730"/>
            <a:ext cx="2505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cs typeface="Arial" pitchFamily="34" charset="0"/>
              </a:rPr>
              <a:t>Инструкции на площадке</a:t>
            </a:r>
            <a:endParaRPr lang="en-US">
              <a:cs typeface="Arial" pitchFamily="34" charset="0"/>
            </a:endParaRPr>
          </a:p>
        </p:txBody>
      </p:sp>
      <p:sp>
        <p:nvSpPr>
          <p:cNvPr id="32" name="Text Box 40"/>
          <p:cNvSpPr txBox="1">
            <a:spLocks noChangeArrowheads="1"/>
          </p:cNvSpPr>
          <p:nvPr/>
        </p:nvSpPr>
        <p:spPr bwMode="auto">
          <a:xfrm>
            <a:off x="194568" y="3429918"/>
            <a:ext cx="2432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cs typeface="Arial" pitchFamily="34" charset="0"/>
              </a:rPr>
              <a:t>Инструкции на площадке</a:t>
            </a:r>
            <a:endParaRPr lang="en-US">
              <a:cs typeface="Arial" pitchFamily="34" charset="0"/>
            </a:endParaRP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194568" y="4582443"/>
            <a:ext cx="25765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cs typeface="Arial" pitchFamily="34" charset="0"/>
              </a:rPr>
              <a:t>Инструкции на площадке</a:t>
            </a:r>
            <a:endParaRPr lang="en-US">
              <a:cs typeface="Arial" pitchFamily="34" charset="0"/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7092503" y="2564730"/>
            <a:ext cx="2000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cs typeface="Arial" pitchFamily="34" charset="0"/>
              </a:rPr>
              <a:t>Инструкции на площадке</a:t>
            </a:r>
            <a:endParaRPr lang="en-US">
              <a:cs typeface="Arial" pitchFamily="34" charset="0"/>
            </a:endParaRPr>
          </a:p>
        </p:txBody>
      </p: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7092503" y="4582443"/>
            <a:ext cx="2000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cs typeface="Arial" pitchFamily="34" charset="0"/>
              </a:rPr>
              <a:t>Инструкции на площадке</a:t>
            </a:r>
            <a:endParaRPr lang="en-US"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8756650" cy="762000"/>
          </a:xfrm>
        </p:spPr>
        <p:txBody>
          <a:bodyPr/>
          <a:lstStyle/>
          <a:p>
            <a:pPr marL="231775"/>
            <a:r>
              <a:rPr lang="ru-RU" dirty="0"/>
              <a:t>Усиление контроля качества и техники безопасности…….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165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1196752"/>
            <a:ext cx="8568952" cy="49685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Когда контракт с ГП заключен, любые последующие изменения заказчика вносятся за отдельную стоимость и с риском предъявления претензий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0000"/>
              </a:lnSpc>
              <a:defRPr/>
            </a:pP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методике управления строительством стоимость и риск снижаются благодаря следующему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>
              <a:lnSpc>
                <a:spcPct val="90000"/>
              </a:lnSpc>
              <a:defRPr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Увеличенные сроки проектирования по более поздним пакетам работ, позволяющие вносить изменения в проект до тендера по поздним пакетам работ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пакетных подрядчиков меньше рыночной власти, чем у типового ГП, т.е. изменения можно согласовать по оптимальным расценкам, а претензий обычно удается избежать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90000"/>
              </a:lnSpc>
              <a:defRPr/>
            </a:pP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Заказчик сохраняет возможность выставить изменения на конкурс после заключения контракта путем создания дополнительных пакетов работ.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позволяет провести тендер по изменениям в объеме работ, опять же получая оптимальные расценки и избегая претензий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8756650" cy="762000"/>
          </a:xfrm>
        </p:spPr>
        <p:txBody>
          <a:bodyPr/>
          <a:lstStyle/>
          <a:p>
            <a:pPr marL="231775"/>
            <a:r>
              <a:rPr lang="ru-RU" dirty="0"/>
              <a:t>Большая гибкость при внесении изменений и сокращении претензий…..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165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980728"/>
            <a:ext cx="866388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Управление строительством как способ организации проекта может обеспечить существенные преимущества по сравнению с традиционной методикой генподряда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однако реализованы эти преимущества могут быть лишь, если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Управляющий строительством составляет единое целое с проектной группой Заказчика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90000"/>
              </a:lnSpc>
              <a:defRPr/>
            </a:pP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Управляющий строительством привлекается с самого начала проекта и строго придерживается бюджета и сроков, установленных по проекту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90000"/>
              </a:lnSpc>
              <a:defRPr/>
            </a:pP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Управляющий строительством понимает и принимает первоочередную важность не зданий и сооружений, а технологического оборудования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90000"/>
              </a:lnSpc>
              <a:defRPr/>
            </a:pP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Все участники проекта понимают и принимают соответствующие функции и обязанности Управляющего строительством.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8756650" cy="762000"/>
          </a:xfrm>
        </p:spPr>
        <p:txBody>
          <a:bodyPr/>
          <a:lstStyle/>
          <a:p>
            <a:pPr marL="231775"/>
            <a:r>
              <a:rPr lang="ru-RU" dirty="0"/>
              <a:t>Основополагающие факторы успеха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251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32178" y="1209199"/>
            <a:ext cx="5334000" cy="2177468"/>
          </a:xfrm>
        </p:spPr>
        <p:txBody>
          <a:bodyPr/>
          <a:lstStyle/>
          <a:p>
            <a:pPr>
              <a:lnSpc>
                <a:spcPts val="3000"/>
              </a:lnSpc>
              <a:defRPr b="0" i="0"/>
            </a:pPr>
            <a:r>
              <a:rPr lang="x-none" b="0" i="1" smtClean="0"/>
              <a:t>МЫ ПОМОГАЕМ НАШИМ ЗАКАЗЧИКАМ ЗАГЛЯНУТЬ В БУДУЩЕЕ И ДОБИТЬСЯ БОЛЬШЕГО </a:t>
            </a:r>
            <a:r>
              <a:rPr lang="x-none" sz="3200" b="1" i="1" smtClean="0"/>
              <a:t/>
            </a:r>
            <a:br>
              <a:rPr lang="x-none" sz="3200" b="1" i="1" smtClean="0"/>
            </a:br>
            <a:r>
              <a:rPr lang="en-US" sz="3200" b="1" i="1" dirty="0" smtClean="0"/>
              <a:t/>
            </a:r>
            <a:br>
              <a:rPr lang="en-US" sz="3200" b="1" i="1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x-none" sz="3200" b="1" i="1" smtClean="0"/>
              <a:t/>
            </a:r>
            <a:br>
              <a:rPr lang="x-none" sz="3200" b="1" i="1" smtClean="0"/>
            </a:br>
            <a:r>
              <a:rPr lang="x-none" sz="3200" b="1" i="1" smtClean="0"/>
              <a:t/>
            </a:r>
            <a:br>
              <a:rPr lang="x-none" sz="3200" b="1" i="1" smtClean="0"/>
            </a:br>
            <a:r>
              <a:rPr lang="x-none" sz="3200" b="1" i="1" smtClean="0"/>
              <a:t>СПАСИБО</a:t>
            </a:r>
            <a:r>
              <a:rPr lang="ru-RU" sz="3200" b="1" i="1" dirty="0" smtClean="0"/>
              <a:t> ЗА ВНИМАНИЕ!</a:t>
            </a:r>
            <a:endParaRPr lang="x-none" sz="3200" b="1" i="1" smtClean="0"/>
          </a:p>
        </p:txBody>
      </p:sp>
    </p:spTree>
    <p:extLst>
      <p:ext uri="{BB962C8B-B14F-4D97-AF65-F5344CB8AC3E}">
        <p14:creationId xmlns:p14="http://schemas.microsoft.com/office/powerpoint/2010/main" val="19849987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908720"/>
            <a:ext cx="8496300" cy="358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–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Генеральный подряд на условии </a:t>
            </a:r>
            <a:r>
              <a:rPr lang="en-US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Проектирование и строительство</a:t>
            </a:r>
            <a:r>
              <a:rPr lang="en-US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 (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условии проведения тендера на основе стадии «П»</a:t>
            </a:r>
            <a:r>
              <a:rPr lang="en-US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1463" y="1727230"/>
            <a:ext cx="25209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100" dirty="0"/>
              <a:t>Проектирование до тендера</a:t>
            </a:r>
            <a:endParaRPr lang="en-US" sz="11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1463" y="1943254"/>
            <a:ext cx="20891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100" dirty="0"/>
              <a:t>Контракт генподряда</a:t>
            </a:r>
            <a:endParaRPr lang="en-US" sz="11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1463" y="2159278"/>
            <a:ext cx="22320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100" dirty="0"/>
              <a:t>Рабочий проект</a:t>
            </a:r>
            <a:endParaRPr lang="en-US" sz="11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71463" y="2384266"/>
            <a:ext cx="15113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100" dirty="0"/>
              <a:t>Строительство</a:t>
            </a:r>
            <a:endParaRPr lang="en-US" sz="1100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008313" y="1816735"/>
            <a:ext cx="1008062" cy="71437"/>
          </a:xfrm>
          <a:prstGeom prst="rect">
            <a:avLst/>
          </a:prstGeom>
          <a:solidFill>
            <a:srgbClr val="99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087813" y="2060848"/>
            <a:ext cx="431800" cy="71438"/>
          </a:xfrm>
          <a:prstGeom prst="rect">
            <a:avLst/>
          </a:prstGeom>
          <a:solidFill>
            <a:srgbClr val="99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087813" y="2276872"/>
            <a:ext cx="1223962" cy="71438"/>
          </a:xfrm>
          <a:prstGeom prst="rect">
            <a:avLst/>
          </a:prstGeom>
          <a:solidFill>
            <a:srgbClr val="99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592637" y="2564904"/>
            <a:ext cx="4423741" cy="73025"/>
          </a:xfrm>
          <a:prstGeom prst="rect">
            <a:avLst/>
          </a:prstGeom>
          <a:solidFill>
            <a:srgbClr val="99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4" name="AutoShape 12"/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4016375" y="1852454"/>
            <a:ext cx="71438" cy="244113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triangle" w="med" len="med"/>
              </a14:hiddenLine>
            </a:ext>
          </a:extLst>
        </p:spPr>
      </p:cxn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016375" y="1916906"/>
            <a:ext cx="0" cy="2159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6" name="AutoShape 15"/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4016375" y="1852454"/>
            <a:ext cx="71438" cy="2441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6"/>
          <p:cNvCxnSpPr>
            <a:cxnSpLocks noChangeShapeType="1"/>
            <a:stCxn id="11" idx="3"/>
            <a:endCxn id="13" idx="1"/>
          </p:cNvCxnSpPr>
          <p:nvPr/>
        </p:nvCxnSpPr>
        <p:spPr bwMode="auto">
          <a:xfrm>
            <a:off x="4519613" y="2096567"/>
            <a:ext cx="73024" cy="5048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448175" y="1845469"/>
            <a:ext cx="1152525" cy="2873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271463" y="2780928"/>
            <a:ext cx="3816350" cy="358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500" b="1" dirty="0">
                <a:latin typeface="Arial" pitchFamily="34" charset="0"/>
                <a:cs typeface="Arial" pitchFamily="34" charset="0"/>
              </a:rPr>
              <a:t>2 –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Пакетное управление строительством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342900" y="3573016"/>
            <a:ext cx="2089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100" dirty="0"/>
              <a:t>Проект подземной </a:t>
            </a:r>
            <a:r>
              <a:rPr lang="ru-RU" sz="1100" dirty="0" smtClean="0"/>
              <a:t>части (выполняется Заказчиком)</a:t>
            </a:r>
            <a:endParaRPr lang="en-US" sz="1100" dirty="0"/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342900" y="3933056"/>
            <a:ext cx="20891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100" dirty="0"/>
              <a:t>Контракты по подз.части</a:t>
            </a:r>
            <a:endParaRPr lang="en-US" sz="1100" dirty="0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342900" y="4149080"/>
            <a:ext cx="20891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100" dirty="0"/>
              <a:t>Строит-во подземн.части</a:t>
            </a:r>
            <a:endParaRPr lang="en-US" sz="1100" dirty="0"/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342900" y="4365104"/>
            <a:ext cx="2089150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 dirty="0"/>
              <a:t>Проект надземной части (выполняется Заказчиком)</a:t>
            </a:r>
            <a:endParaRPr lang="en-US" sz="1100" dirty="0"/>
          </a:p>
          <a:p>
            <a:pPr algn="l" eaLnBrk="1" hangingPunct="1">
              <a:spcBef>
                <a:spcPct val="50000"/>
              </a:spcBef>
            </a:pPr>
            <a:endParaRPr lang="en-US" sz="1100" dirty="0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342900" y="4725144"/>
            <a:ext cx="20891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100" dirty="0"/>
              <a:t>Контракты по надз.части</a:t>
            </a:r>
            <a:endParaRPr lang="en-US" sz="1100" dirty="0"/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42900" y="4941168"/>
            <a:ext cx="20891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100" dirty="0"/>
              <a:t>Строит-во надземн.части</a:t>
            </a:r>
            <a:endParaRPr lang="en-US" sz="1100" dirty="0"/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342900" y="5157192"/>
            <a:ext cx="228488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 dirty="0"/>
              <a:t>Проект инженерных сетей (выполняется </a:t>
            </a:r>
            <a:r>
              <a:rPr lang="ru-RU" sz="1100" dirty="0" smtClean="0"/>
              <a:t>Заказчиком</a:t>
            </a:r>
            <a:r>
              <a:rPr lang="ru-RU" sz="1100" dirty="0"/>
              <a:t> </a:t>
            </a:r>
            <a:r>
              <a:rPr lang="ru-RU" sz="1100" dirty="0" smtClean="0"/>
              <a:t>либо пакентным подрядчиком)</a:t>
            </a:r>
            <a:endParaRPr lang="en-US" sz="1100" dirty="0"/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342900" y="5687670"/>
            <a:ext cx="20891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100" dirty="0"/>
              <a:t>Контракты по инж.сетям</a:t>
            </a:r>
            <a:endParaRPr lang="en-US" sz="1100" dirty="0"/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42900" y="5877272"/>
            <a:ext cx="20891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100" dirty="0"/>
              <a:t>Строит-во инженерн.сетей</a:t>
            </a:r>
            <a:endParaRPr lang="en-US" sz="1100" dirty="0"/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2935288" y="3717032"/>
            <a:ext cx="576262" cy="71438"/>
          </a:xfrm>
          <a:prstGeom prst="rect">
            <a:avLst/>
          </a:prstGeom>
          <a:solidFill>
            <a:srgbClr val="99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2935288" y="5373216"/>
            <a:ext cx="2305050" cy="71437"/>
          </a:xfrm>
          <a:prstGeom prst="rect">
            <a:avLst/>
          </a:prstGeom>
          <a:solidFill>
            <a:srgbClr val="99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2935288" y="4581128"/>
            <a:ext cx="1008062" cy="71437"/>
          </a:xfrm>
          <a:prstGeom prst="rect">
            <a:avLst/>
          </a:prstGeom>
          <a:solidFill>
            <a:srgbClr val="99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3584575" y="4005064"/>
            <a:ext cx="287338" cy="71438"/>
          </a:xfrm>
          <a:prstGeom prst="rect">
            <a:avLst/>
          </a:prstGeom>
          <a:solidFill>
            <a:srgbClr val="99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3871913" y="4221088"/>
            <a:ext cx="1223962" cy="71438"/>
          </a:xfrm>
          <a:prstGeom prst="rect">
            <a:avLst/>
          </a:prstGeom>
          <a:solidFill>
            <a:srgbClr val="99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4016375" y="4797152"/>
            <a:ext cx="287338" cy="71437"/>
          </a:xfrm>
          <a:prstGeom prst="rect">
            <a:avLst/>
          </a:prstGeom>
          <a:solidFill>
            <a:srgbClr val="99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Rectangle 38"/>
          <p:cNvSpPr>
            <a:spLocks noChangeArrowheads="1"/>
          </p:cNvSpPr>
          <p:nvPr/>
        </p:nvSpPr>
        <p:spPr bwMode="auto">
          <a:xfrm>
            <a:off x="4376738" y="5013176"/>
            <a:ext cx="1871662" cy="71437"/>
          </a:xfrm>
          <a:prstGeom prst="rect">
            <a:avLst/>
          </a:prstGeom>
          <a:solidFill>
            <a:srgbClr val="99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5311775" y="5733951"/>
            <a:ext cx="360363" cy="71437"/>
          </a:xfrm>
          <a:prstGeom prst="rect">
            <a:avLst/>
          </a:prstGeom>
          <a:solidFill>
            <a:srgbClr val="99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5743575" y="5949851"/>
            <a:ext cx="2572841" cy="71437"/>
          </a:xfrm>
          <a:prstGeom prst="rect">
            <a:avLst/>
          </a:prstGeom>
          <a:solidFill>
            <a:srgbClr val="99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9" name="AutoShape 41"/>
          <p:cNvCxnSpPr>
            <a:cxnSpLocks noChangeShapeType="1"/>
            <a:stCxn id="30" idx="3"/>
            <a:endCxn id="33" idx="1"/>
          </p:cNvCxnSpPr>
          <p:nvPr/>
        </p:nvCxnSpPr>
        <p:spPr bwMode="auto">
          <a:xfrm>
            <a:off x="3511550" y="3752751"/>
            <a:ext cx="73025" cy="28803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43"/>
          <p:cNvCxnSpPr>
            <a:cxnSpLocks noChangeShapeType="1"/>
            <a:stCxn id="32" idx="3"/>
            <a:endCxn id="35" idx="1"/>
          </p:cNvCxnSpPr>
          <p:nvPr/>
        </p:nvCxnSpPr>
        <p:spPr bwMode="auto">
          <a:xfrm>
            <a:off x="3943350" y="4616847"/>
            <a:ext cx="73025" cy="21602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44"/>
          <p:cNvCxnSpPr>
            <a:cxnSpLocks noChangeShapeType="1"/>
            <a:stCxn id="35" idx="3"/>
            <a:endCxn id="36" idx="1"/>
          </p:cNvCxnSpPr>
          <p:nvPr/>
        </p:nvCxnSpPr>
        <p:spPr bwMode="auto">
          <a:xfrm>
            <a:off x="4303713" y="4832871"/>
            <a:ext cx="73025" cy="21602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45"/>
          <p:cNvCxnSpPr>
            <a:cxnSpLocks noChangeShapeType="1"/>
            <a:stCxn id="31" idx="3"/>
            <a:endCxn id="37" idx="1"/>
          </p:cNvCxnSpPr>
          <p:nvPr/>
        </p:nvCxnSpPr>
        <p:spPr bwMode="auto">
          <a:xfrm>
            <a:off x="5240338" y="5408935"/>
            <a:ext cx="71437" cy="36073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46"/>
          <p:cNvCxnSpPr>
            <a:cxnSpLocks noChangeShapeType="1"/>
            <a:stCxn id="37" idx="3"/>
            <a:endCxn id="38" idx="1"/>
          </p:cNvCxnSpPr>
          <p:nvPr/>
        </p:nvCxnSpPr>
        <p:spPr bwMode="auto">
          <a:xfrm>
            <a:off x="5672138" y="5769670"/>
            <a:ext cx="71437" cy="2159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Line 53"/>
          <p:cNvSpPr>
            <a:spLocks noChangeShapeType="1"/>
          </p:cNvSpPr>
          <p:nvPr/>
        </p:nvSpPr>
        <p:spPr bwMode="auto">
          <a:xfrm>
            <a:off x="4592638" y="2564904"/>
            <a:ext cx="0" cy="50452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Line 54"/>
          <p:cNvSpPr>
            <a:spLocks noChangeShapeType="1"/>
          </p:cNvSpPr>
          <p:nvPr/>
        </p:nvSpPr>
        <p:spPr bwMode="auto">
          <a:xfrm>
            <a:off x="3871913" y="3069431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AutoShape 55"/>
          <p:cNvSpPr>
            <a:spLocks noChangeArrowheads="1"/>
          </p:cNvSpPr>
          <p:nvPr/>
        </p:nvSpPr>
        <p:spPr bwMode="auto">
          <a:xfrm>
            <a:off x="3871913" y="2996506"/>
            <a:ext cx="720725" cy="144462"/>
          </a:xfrm>
          <a:prstGeom prst="leftRightArrow">
            <a:avLst>
              <a:gd name="adj1" fmla="val 50000"/>
              <a:gd name="adj2" fmla="val 99781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Line 56"/>
          <p:cNvSpPr>
            <a:spLocks noChangeShapeType="1"/>
          </p:cNvSpPr>
          <p:nvPr/>
        </p:nvSpPr>
        <p:spPr bwMode="auto">
          <a:xfrm>
            <a:off x="9016379" y="2564904"/>
            <a:ext cx="12700" cy="50452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Line 57"/>
          <p:cNvSpPr>
            <a:spLocks noChangeShapeType="1"/>
          </p:cNvSpPr>
          <p:nvPr/>
        </p:nvSpPr>
        <p:spPr bwMode="auto">
          <a:xfrm>
            <a:off x="8308355" y="3069431"/>
            <a:ext cx="0" cy="288042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AutoShape 58"/>
          <p:cNvSpPr>
            <a:spLocks noChangeArrowheads="1"/>
          </p:cNvSpPr>
          <p:nvPr/>
        </p:nvSpPr>
        <p:spPr bwMode="auto">
          <a:xfrm>
            <a:off x="8308354" y="2996952"/>
            <a:ext cx="720725" cy="144462"/>
          </a:xfrm>
          <a:prstGeom prst="leftRightArrow">
            <a:avLst>
              <a:gd name="adj1" fmla="val 50000"/>
              <a:gd name="adj2" fmla="val 99781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Text Box 59"/>
          <p:cNvSpPr txBox="1">
            <a:spLocks noChangeArrowheads="1"/>
          </p:cNvSpPr>
          <p:nvPr/>
        </p:nvSpPr>
        <p:spPr bwMode="auto">
          <a:xfrm>
            <a:off x="4735513" y="2924944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3366FF"/>
                </a:solidFill>
              </a:rPr>
              <a:t>Раннее начало</a:t>
            </a:r>
            <a:r>
              <a:rPr lang="en-US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51" name="Text Box 60"/>
          <p:cNvSpPr txBox="1">
            <a:spLocks noChangeArrowheads="1"/>
          </p:cNvSpPr>
          <p:nvPr/>
        </p:nvSpPr>
        <p:spPr bwMode="auto">
          <a:xfrm>
            <a:off x="7185247" y="2924944"/>
            <a:ext cx="1150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3366FF"/>
                </a:solidFill>
              </a:rPr>
              <a:t>Раннее завершение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251520" y="1340768"/>
            <a:ext cx="28803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100" dirty="0" smtClean="0"/>
              <a:t>Стадия «П» завершена, получено положительное заключение Экспертизы</a:t>
            </a:r>
            <a:endParaRPr lang="en-US" sz="1100" dirty="0"/>
          </a:p>
        </p:txBody>
      </p:sp>
      <p:sp>
        <p:nvSpPr>
          <p:cNvPr id="53" name="5-Point Star 52"/>
          <p:cNvSpPr/>
          <p:nvPr/>
        </p:nvSpPr>
        <p:spPr>
          <a:xfrm>
            <a:off x="2792413" y="1340768"/>
            <a:ext cx="196551" cy="1775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323528" y="3214137"/>
            <a:ext cx="28803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100" dirty="0" smtClean="0"/>
              <a:t>Стадия «П» завершена, получено положительное заключение Экспертизы</a:t>
            </a:r>
            <a:endParaRPr lang="en-US" sz="1100" dirty="0"/>
          </a:p>
        </p:txBody>
      </p:sp>
      <p:sp>
        <p:nvSpPr>
          <p:cNvPr id="55" name="5-Point Star 54"/>
          <p:cNvSpPr/>
          <p:nvPr/>
        </p:nvSpPr>
        <p:spPr>
          <a:xfrm>
            <a:off x="2771800" y="3251414"/>
            <a:ext cx="196551" cy="1775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323528" y="6093296"/>
            <a:ext cx="37445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100" dirty="0" smtClean="0"/>
              <a:t>Другие пакеты работ </a:t>
            </a:r>
            <a:r>
              <a:rPr lang="en-US" sz="1100" dirty="0" smtClean="0"/>
              <a:t>(</a:t>
            </a:r>
            <a:r>
              <a:rPr lang="ru-RU" sz="1100" dirty="0" smtClean="0"/>
              <a:t>с учетом проектирования, выполняющегося Заказчиком или пакетными подрядчиками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756650" cy="762000"/>
          </a:xfrm>
        </p:spPr>
        <p:txBody>
          <a:bodyPr/>
          <a:lstStyle/>
          <a:p>
            <a:pPr marL="231775"/>
            <a:r>
              <a:rPr lang="ru-RU" dirty="0"/>
              <a:t>Стратегия реализации </a:t>
            </a:r>
            <a:r>
              <a:rPr lang="ru-RU" dirty="0" smtClean="0"/>
              <a:t>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748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4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43508" y="105273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Обычная дилемма при методике генерального подряда - когда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проводить тендер. Вы можете: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0000"/>
              </a:lnSpc>
            </a:pPr>
            <a:endParaRPr lang="it-IT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Провести его на ранней стадии, однако в условиях «перегретого» рынка ГП могут воздержаться от указания общей цены или выдвинуть чрезмерные требования для смягчения последствий рыночной инфляции</a:t>
            </a:r>
            <a:endParaRPr lang="it-IT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90000"/>
              </a:lnSpc>
              <a:buFont typeface="Wingdings" pitchFamily="2" charset="2"/>
              <a:buChar char="Ø"/>
            </a:pPr>
            <a:endParaRPr lang="it-IT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Провести тендер на ранней стадии с незавершенными проектными решениями, тем самым сделав заказчика уязвимым для претензий</a:t>
            </a:r>
            <a:endParaRPr lang="it-IT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90000"/>
              </a:lnSpc>
              <a:buFont typeface="Wingdings" pitchFamily="2" charset="2"/>
              <a:buNone/>
            </a:pPr>
            <a:endParaRPr lang="it-IT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Дождаться достаточной проработки проектных решений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затянув тем самым начало строительных работ</a:t>
            </a:r>
            <a:endParaRPr lang="it-IT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90000"/>
              </a:lnSpc>
              <a:buFont typeface="Wingdings" pitchFamily="2" charset="2"/>
              <a:buNone/>
            </a:pPr>
            <a:endParaRPr lang="it-IT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0000"/>
              </a:lnSpc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методике УС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рабочая документация разрабатывается «пакетами», что позволяют начать работы на ранних этапах, в результате чего процесс закупок и  строительство осуществляются на основе рабочей документации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60350"/>
            <a:ext cx="8756650" cy="7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1" i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231775"/>
            <a:r>
              <a:rPr lang="ru-RU" dirty="0"/>
              <a:t>Сокращение сроков проекта…</a:t>
            </a:r>
          </a:p>
        </p:txBody>
      </p:sp>
    </p:spTree>
    <p:extLst>
      <p:ext uri="{BB962C8B-B14F-4D97-AF65-F5344CB8AC3E}">
        <p14:creationId xmlns:p14="http://schemas.microsoft.com/office/powerpoint/2010/main" val="3387748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966" y="847825"/>
            <a:ext cx="4176018" cy="5245471"/>
          </a:xfrm>
          <a:prstGeom prst="rect">
            <a:avLst/>
          </a:prstGeom>
          <a:solidFill>
            <a:srgbClr val="63C1DF">
              <a:alpha val="63000"/>
            </a:srgbClr>
          </a:solidFill>
          <a:ln>
            <a:noFill/>
          </a:ln>
        </p:spPr>
        <p:txBody>
          <a:bodyPr wrap="none" anchor="ctr"/>
          <a:lstStyle/>
          <a:p>
            <a:endParaRPr lang="en-US" sz="1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1520" y="830317"/>
            <a:ext cx="424859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it-IT" sz="1400" b="1" dirty="0"/>
              <a:t> </a:t>
            </a:r>
            <a:r>
              <a:rPr lang="ru-RU" sz="1400" b="1" u="sng" dirty="0" smtClean="0"/>
              <a:t>За</a:t>
            </a:r>
            <a:endParaRPr lang="en-US" sz="1400" b="1" u="sng" dirty="0" smtClean="0"/>
          </a:p>
          <a:p>
            <a:pPr algn="l" eaLnBrk="1" hangingPunct="1"/>
            <a:endParaRPr lang="it-IT" sz="1400" b="1" u="sng" dirty="0"/>
          </a:p>
          <a:p>
            <a:pPr algn="l" eaLnBrk="1" hangingPunct="1">
              <a:buFont typeface="Wingdings" pitchFamily="2" charset="2"/>
              <a:buChar char="Ø"/>
            </a:pPr>
            <a:r>
              <a:rPr lang="ru-RU" sz="1400" dirty="0"/>
              <a:t>Сокращение сроков проекта</a:t>
            </a:r>
            <a:endParaRPr lang="it-IT" sz="1400" dirty="0"/>
          </a:p>
          <a:p>
            <a:pPr algn="l" eaLnBrk="1" hangingPunct="1">
              <a:buFont typeface="Wingdings" pitchFamily="2" charset="2"/>
              <a:buChar char="Ø"/>
            </a:pPr>
            <a:endParaRPr lang="it-IT" sz="1400" dirty="0"/>
          </a:p>
          <a:p>
            <a:pPr algn="l" eaLnBrk="1" hangingPunct="1">
              <a:buFont typeface="Wingdings" pitchFamily="2" charset="2"/>
              <a:buChar char="Ø"/>
            </a:pPr>
            <a:r>
              <a:rPr lang="ru-RU" sz="1400" dirty="0"/>
              <a:t>Сокращение </a:t>
            </a:r>
            <a:r>
              <a:rPr lang="ru-RU" sz="1400" dirty="0" smtClean="0"/>
              <a:t>затрат (за счет накладных расходов ГП и прибыли на субподрядчиках)</a:t>
            </a:r>
            <a:endParaRPr lang="it-IT" sz="1400" dirty="0"/>
          </a:p>
          <a:p>
            <a:pPr algn="l" eaLnBrk="1" hangingPunct="1">
              <a:buFont typeface="Wingdings" pitchFamily="2" charset="2"/>
              <a:buChar char="Ø"/>
            </a:pPr>
            <a:endParaRPr lang="it-IT" sz="1400" dirty="0"/>
          </a:p>
          <a:p>
            <a:pPr algn="l" eaLnBrk="1" hangingPunct="1">
              <a:buFont typeface="Wingdings" pitchFamily="2" charset="2"/>
              <a:buChar char="Ø"/>
            </a:pPr>
            <a:r>
              <a:rPr lang="ru-RU" sz="1400" dirty="0"/>
              <a:t>Усиление контроля качества</a:t>
            </a:r>
            <a:endParaRPr lang="it-IT" sz="1400" dirty="0"/>
          </a:p>
          <a:p>
            <a:pPr algn="l" eaLnBrk="1" hangingPunct="1">
              <a:buFont typeface="Wingdings" pitchFamily="2" charset="2"/>
              <a:buChar char="Ø"/>
            </a:pPr>
            <a:endParaRPr lang="it-IT" sz="1400" dirty="0"/>
          </a:p>
          <a:p>
            <a:pPr algn="l" eaLnBrk="1" hangingPunct="1">
              <a:buFont typeface="Wingdings" pitchFamily="2" charset="2"/>
              <a:buChar char="Ø"/>
            </a:pPr>
            <a:r>
              <a:rPr lang="ru-RU" sz="1400" dirty="0"/>
              <a:t>Усиление контроля ТБ</a:t>
            </a:r>
            <a:endParaRPr lang="it-IT" sz="1400" dirty="0"/>
          </a:p>
          <a:p>
            <a:pPr algn="l" eaLnBrk="1" hangingPunct="1">
              <a:buFont typeface="Wingdings" pitchFamily="2" charset="2"/>
              <a:buChar char="Ø"/>
            </a:pPr>
            <a:endParaRPr lang="it-IT" sz="1400" dirty="0"/>
          </a:p>
          <a:p>
            <a:pPr algn="l" eaLnBrk="1" hangingPunct="1">
              <a:buFont typeface="Wingdings" pitchFamily="2" charset="2"/>
              <a:buChar char="Ø"/>
            </a:pPr>
            <a:r>
              <a:rPr lang="ru-RU" sz="1400" dirty="0"/>
              <a:t>Большая гибкость </a:t>
            </a:r>
            <a:r>
              <a:rPr lang="ru-RU" sz="1400" dirty="0" smtClean="0"/>
              <a:t>при изменениях Заказчика</a:t>
            </a:r>
            <a:endParaRPr lang="it-IT" sz="1400" dirty="0"/>
          </a:p>
          <a:p>
            <a:pPr algn="l" eaLnBrk="1" hangingPunct="1">
              <a:buFont typeface="Wingdings" pitchFamily="2" charset="2"/>
              <a:buChar char="Ø"/>
            </a:pPr>
            <a:endParaRPr lang="it-IT" sz="1400" dirty="0"/>
          </a:p>
          <a:p>
            <a:pPr algn="l" eaLnBrk="1" hangingPunct="1">
              <a:buFont typeface="Wingdings" pitchFamily="2" charset="2"/>
              <a:buChar char="Ø"/>
            </a:pPr>
            <a:r>
              <a:rPr lang="ru-RU" sz="1400" dirty="0"/>
              <a:t>Сокращение риска претензий</a:t>
            </a:r>
            <a:endParaRPr lang="it-IT" sz="1400" dirty="0"/>
          </a:p>
          <a:p>
            <a:pPr algn="l" eaLnBrk="1" hangingPunct="1">
              <a:buFont typeface="Wingdings" pitchFamily="2" charset="2"/>
              <a:buChar char="Ø"/>
            </a:pPr>
            <a:endParaRPr lang="it-IT" sz="1400" dirty="0"/>
          </a:p>
          <a:p>
            <a:pPr algn="l" eaLnBrk="1" hangingPunct="1">
              <a:buFont typeface="Wingdings" pitchFamily="2" charset="2"/>
              <a:buChar char="Ø"/>
            </a:pPr>
            <a:r>
              <a:rPr lang="ru-RU" sz="1400" dirty="0"/>
              <a:t>Сведение риска неисполнения</a:t>
            </a:r>
            <a:r>
              <a:rPr lang="en-US" sz="1400" dirty="0"/>
              <a:t>/</a:t>
            </a:r>
            <a:r>
              <a:rPr lang="ru-RU" sz="1400" dirty="0"/>
              <a:t> банкротства подрядчика к </a:t>
            </a:r>
            <a:r>
              <a:rPr lang="ru-RU" sz="1400" dirty="0" smtClean="0"/>
              <a:t>минимуму</a:t>
            </a:r>
          </a:p>
          <a:p>
            <a:pPr algn="l" eaLnBrk="1" hangingPunct="1">
              <a:buFont typeface="Wingdings" pitchFamily="2" charset="2"/>
              <a:buChar char="Ø"/>
            </a:pPr>
            <a:endParaRPr lang="ru-RU" sz="1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1400" dirty="0" smtClean="0"/>
              <a:t>Больший прямой контроль (нет посредников между Клиентом и исполнителями)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1400" dirty="0"/>
          </a:p>
          <a:p>
            <a:pPr eaLnBrk="1" hangingPunct="1">
              <a:buFont typeface="Wingdings" pitchFamily="2" charset="2"/>
              <a:buChar char="Ø"/>
            </a:pPr>
            <a:r>
              <a:rPr lang="ru-RU" sz="1400" dirty="0" smtClean="0"/>
              <a:t>Усиленный контроль проектных решений и выбора материалов во время разработки рабочей документации</a:t>
            </a:r>
            <a:endParaRPr lang="en-US" sz="14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44008" y="836712"/>
            <a:ext cx="4320480" cy="5256584"/>
          </a:xfrm>
          <a:prstGeom prst="rect">
            <a:avLst/>
          </a:prstGeom>
          <a:solidFill>
            <a:srgbClr val="CEF5A5">
              <a:alpha val="86000"/>
            </a:srgb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696395" y="786631"/>
            <a:ext cx="4176712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it-IT" sz="2400" dirty="0"/>
              <a:t> </a:t>
            </a:r>
            <a:r>
              <a:rPr lang="ru-RU" sz="1600" b="1" u="sng" dirty="0" smtClean="0"/>
              <a:t>Против</a:t>
            </a:r>
            <a:endParaRPr lang="en-US" sz="1600" b="1" u="sng" dirty="0" smtClean="0"/>
          </a:p>
          <a:p>
            <a:pPr algn="l" eaLnBrk="1" hangingPunct="1"/>
            <a:endParaRPr lang="it-IT" sz="1600" b="1" u="sng" dirty="0"/>
          </a:p>
          <a:p>
            <a:pPr algn="l" eaLnBrk="1" hangingPunct="1">
              <a:buFont typeface="Wingdings" pitchFamily="2" charset="2"/>
              <a:buChar char="Ø"/>
            </a:pPr>
            <a:r>
              <a:rPr lang="ru-RU" sz="1600" dirty="0" smtClean="0"/>
              <a:t>Невозможно подтвердить общий бюджет проекта до </a:t>
            </a:r>
            <a:r>
              <a:rPr lang="ru-RU" sz="1600" dirty="0"/>
              <a:t>размещения последнего пакетного контракта</a:t>
            </a:r>
            <a:endParaRPr lang="it-IT" sz="1600" dirty="0"/>
          </a:p>
          <a:p>
            <a:pPr algn="l" eaLnBrk="1" hangingPunct="1"/>
            <a:endParaRPr lang="it-IT" sz="1600" dirty="0"/>
          </a:p>
          <a:p>
            <a:pPr algn="l" eaLnBrk="1" hangingPunct="1">
              <a:buFont typeface="Wingdings" pitchFamily="2" charset="2"/>
              <a:buChar char="Ø"/>
            </a:pPr>
            <a:r>
              <a:rPr lang="ru-RU" sz="1600" dirty="0"/>
              <a:t>Группа Заказчика несет ответственность за координацию работ </a:t>
            </a:r>
            <a:r>
              <a:rPr lang="ru-RU" sz="1600" dirty="0" smtClean="0"/>
              <a:t>пакетных подрядчиков</a:t>
            </a:r>
          </a:p>
          <a:p>
            <a:pPr algn="l" eaLnBrk="1" hangingPunct="1">
              <a:buFont typeface="Wingdings" pitchFamily="2" charset="2"/>
              <a:buChar char="Ø"/>
            </a:pPr>
            <a:endParaRPr lang="ru-RU" sz="1600" dirty="0"/>
          </a:p>
          <a:p>
            <a:pPr algn="l" eaLnBrk="1" hangingPunct="1">
              <a:buFont typeface="Wingdings" pitchFamily="2" charset="2"/>
              <a:buChar char="Ø"/>
            </a:pPr>
            <a:r>
              <a:rPr lang="ru-RU" sz="1600" dirty="0" smtClean="0"/>
              <a:t>Увеличение срока процесса закупок</a:t>
            </a:r>
          </a:p>
          <a:p>
            <a:pPr algn="l" eaLnBrk="1" hangingPunct="1">
              <a:buFont typeface="Wingdings" pitchFamily="2" charset="2"/>
              <a:buChar char="Ø"/>
            </a:pPr>
            <a:endParaRPr lang="ru-RU" sz="1600" dirty="0"/>
          </a:p>
          <a:p>
            <a:pPr eaLnBrk="1" hangingPunct="1">
              <a:buFont typeface="Wingdings" pitchFamily="2" charset="2"/>
              <a:buChar char="Ø"/>
            </a:pPr>
            <a:r>
              <a:rPr lang="ru-RU" sz="1600" dirty="0" smtClean="0"/>
              <a:t>Заказчик общается с несколькими представителями пакетных подрядчиков, не имея единого контактного лица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1600" dirty="0"/>
          </a:p>
          <a:p>
            <a:pPr marL="0" indent="0" algn="l" eaLnBrk="1" hangingPunct="1"/>
            <a:endParaRPr lang="ru-RU" sz="1600" dirty="0" smtClean="0"/>
          </a:p>
          <a:p>
            <a:pPr algn="l" eaLnBrk="1" hangingPunct="1">
              <a:buFont typeface="Wingdings" pitchFamily="2" charset="2"/>
              <a:buChar char="Ø"/>
            </a:pPr>
            <a:endParaRPr lang="ru-RU" sz="1600" dirty="0"/>
          </a:p>
          <a:p>
            <a:pPr marL="0" indent="0" algn="ctr" eaLnBrk="1" hangingPunct="1"/>
            <a:endParaRPr lang="en-US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648"/>
            <a:ext cx="8756650" cy="762000"/>
          </a:xfrm>
        </p:spPr>
        <p:txBody>
          <a:bodyPr/>
          <a:lstStyle/>
          <a:p>
            <a:pPr marL="231775"/>
            <a:r>
              <a:rPr lang="ru-RU" dirty="0" smtClean="0"/>
              <a:t>«За</a:t>
            </a:r>
            <a:r>
              <a:rPr lang="ru-RU" dirty="0"/>
              <a:t>» и «против» управления строительством </a:t>
            </a:r>
          </a:p>
        </p:txBody>
      </p:sp>
    </p:spTree>
    <p:extLst>
      <p:ext uri="{BB962C8B-B14F-4D97-AF65-F5344CB8AC3E}">
        <p14:creationId xmlns:p14="http://schemas.microsoft.com/office/powerpoint/2010/main" val="3387748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6934" y="1268760"/>
            <a:ext cx="9073008" cy="358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35000"/>
              </a:spcBef>
              <a:spcAft>
                <a:spcPct val="35000"/>
              </a:spcAft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Бизнес-план           </a:t>
            </a:r>
            <a:r>
              <a:rPr lang="it-IT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Проектирование 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Строительство</a:t>
            </a:r>
            <a:r>
              <a:rPr lang="it-IT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Сдача объекта</a:t>
            </a:r>
            <a:r>
              <a:rPr lang="it-IT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06214" y="1772816"/>
            <a:ext cx="1441450" cy="720725"/>
          </a:xfrm>
          <a:prstGeom prst="chevron">
            <a:avLst>
              <a:gd name="adj" fmla="val 50000"/>
            </a:avLst>
          </a:prstGeom>
          <a:solidFill>
            <a:srgbClr val="7DDC1E">
              <a:alpha val="60000"/>
            </a:srgbClr>
          </a:solidFill>
          <a:ln w="9525">
            <a:solidFill>
              <a:srgbClr val="7DDC1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06934" y="2798093"/>
            <a:ext cx="1512887" cy="3168650"/>
          </a:xfrm>
          <a:prstGeom prst="rect">
            <a:avLst/>
          </a:prstGeom>
          <a:solidFill>
            <a:srgbClr val="CEF5A5">
              <a:alpha val="70195"/>
            </a:srgbClr>
          </a:solidFill>
          <a:ln>
            <a:noFill/>
          </a:ln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100" dirty="0" smtClean="0"/>
              <a:t> </a:t>
            </a:r>
            <a:r>
              <a:rPr lang="ru-RU" sz="1100" dirty="0" smtClean="0"/>
              <a:t>Сметный </a:t>
            </a:r>
            <a:r>
              <a:rPr lang="ru-RU" sz="1100" dirty="0"/>
              <a:t>план</a:t>
            </a:r>
            <a:endParaRPr lang="it-IT" sz="1100" dirty="0"/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100" dirty="0" smtClean="0"/>
              <a:t> </a:t>
            </a:r>
            <a:r>
              <a:rPr lang="ru-RU" sz="1100" dirty="0" smtClean="0"/>
              <a:t>Общий </a:t>
            </a:r>
            <a:r>
              <a:rPr lang="ru-RU" sz="1100" dirty="0"/>
              <a:t>график</a:t>
            </a:r>
            <a:endParaRPr lang="it-IT" sz="1100" dirty="0"/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100" dirty="0" smtClean="0"/>
              <a:t> </a:t>
            </a:r>
            <a:r>
              <a:rPr lang="ru-RU" sz="1100" dirty="0" smtClean="0"/>
              <a:t>Комплексное </a:t>
            </a:r>
            <a:r>
              <a:rPr lang="ru-RU" sz="1100" dirty="0"/>
              <a:t>обследование площадки</a:t>
            </a:r>
            <a:endParaRPr lang="it-IT" sz="1100" dirty="0"/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100" dirty="0" smtClean="0"/>
              <a:t> </a:t>
            </a:r>
            <a:r>
              <a:rPr lang="ru-RU" sz="1100" dirty="0" smtClean="0"/>
              <a:t>Объем </a:t>
            </a:r>
            <a:r>
              <a:rPr lang="ru-RU" sz="1100" dirty="0"/>
              <a:t>проекта и привлечение проектировщиков</a:t>
            </a:r>
            <a:r>
              <a:rPr lang="it-IT" sz="1100" dirty="0"/>
              <a:t> </a:t>
            </a:r>
            <a:endParaRPr lang="it-IT" sz="1100" b="1" dirty="0">
              <a:solidFill>
                <a:schemeClr val="bg1"/>
              </a:solidFill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100" dirty="0" smtClean="0"/>
              <a:t> </a:t>
            </a:r>
            <a:r>
              <a:rPr lang="ru-RU" sz="1100" dirty="0" smtClean="0"/>
              <a:t>Общая </a:t>
            </a:r>
            <a:r>
              <a:rPr lang="ru-RU" sz="1100" dirty="0"/>
              <a:t>стратегия по сооружениям и общестроительным работам</a:t>
            </a:r>
            <a:endParaRPr lang="it-IT" sz="1100" dirty="0"/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it-IT" sz="1100" dirty="0"/>
          </a:p>
          <a:p>
            <a:pPr algn="l" eaLnBrk="1" hangingPunct="1">
              <a:spcBef>
                <a:spcPct val="50000"/>
              </a:spcBef>
              <a:buFontTx/>
              <a:buNone/>
            </a:pPr>
            <a:endParaRPr lang="it-IT" sz="1100" dirty="0"/>
          </a:p>
        </p:txBody>
      </p:sp>
      <p:sp>
        <p:nvSpPr>
          <p:cNvPr id="8" name="AutoShape 34"/>
          <p:cNvSpPr>
            <a:spLocks noChangeArrowheads="1"/>
          </p:cNvSpPr>
          <p:nvPr/>
        </p:nvSpPr>
        <p:spPr bwMode="auto">
          <a:xfrm>
            <a:off x="1907159" y="1790031"/>
            <a:ext cx="1441450" cy="720725"/>
          </a:xfrm>
          <a:prstGeom prst="chevron">
            <a:avLst>
              <a:gd name="adj" fmla="val 50000"/>
            </a:avLst>
          </a:prstGeom>
          <a:solidFill>
            <a:srgbClr val="7DDC1E">
              <a:alpha val="60000"/>
            </a:srgbClr>
          </a:solidFill>
          <a:ln w="9525">
            <a:solidFill>
              <a:srgbClr val="7DDC1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35"/>
          <p:cNvSpPr>
            <a:spLocks noChangeArrowheads="1"/>
          </p:cNvSpPr>
          <p:nvPr/>
        </p:nvSpPr>
        <p:spPr bwMode="auto">
          <a:xfrm>
            <a:off x="3850630" y="1790031"/>
            <a:ext cx="1441450" cy="720725"/>
          </a:xfrm>
          <a:prstGeom prst="chevron">
            <a:avLst>
              <a:gd name="adj" fmla="val 50000"/>
            </a:avLst>
          </a:prstGeom>
          <a:solidFill>
            <a:srgbClr val="7DDC1E">
              <a:alpha val="60000"/>
            </a:srgbClr>
          </a:solidFill>
          <a:ln w="9525">
            <a:solidFill>
              <a:srgbClr val="7DDC1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36"/>
          <p:cNvSpPr>
            <a:spLocks noChangeArrowheads="1"/>
          </p:cNvSpPr>
          <p:nvPr/>
        </p:nvSpPr>
        <p:spPr bwMode="auto">
          <a:xfrm>
            <a:off x="5722267" y="1790031"/>
            <a:ext cx="1441450" cy="720725"/>
          </a:xfrm>
          <a:prstGeom prst="chevron">
            <a:avLst>
              <a:gd name="adj" fmla="val 50000"/>
            </a:avLst>
          </a:prstGeom>
          <a:solidFill>
            <a:srgbClr val="7DDC1E">
              <a:alpha val="60000"/>
            </a:srgbClr>
          </a:solidFill>
          <a:ln w="9525">
            <a:solidFill>
              <a:srgbClr val="7DDC1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37"/>
          <p:cNvSpPr>
            <a:spLocks noChangeArrowheads="1"/>
          </p:cNvSpPr>
          <p:nvPr/>
        </p:nvSpPr>
        <p:spPr bwMode="auto">
          <a:xfrm>
            <a:off x="7595171" y="1790031"/>
            <a:ext cx="1441450" cy="720725"/>
          </a:xfrm>
          <a:prstGeom prst="chevron">
            <a:avLst>
              <a:gd name="adj" fmla="val 50000"/>
            </a:avLst>
          </a:prstGeom>
          <a:solidFill>
            <a:srgbClr val="7DDC1E">
              <a:alpha val="60000"/>
            </a:srgbClr>
          </a:solidFill>
          <a:ln w="9525">
            <a:solidFill>
              <a:srgbClr val="7DDC1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Line 40"/>
          <p:cNvSpPr>
            <a:spLocks noChangeShapeType="1"/>
          </p:cNvSpPr>
          <p:nvPr/>
        </p:nvSpPr>
        <p:spPr bwMode="auto">
          <a:xfrm>
            <a:off x="1762696" y="1358231"/>
            <a:ext cx="0" cy="467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41"/>
          <p:cNvSpPr>
            <a:spLocks noChangeShapeType="1"/>
          </p:cNvSpPr>
          <p:nvPr/>
        </p:nvSpPr>
        <p:spPr bwMode="auto">
          <a:xfrm>
            <a:off x="3635946" y="1340768"/>
            <a:ext cx="0" cy="467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42"/>
          <p:cNvSpPr>
            <a:spLocks noChangeShapeType="1"/>
          </p:cNvSpPr>
          <p:nvPr/>
        </p:nvSpPr>
        <p:spPr bwMode="auto">
          <a:xfrm>
            <a:off x="5436096" y="1340768"/>
            <a:ext cx="0" cy="467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43"/>
          <p:cNvSpPr>
            <a:spLocks noChangeShapeType="1"/>
          </p:cNvSpPr>
          <p:nvPr/>
        </p:nvSpPr>
        <p:spPr bwMode="auto">
          <a:xfrm>
            <a:off x="7380312" y="1341338"/>
            <a:ext cx="0" cy="467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1907159" y="2798093"/>
            <a:ext cx="1584325" cy="3168650"/>
          </a:xfrm>
          <a:prstGeom prst="rect">
            <a:avLst/>
          </a:prstGeom>
          <a:solidFill>
            <a:srgbClr val="CEF5A5">
              <a:alpha val="70195"/>
            </a:srgbClr>
          </a:solidFill>
          <a:ln>
            <a:noFill/>
          </a:ln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Font typeface="Wingdings" pitchFamily="2" charset="2"/>
              <a:buChar char="Ø"/>
            </a:pPr>
            <a:r>
              <a:rPr lang="en-US" sz="1100" dirty="0" smtClean="0"/>
              <a:t> </a:t>
            </a:r>
            <a:r>
              <a:rPr lang="ru-RU" sz="1100" dirty="0" smtClean="0"/>
              <a:t>Генеральные </a:t>
            </a:r>
            <a:r>
              <a:rPr lang="ru-RU" sz="1100" dirty="0"/>
              <a:t>планы затрат</a:t>
            </a:r>
            <a:endParaRPr lang="it-IT" sz="1100" dirty="0"/>
          </a:p>
          <a:p>
            <a:pPr algn="l" eaLnBrk="1" hangingPunct="1">
              <a:buFont typeface="Wingdings" pitchFamily="2" charset="2"/>
              <a:buChar char="Ø"/>
            </a:pPr>
            <a:endParaRPr lang="it-IT" sz="1100" dirty="0"/>
          </a:p>
          <a:p>
            <a:pPr algn="l" eaLnBrk="1" hangingPunct="1">
              <a:buFont typeface="Wingdings" pitchFamily="2" charset="2"/>
              <a:buChar char="Ø"/>
            </a:pPr>
            <a:r>
              <a:rPr lang="en-US" sz="1100" dirty="0" smtClean="0"/>
              <a:t> </a:t>
            </a:r>
            <a:r>
              <a:rPr lang="ru-RU" sz="1100" dirty="0" smtClean="0"/>
              <a:t>Генеральный </a:t>
            </a:r>
            <a:r>
              <a:rPr lang="ru-RU" sz="1100" dirty="0"/>
              <a:t>график</a:t>
            </a:r>
            <a:endParaRPr lang="it-IT" sz="1100" dirty="0"/>
          </a:p>
          <a:p>
            <a:pPr algn="l" eaLnBrk="1" hangingPunct="1">
              <a:buFont typeface="Wingdings" pitchFamily="2" charset="2"/>
              <a:buChar char="Ø"/>
            </a:pPr>
            <a:endParaRPr lang="it-IT" sz="1100" dirty="0"/>
          </a:p>
          <a:p>
            <a:pPr algn="l" eaLnBrk="1" hangingPunct="1">
              <a:buFont typeface="Wingdings" pitchFamily="2" charset="2"/>
              <a:buChar char="Ø"/>
            </a:pPr>
            <a:r>
              <a:rPr lang="en-US" sz="1100" dirty="0" smtClean="0"/>
              <a:t> </a:t>
            </a:r>
            <a:r>
              <a:rPr lang="ru-RU" sz="1100" dirty="0" smtClean="0"/>
              <a:t>Стратегия </a:t>
            </a:r>
            <a:r>
              <a:rPr lang="ru-RU" sz="1100" dirty="0"/>
              <a:t>разбивки работ на пакеты</a:t>
            </a:r>
            <a:endParaRPr lang="it-IT" sz="1100" dirty="0"/>
          </a:p>
          <a:p>
            <a:pPr algn="l" eaLnBrk="1" hangingPunct="1"/>
            <a:endParaRPr lang="it-IT" sz="1100" dirty="0"/>
          </a:p>
          <a:p>
            <a:pPr algn="l" eaLnBrk="1" hangingPunct="1">
              <a:buFont typeface="Wingdings" pitchFamily="2" charset="2"/>
              <a:buChar char="Ø"/>
            </a:pPr>
            <a:r>
              <a:rPr lang="en-US" sz="1100" dirty="0" smtClean="0"/>
              <a:t> </a:t>
            </a:r>
            <a:r>
              <a:rPr lang="ru-RU" sz="1100" dirty="0" smtClean="0"/>
              <a:t>Контроль </a:t>
            </a:r>
            <a:r>
              <a:rPr lang="ru-RU" sz="1100" dirty="0"/>
              <a:t>стоим</a:t>
            </a:r>
            <a:r>
              <a:rPr lang="en-US" sz="1100" dirty="0"/>
              <a:t>-</a:t>
            </a:r>
            <a:r>
              <a:rPr lang="ru-RU" sz="1100" dirty="0"/>
              <a:t>ости и сроков теку-щих проектных работ</a:t>
            </a:r>
            <a:endParaRPr lang="it-IT" sz="1100" dirty="0"/>
          </a:p>
          <a:p>
            <a:pPr algn="l" eaLnBrk="1" hangingPunct="1">
              <a:buFont typeface="Wingdings" pitchFamily="2" charset="2"/>
              <a:buChar char="Ø"/>
            </a:pPr>
            <a:endParaRPr lang="it-IT" sz="1100" dirty="0"/>
          </a:p>
          <a:p>
            <a:pPr algn="l" eaLnBrk="1" hangingPunct="1">
              <a:buFont typeface="Wingdings" pitchFamily="2" charset="2"/>
              <a:buChar char="Ø"/>
            </a:pPr>
            <a:r>
              <a:rPr lang="en-US" sz="1100" dirty="0" smtClean="0"/>
              <a:t> </a:t>
            </a:r>
            <a:r>
              <a:rPr lang="ru-RU" sz="1100" dirty="0" smtClean="0"/>
              <a:t>Руководство </a:t>
            </a:r>
            <a:r>
              <a:rPr lang="ru-RU" sz="1100" dirty="0"/>
              <a:t>представлением проектных материалов</a:t>
            </a:r>
            <a:endParaRPr lang="it-IT" sz="1100" b="1" dirty="0">
              <a:solidFill>
                <a:schemeClr val="bg1"/>
              </a:solidFill>
            </a:endParaRPr>
          </a:p>
          <a:p>
            <a:pPr algn="l" eaLnBrk="1" hangingPunct="1"/>
            <a:endParaRPr lang="it-IT" sz="1100" dirty="0">
              <a:solidFill>
                <a:schemeClr val="bg1"/>
              </a:solidFill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3779912" y="2798093"/>
            <a:ext cx="1584250" cy="3168650"/>
          </a:xfrm>
          <a:prstGeom prst="rect">
            <a:avLst/>
          </a:prstGeom>
          <a:solidFill>
            <a:srgbClr val="CEF5A5">
              <a:alpha val="70195"/>
            </a:srgbClr>
          </a:solidFill>
          <a:ln>
            <a:noFill/>
          </a:ln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100" dirty="0" smtClean="0"/>
              <a:t> </a:t>
            </a:r>
            <a:r>
              <a:rPr lang="ru-RU" sz="1100" dirty="0" smtClean="0"/>
              <a:t>Предварительная </a:t>
            </a:r>
            <a:r>
              <a:rPr lang="ru-RU" sz="1100" dirty="0"/>
              <a:t>квалификация компетентных подрядчиков</a:t>
            </a:r>
            <a:endParaRPr lang="it-IT" sz="1100" dirty="0"/>
          </a:p>
          <a:p>
            <a:pPr algn="l" eaLnBrk="1" hangingPunct="1">
              <a:spcBef>
                <a:spcPct val="50000"/>
              </a:spcBef>
            </a:pPr>
            <a:endParaRPr lang="it-IT" sz="1100" dirty="0"/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100" dirty="0" smtClean="0"/>
              <a:t> </a:t>
            </a:r>
            <a:r>
              <a:rPr lang="ru-RU" sz="1100" dirty="0" smtClean="0"/>
              <a:t>Составление </a:t>
            </a:r>
            <a:r>
              <a:rPr lang="ru-RU" sz="1100" dirty="0"/>
              <a:t>тендерных пакетов</a:t>
            </a:r>
            <a:endParaRPr lang="it-IT" sz="1100" dirty="0"/>
          </a:p>
          <a:p>
            <a:pPr algn="l" eaLnBrk="1" hangingPunct="1">
              <a:spcBef>
                <a:spcPct val="50000"/>
              </a:spcBef>
            </a:pPr>
            <a:endParaRPr lang="it-IT" sz="1100" dirty="0"/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100" dirty="0" smtClean="0"/>
              <a:t> </a:t>
            </a:r>
            <a:r>
              <a:rPr lang="ru-RU" sz="1100" dirty="0" smtClean="0"/>
              <a:t>Пост-тендерные </a:t>
            </a:r>
            <a:r>
              <a:rPr lang="ru-RU" sz="1100" dirty="0"/>
              <a:t>переговоры</a:t>
            </a:r>
            <a:endParaRPr lang="it-IT" sz="1100" dirty="0"/>
          </a:p>
          <a:p>
            <a:pPr algn="l" eaLnBrk="1" hangingPunct="1">
              <a:spcBef>
                <a:spcPct val="50000"/>
              </a:spcBef>
            </a:pPr>
            <a:endParaRPr lang="it-IT" sz="1100" dirty="0"/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100" dirty="0" smtClean="0"/>
              <a:t> </a:t>
            </a:r>
            <a:r>
              <a:rPr lang="ru-RU" sz="1100" dirty="0" smtClean="0"/>
              <a:t>Представление </a:t>
            </a:r>
            <a:r>
              <a:rPr lang="ru-RU" sz="1100" dirty="0"/>
              <a:t>рекомендаций</a:t>
            </a:r>
            <a:endParaRPr lang="it-IT" sz="1100" dirty="0"/>
          </a:p>
          <a:p>
            <a:pPr algn="l" eaLnBrk="1" hangingPunct="1">
              <a:spcBef>
                <a:spcPct val="50000"/>
              </a:spcBef>
            </a:pPr>
            <a:endParaRPr lang="it-IT" sz="1100" dirty="0"/>
          </a:p>
          <a:p>
            <a:pPr algn="l" eaLnBrk="1" hangingPunct="1">
              <a:spcBef>
                <a:spcPct val="50000"/>
              </a:spcBef>
            </a:pPr>
            <a:endParaRPr lang="it-IT" dirty="0"/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5650830" y="2798093"/>
            <a:ext cx="1584325" cy="3168650"/>
          </a:xfrm>
          <a:prstGeom prst="rect">
            <a:avLst/>
          </a:prstGeom>
          <a:solidFill>
            <a:srgbClr val="CEF5A5">
              <a:alpha val="70195"/>
            </a:srgbClr>
          </a:solidFill>
          <a:ln>
            <a:noFill/>
          </a:ln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100" dirty="0" smtClean="0"/>
              <a:t> </a:t>
            </a:r>
            <a:r>
              <a:rPr lang="ru-RU" sz="1100" dirty="0" smtClean="0"/>
              <a:t>Контроль </a:t>
            </a:r>
            <a:r>
              <a:rPr lang="ru-RU" sz="1100" dirty="0"/>
              <a:t>качества</a:t>
            </a:r>
            <a:endParaRPr lang="it-IT" sz="1100" dirty="0"/>
          </a:p>
          <a:p>
            <a:pPr algn="l" eaLnBrk="1" hangingPunct="1">
              <a:spcBef>
                <a:spcPct val="50000"/>
              </a:spcBef>
            </a:pPr>
            <a:endParaRPr lang="it-IT" sz="1100" dirty="0"/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100" dirty="0" smtClean="0"/>
              <a:t> </a:t>
            </a:r>
            <a:r>
              <a:rPr lang="ru-RU" sz="1100" dirty="0" smtClean="0"/>
              <a:t>Контроль </a:t>
            </a:r>
            <a:r>
              <a:rPr lang="ru-RU" sz="1100" dirty="0"/>
              <a:t>ТБ</a:t>
            </a:r>
            <a:endParaRPr lang="it-IT" sz="1100" dirty="0"/>
          </a:p>
          <a:p>
            <a:pPr algn="l" eaLnBrk="1" hangingPunct="1">
              <a:spcBef>
                <a:spcPct val="50000"/>
              </a:spcBef>
            </a:pPr>
            <a:endParaRPr lang="it-IT" sz="1100" dirty="0"/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100" dirty="0" smtClean="0"/>
              <a:t> </a:t>
            </a:r>
            <a:r>
              <a:rPr lang="ru-RU" sz="1100" dirty="0" smtClean="0"/>
              <a:t>Контроль </a:t>
            </a:r>
            <a:r>
              <a:rPr lang="ru-RU" sz="1100" dirty="0"/>
              <a:t>сроков</a:t>
            </a:r>
            <a:endParaRPr lang="it-IT" sz="1100" dirty="0"/>
          </a:p>
          <a:p>
            <a:pPr algn="l" eaLnBrk="1" hangingPunct="1">
              <a:spcBef>
                <a:spcPct val="50000"/>
              </a:spcBef>
            </a:pPr>
            <a:endParaRPr lang="it-IT" sz="1100" dirty="0"/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100" dirty="0" smtClean="0"/>
              <a:t> </a:t>
            </a:r>
            <a:r>
              <a:rPr lang="ru-RU" sz="1100" dirty="0" smtClean="0"/>
              <a:t>Контроль </a:t>
            </a:r>
            <a:r>
              <a:rPr lang="ru-RU" sz="1100" dirty="0"/>
              <a:t>затрат</a:t>
            </a:r>
            <a:endParaRPr lang="it-IT" sz="1100" dirty="0"/>
          </a:p>
          <a:p>
            <a:pPr algn="l" eaLnBrk="1" hangingPunct="1">
              <a:spcBef>
                <a:spcPct val="50000"/>
              </a:spcBef>
            </a:pPr>
            <a:endParaRPr lang="it-IT" sz="1100" dirty="0"/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100" dirty="0" smtClean="0"/>
              <a:t> </a:t>
            </a:r>
            <a:r>
              <a:rPr lang="ru-RU" sz="1100" dirty="0" smtClean="0"/>
              <a:t>Управление </a:t>
            </a:r>
            <a:r>
              <a:rPr lang="ru-RU" sz="1100" dirty="0"/>
              <a:t>на площадке и координация пакетных подрядчиков</a:t>
            </a:r>
            <a:endParaRPr lang="it-IT" sz="1100" dirty="0"/>
          </a:p>
        </p:txBody>
      </p:sp>
      <p:sp>
        <p:nvSpPr>
          <p:cNvPr id="21" name="Text Box 52"/>
          <p:cNvSpPr txBox="1">
            <a:spLocks noChangeArrowheads="1"/>
          </p:cNvSpPr>
          <p:nvPr/>
        </p:nvSpPr>
        <p:spPr bwMode="auto">
          <a:xfrm>
            <a:off x="7596336" y="2798093"/>
            <a:ext cx="1439862" cy="3168650"/>
          </a:xfrm>
          <a:prstGeom prst="rect">
            <a:avLst/>
          </a:prstGeom>
          <a:solidFill>
            <a:srgbClr val="CEF5A5">
              <a:alpha val="70195"/>
            </a:srgbClr>
          </a:solidFill>
          <a:ln>
            <a:noFill/>
          </a:ln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100" dirty="0" smtClean="0"/>
              <a:t> </a:t>
            </a:r>
            <a:r>
              <a:rPr lang="ru-RU" sz="1100" dirty="0" smtClean="0"/>
              <a:t>Сдача </a:t>
            </a:r>
            <a:r>
              <a:rPr lang="ru-RU" sz="1100" dirty="0"/>
              <a:t>в эксплуатацию</a:t>
            </a:r>
            <a:endParaRPr lang="it-IT" sz="1100" dirty="0"/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it-IT" sz="1100" dirty="0"/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100" dirty="0" smtClean="0"/>
              <a:t> </a:t>
            </a:r>
            <a:r>
              <a:rPr lang="ru-RU" sz="1100" dirty="0" smtClean="0"/>
              <a:t>Устранение </a:t>
            </a:r>
            <a:r>
              <a:rPr lang="ru-RU" sz="1100" dirty="0"/>
              <a:t>дефектов</a:t>
            </a:r>
            <a:endParaRPr lang="it-IT" sz="1100" dirty="0"/>
          </a:p>
          <a:p>
            <a:pPr algn="l" eaLnBrk="1" hangingPunct="1">
              <a:spcBef>
                <a:spcPct val="50000"/>
              </a:spcBef>
            </a:pPr>
            <a:endParaRPr lang="it-IT" sz="1100" dirty="0"/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100" dirty="0" smtClean="0"/>
              <a:t> </a:t>
            </a:r>
            <a:r>
              <a:rPr lang="ru-RU" sz="1100" dirty="0" smtClean="0"/>
              <a:t>Сопровождение </a:t>
            </a:r>
            <a:r>
              <a:rPr lang="ru-RU" sz="1100" dirty="0"/>
              <a:t>объекта в гарантийный период</a:t>
            </a:r>
            <a:endParaRPr lang="it-IT" sz="1100" dirty="0"/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it-IT" sz="1100" dirty="0"/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it-IT" sz="1100" dirty="0"/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it-IT" dirty="0"/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it-IT" dirty="0"/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it-IT" dirty="0"/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it-IT" dirty="0"/>
          </a:p>
        </p:txBody>
      </p:sp>
      <p:sp>
        <p:nvSpPr>
          <p:cNvPr id="22" name="Text Box 55"/>
          <p:cNvSpPr txBox="1">
            <a:spLocks noChangeArrowheads="1"/>
          </p:cNvSpPr>
          <p:nvPr/>
        </p:nvSpPr>
        <p:spPr bwMode="auto">
          <a:xfrm>
            <a:off x="3635896" y="1224563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400" b="1" dirty="0">
                <a:cs typeface="Arial" pitchFamily="34" charset="0"/>
              </a:rPr>
              <a:t>Размещение контрактов</a:t>
            </a:r>
            <a:r>
              <a:rPr lang="it-IT" sz="1400" b="1" dirty="0">
                <a:cs typeface="Arial" pitchFamily="34" charset="0"/>
              </a:rPr>
              <a:t> </a:t>
            </a:r>
            <a:endParaRPr lang="en-US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8756650" cy="762000"/>
          </a:xfrm>
        </p:spPr>
        <p:txBody>
          <a:bodyPr/>
          <a:lstStyle/>
          <a:p>
            <a:pPr marL="231775"/>
            <a:r>
              <a:rPr lang="ru-RU" dirty="0"/>
              <a:t>Управление строительством – основные принципы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165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39552" y="1700808"/>
            <a:ext cx="763284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90000"/>
              </a:lnSpc>
              <a:spcBef>
                <a:spcPct val="8000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Отдельные рынки (например, Ближний Восток) не поддерживают практику размещения контрактов с множественными пакетами</a:t>
            </a:r>
            <a:endParaRPr lang="en-GB" sz="2000" dirty="0" smtClean="0">
              <a:solidFill>
                <a:schemeClr val="tx1"/>
              </a:solidFill>
              <a:latin typeface="Arial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8000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Несложные или маленькие проекты, где расходы на пакетное управление превышают экономию от его использования</a:t>
            </a:r>
            <a:endParaRPr lang="en-GB" sz="20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8756650" cy="762000"/>
          </a:xfrm>
        </p:spPr>
        <p:txBody>
          <a:bodyPr/>
          <a:lstStyle/>
          <a:p>
            <a:pPr marL="231775"/>
            <a:r>
              <a:rPr lang="ru-RU" dirty="0"/>
              <a:t>В каких случаях методика управления строительством не подходит?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165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0539" y="1412775"/>
            <a:ext cx="8620571" cy="187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l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5600" indent="-355600" algn="l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управлении строительством общий объем работ разбивается на части, для размещения контрактов на «пакетные» работы.</a:t>
            </a:r>
            <a:r>
              <a:rPr lang="en-GB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устраняет накладные расходы и прибыль генподряда по субподрядным элементам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5600" indent="-355600" algn="l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5600" indent="-355600" algn="l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5925" y="3501008"/>
            <a:ext cx="8620571" cy="139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2"/>
            </a:pPr>
            <a:r>
              <a:rPr lang="ru-RU" sz="1800" dirty="0">
                <a:cs typeface="Arial" pitchFamily="34" charset="0"/>
              </a:rPr>
              <a:t>Методика управления строительством сокращает</a:t>
            </a:r>
            <a:r>
              <a:rPr lang="en-GB" sz="1800" dirty="0">
                <a:cs typeface="Arial" pitchFamily="34" charset="0"/>
              </a:rPr>
              <a:t> </a:t>
            </a:r>
            <a:r>
              <a:rPr lang="ru-RU" sz="1800" dirty="0">
                <a:cs typeface="Arial" pitchFamily="34" charset="0"/>
              </a:rPr>
              <a:t>общую </a:t>
            </a:r>
            <a:r>
              <a:rPr lang="ru-RU" sz="1800" b="1" dirty="0">
                <a:solidFill>
                  <a:srgbClr val="7DDC1E"/>
                </a:solidFill>
                <a:cs typeface="Arial" pitchFamily="34" charset="0"/>
              </a:rPr>
              <a:t>премию за риск</a:t>
            </a:r>
            <a:r>
              <a:rPr lang="en-GB" sz="1800" dirty="0">
                <a:solidFill>
                  <a:srgbClr val="7DDC1E"/>
                </a:solidFill>
                <a:cs typeface="Arial" pitchFamily="34" charset="0"/>
              </a:rPr>
              <a:t> </a:t>
            </a:r>
            <a:r>
              <a:rPr lang="ru-RU" sz="1800" dirty="0">
                <a:cs typeface="Arial" pitchFamily="34" charset="0"/>
              </a:rPr>
              <a:t>путем размещения контрактов на работы только при достаточно проработанных проектных решениях.</a:t>
            </a:r>
            <a:endParaRPr lang="en-GB" sz="1800" dirty="0"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4533" y="5445125"/>
            <a:ext cx="648176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ru-RU" sz="1800" dirty="0">
                <a:cs typeface="Arial" pitchFamily="34" charset="0"/>
              </a:rPr>
              <a:t>Рассмотрим на примерах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:</a:t>
            </a:r>
          </a:p>
          <a:p>
            <a:pPr eaLnBrk="1" hangingPunct="1"/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3528" y="908720"/>
            <a:ext cx="4156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800" b="1" dirty="0">
                <a:solidFill>
                  <a:srgbClr val="7DDC1E"/>
                </a:solidFill>
                <a:ea typeface="+mj-ea"/>
                <a:cs typeface="Arial" pitchFamily="34" charset="0"/>
              </a:rPr>
              <a:t>….</a:t>
            </a:r>
            <a:r>
              <a:rPr lang="ru-RU" sz="1800" b="1" dirty="0">
                <a:solidFill>
                  <a:srgbClr val="7DDC1E"/>
                </a:solidFill>
                <a:ea typeface="+mj-ea"/>
                <a:cs typeface="Arial" pitchFamily="34" charset="0"/>
              </a:rPr>
              <a:t>двумя способами</a:t>
            </a:r>
            <a:r>
              <a:rPr lang="en-GB" sz="1800" b="1" dirty="0">
                <a:solidFill>
                  <a:srgbClr val="63C1DF"/>
                </a:solidFill>
                <a:ea typeface="+mj-ea"/>
                <a:cs typeface="Arial" pitchFamily="34" charset="0"/>
              </a:rPr>
              <a:t>:</a:t>
            </a:r>
            <a:endParaRPr lang="en-US" sz="1800" b="1" dirty="0">
              <a:solidFill>
                <a:srgbClr val="63C1DF"/>
              </a:solidFill>
              <a:ea typeface="+mj-ea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648"/>
            <a:ext cx="8756650" cy="762000"/>
          </a:xfrm>
        </p:spPr>
        <p:txBody>
          <a:bodyPr/>
          <a:lstStyle/>
          <a:p>
            <a:pPr marL="231775"/>
            <a:r>
              <a:rPr lang="ru-RU" dirty="0"/>
              <a:t>Сокращение затрат………….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165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212498" y="1052736"/>
            <a:ext cx="893150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 dirty="0"/>
              <a:t>…… </a:t>
            </a:r>
            <a:r>
              <a:rPr lang="ru-RU" sz="1600" b="1" dirty="0"/>
              <a:t>путем снижения премии за риск.</a:t>
            </a:r>
            <a:r>
              <a:rPr lang="en-US" sz="1600" b="1" dirty="0"/>
              <a:t> </a:t>
            </a:r>
            <a:r>
              <a:rPr lang="ru-RU" sz="1600" b="1" dirty="0"/>
              <a:t>Сравните методику размещения контракта генподряда по позиции незавершенного проекта</a:t>
            </a:r>
            <a:r>
              <a:rPr lang="en-US" sz="1600" b="1" dirty="0"/>
              <a:t>……………………..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2499" y="1918296"/>
            <a:ext cx="2127254" cy="792162"/>
          </a:xfrm>
          <a:prstGeom prst="rect">
            <a:avLst/>
          </a:prstGeom>
          <a:solidFill>
            <a:srgbClr val="CEF5A5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Заказчик выбирает ГП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49573" y="1918296"/>
            <a:ext cx="2066925" cy="792162"/>
          </a:xfrm>
          <a:prstGeom prst="rect">
            <a:avLst/>
          </a:prstGeom>
          <a:solidFill>
            <a:srgbClr val="CEF5A5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Заказчик получает </a:t>
            </a:r>
            <a:br>
              <a:rPr lang="ru-RU" sz="1200" b="1" dirty="0"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latin typeface="Arial" pitchFamily="34" charset="0"/>
                <a:cs typeface="Arial" pitchFamily="34" charset="0"/>
              </a:rPr>
              <a:t>заявки с</a:t>
            </a:r>
            <a:r>
              <a:rPr lang="it-IT" sz="1200" b="1" dirty="0">
                <a:latin typeface="Arial" pitchFamily="34" charset="0"/>
                <a:cs typeface="Arial" pitchFamily="34" charset="0"/>
              </a:rPr>
              <a:t> 12%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премии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7680098" y="1918296"/>
            <a:ext cx="0" cy="1079500"/>
          </a:xfrm>
          <a:prstGeom prst="line">
            <a:avLst/>
          </a:prstGeom>
          <a:noFill/>
          <a:ln w="476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2498" y="3574058"/>
            <a:ext cx="2127255" cy="792163"/>
          </a:xfrm>
          <a:prstGeom prst="rect">
            <a:avLst/>
          </a:prstGeom>
          <a:solidFill>
            <a:srgbClr val="CEF5A5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ГП пакетирует работы и</a:t>
            </a:r>
            <a:endParaRPr lang="it-IT" sz="1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выбирает субподрядчиков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12499" y="4942483"/>
            <a:ext cx="2127254" cy="792163"/>
          </a:xfrm>
          <a:prstGeom prst="rect">
            <a:avLst/>
          </a:prstGeom>
          <a:solidFill>
            <a:srgbClr val="CEF5A5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Субподрядчик </a:t>
            </a:r>
            <a:br>
              <a:rPr lang="ru-RU" sz="1200" b="1" dirty="0"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latin typeface="Arial" pitchFamily="34" charset="0"/>
                <a:cs typeface="Arial" pitchFamily="34" charset="0"/>
              </a:rPr>
              <a:t>пакетирует работы и</a:t>
            </a:r>
            <a:br>
              <a:rPr lang="ru-RU" sz="1200" b="1" dirty="0"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latin typeface="Arial" pitchFamily="34" charset="0"/>
                <a:cs typeface="Arial" pitchFamily="34" charset="0"/>
              </a:rPr>
              <a:t>выбирает </a:t>
            </a:r>
            <a:br>
              <a:rPr lang="ru-RU" sz="1200" b="1" dirty="0"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latin typeface="Arial" pitchFamily="34" charset="0"/>
                <a:cs typeface="Arial" pitchFamily="34" charset="0"/>
              </a:rPr>
              <a:t>поставщиков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821011" y="3574058"/>
            <a:ext cx="2066925" cy="792163"/>
          </a:xfrm>
          <a:prstGeom prst="rect">
            <a:avLst/>
          </a:prstGeom>
          <a:solidFill>
            <a:srgbClr val="CEF5A5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Заявка ГП Заказчику</a:t>
            </a:r>
            <a:br>
              <a:rPr lang="ru-RU" sz="1200" b="1" dirty="0"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latin typeface="Arial" pitchFamily="34" charset="0"/>
                <a:cs typeface="Arial" pitchFamily="34" charset="0"/>
              </a:rPr>
              <a:t>добавляет </a:t>
            </a:r>
            <a:r>
              <a:rPr lang="it-IT" sz="1200" b="1" dirty="0">
                <a:latin typeface="Arial" pitchFamily="34" charset="0"/>
                <a:cs typeface="Arial" pitchFamily="34" charset="0"/>
              </a:rPr>
              <a:t>10%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для</a:t>
            </a:r>
            <a:br>
              <a:rPr lang="ru-RU" sz="1200" b="1" dirty="0"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latin typeface="Arial" pitchFamily="34" charset="0"/>
                <a:cs typeface="Arial" pitchFamily="34" charset="0"/>
              </a:rPr>
              <a:t>покрытия незавер-</a:t>
            </a:r>
            <a:br>
              <a:rPr lang="ru-RU" sz="1200" b="1" dirty="0"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latin typeface="Arial" pitchFamily="34" charset="0"/>
                <a:cs typeface="Arial" pitchFamily="34" charset="0"/>
              </a:rPr>
              <a:t>шенного проекта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21011" y="4942483"/>
            <a:ext cx="2211387" cy="792163"/>
          </a:xfrm>
          <a:prstGeom prst="rect">
            <a:avLst/>
          </a:prstGeom>
          <a:solidFill>
            <a:srgbClr val="CEF5A5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Заявка субподрядчика</a:t>
            </a:r>
            <a:br>
              <a:rPr lang="ru-RU" sz="1200" b="1" dirty="0"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latin typeface="Arial" pitchFamily="34" charset="0"/>
                <a:cs typeface="Arial" pitchFamily="34" charset="0"/>
              </a:rPr>
              <a:t>добавляет</a:t>
            </a:r>
            <a:r>
              <a:rPr lang="it-IT" sz="1200" b="1" dirty="0">
                <a:latin typeface="Arial" pitchFamily="34" charset="0"/>
                <a:cs typeface="Arial" pitchFamily="34" charset="0"/>
              </a:rPr>
              <a:t> 10%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к ГП</a:t>
            </a:r>
            <a:br>
              <a:rPr lang="ru-RU" sz="1200" b="1" dirty="0"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latin typeface="Arial" pitchFamily="34" charset="0"/>
                <a:cs typeface="Arial" pitchFamily="34" charset="0"/>
              </a:rPr>
              <a:t>для покрытия неза-</a:t>
            </a:r>
            <a:br>
              <a:rPr lang="ru-RU" sz="1200" b="1" dirty="0"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latin typeface="Arial" pitchFamily="34" charset="0"/>
                <a:cs typeface="Arial" pitchFamily="34" charset="0"/>
              </a:rPr>
              <a:t>вершенного</a:t>
            </a:r>
            <a:r>
              <a:rPr lang="it-IT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проекта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18836" y="3070821"/>
            <a:ext cx="84978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126898" y="2710458"/>
            <a:ext cx="0" cy="86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1126898" y="4366221"/>
            <a:ext cx="0" cy="5762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2627784" y="5520773"/>
            <a:ext cx="1955102" cy="1004571"/>
          </a:xfrm>
          <a:prstGeom prst="rect">
            <a:avLst/>
          </a:prstGeom>
          <a:solidFill>
            <a:srgbClr val="CEF5A5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Цены поставщиков</a:t>
            </a:r>
            <a:br>
              <a:rPr lang="ru-RU" sz="1200" b="1" dirty="0"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latin typeface="Arial" pitchFamily="34" charset="0"/>
                <a:cs typeface="Arial" pitchFamily="34" charset="0"/>
              </a:rPr>
              <a:t>добавляют</a:t>
            </a:r>
            <a:r>
              <a:rPr lang="it-IT" sz="1200" b="1" dirty="0">
                <a:latin typeface="Arial" pitchFamily="34" charset="0"/>
                <a:cs typeface="Arial" pitchFamily="34" charset="0"/>
              </a:rPr>
              <a:t> 10%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на </a:t>
            </a:r>
            <a:br>
              <a:rPr lang="ru-RU" sz="1200" b="1" dirty="0"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latin typeface="Arial" pitchFamily="34" charset="0"/>
                <a:cs typeface="Arial" pitchFamily="34" charset="0"/>
              </a:rPr>
              <a:t>покрытие риска </a:t>
            </a:r>
            <a:br>
              <a:rPr lang="ru-RU" sz="1200" b="1" dirty="0"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latin typeface="Arial" pitchFamily="34" charset="0"/>
                <a:cs typeface="Arial" pitchFamily="34" charset="0"/>
              </a:rPr>
              <a:t>незавершенного проекта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1126898" y="5734645"/>
            <a:ext cx="0" cy="542279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1126898" y="6276925"/>
            <a:ext cx="1500886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4582886" y="6276925"/>
            <a:ext cx="122555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V="1">
            <a:off x="5808436" y="5734643"/>
            <a:ext cx="0" cy="5422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Oval 28"/>
          <p:cNvSpPr>
            <a:spLocks noChangeArrowheads="1"/>
          </p:cNvSpPr>
          <p:nvPr/>
        </p:nvSpPr>
        <p:spPr bwMode="auto">
          <a:xfrm>
            <a:off x="5087711" y="3142258"/>
            <a:ext cx="431800" cy="433388"/>
          </a:xfrm>
          <a:prstGeom prst="ellipse">
            <a:avLst/>
          </a:prstGeom>
          <a:solidFill>
            <a:srgbClr val="FED9A3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it-IT" sz="1400" b="1" dirty="0">
                <a:latin typeface="Arial" pitchFamily="34" charset="0"/>
                <a:cs typeface="Arial" pitchFamily="34" charset="0"/>
              </a:rPr>
              <a:t>12%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31"/>
          <p:cNvSpPr>
            <a:spLocks noChangeArrowheads="1"/>
          </p:cNvSpPr>
          <p:nvPr/>
        </p:nvSpPr>
        <p:spPr bwMode="auto">
          <a:xfrm>
            <a:off x="5076056" y="4439246"/>
            <a:ext cx="431800" cy="433387"/>
          </a:xfrm>
          <a:prstGeom prst="ellipse">
            <a:avLst/>
          </a:prstGeom>
          <a:solidFill>
            <a:srgbClr val="FED9A3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it-IT" sz="1400" b="1" dirty="0">
                <a:latin typeface="Arial" pitchFamily="34" charset="0"/>
                <a:cs typeface="Arial" pitchFamily="34" charset="0"/>
              </a:rPr>
              <a:t>11%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32"/>
          <p:cNvSpPr>
            <a:spLocks noChangeArrowheads="1"/>
          </p:cNvSpPr>
          <p:nvPr/>
        </p:nvSpPr>
        <p:spPr bwMode="auto">
          <a:xfrm>
            <a:off x="5087711" y="5806083"/>
            <a:ext cx="431799" cy="404813"/>
          </a:xfrm>
          <a:prstGeom prst="ellipse">
            <a:avLst/>
          </a:prstGeom>
          <a:solidFill>
            <a:srgbClr val="FED9A3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it-IT" sz="1400" b="1" dirty="0">
                <a:latin typeface="Arial" pitchFamily="34" charset="0"/>
                <a:cs typeface="Arial" pitchFamily="34" charset="0"/>
              </a:rPr>
              <a:t>10%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 flipV="1">
            <a:off x="5735411" y="4366221"/>
            <a:ext cx="0" cy="5762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 flipV="1">
            <a:off x="5735411" y="2781896"/>
            <a:ext cx="0" cy="7207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Rectangle 35"/>
          <p:cNvSpPr>
            <a:spLocks noChangeArrowheads="1"/>
          </p:cNvSpPr>
          <p:nvPr/>
        </p:nvSpPr>
        <p:spPr bwMode="auto">
          <a:xfrm>
            <a:off x="7751537" y="1700808"/>
            <a:ext cx="1392464" cy="504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1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Предел сферы</a:t>
            </a:r>
          </a:p>
          <a:p>
            <a:pPr algn="l"/>
            <a:r>
              <a:rPr lang="ru-RU" sz="1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видимости</a:t>
            </a:r>
          </a:p>
          <a:p>
            <a:pPr algn="l"/>
            <a:r>
              <a:rPr lang="ru-RU" sz="1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для заказчика</a:t>
            </a:r>
            <a:endParaRPr lang="en-US" sz="12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85352" y="3252589"/>
            <a:ext cx="20838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В случае материализации</a:t>
            </a:r>
            <a:br>
              <a:rPr lang="ru-RU" sz="1400" b="1" dirty="0"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atin typeface="Arial" pitchFamily="34" charset="0"/>
                <a:cs typeface="Arial" pitchFamily="34" charset="0"/>
              </a:rPr>
              <a:t>риска ГП все равно</a:t>
            </a:r>
            <a:br>
              <a:rPr lang="ru-RU" sz="1400" b="1" dirty="0"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atin typeface="Arial" pitchFamily="34" charset="0"/>
                <a:cs typeface="Arial" pitchFamily="34" charset="0"/>
              </a:rPr>
              <a:t>выставит претензии</a:t>
            </a:r>
            <a:endParaRPr lang="it-IT" sz="1400" b="1" dirty="0">
              <a:latin typeface="Arial" pitchFamily="34" charset="0"/>
              <a:cs typeface="Arial" pitchFamily="34" charset="0"/>
            </a:endParaRPr>
          </a:p>
          <a:p>
            <a:endParaRPr lang="it-IT" sz="14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Если риск не материали-</a:t>
            </a:r>
            <a:br>
              <a:rPr lang="ru-RU" sz="1400" b="1" dirty="0"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atin typeface="Arial" pitchFamily="34" charset="0"/>
                <a:cs typeface="Arial" pitchFamily="34" charset="0"/>
              </a:rPr>
              <a:t>зуется</a:t>
            </a:r>
            <a:r>
              <a:rPr lang="it-IT" sz="1400" b="1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b="1" dirty="0">
                <a:latin typeface="Arial" pitchFamily="34" charset="0"/>
                <a:cs typeface="Arial" pitchFamily="34" charset="0"/>
              </a:rPr>
              <a:t>12% 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премии за риск</a:t>
            </a:r>
            <a:br>
              <a:rPr lang="ru-RU" sz="1400" b="1" dirty="0"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atin typeface="Arial" pitchFamily="34" charset="0"/>
                <a:cs typeface="Arial" pitchFamily="34" charset="0"/>
              </a:rPr>
              <a:t>остаются за пределами</a:t>
            </a:r>
            <a:br>
              <a:rPr lang="ru-RU" sz="1400" b="1" dirty="0"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atin typeface="Arial" pitchFamily="34" charset="0"/>
                <a:cs typeface="Arial" pitchFamily="34" charset="0"/>
              </a:rPr>
              <a:t>сферы видимости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8756650" cy="762000"/>
          </a:xfrm>
        </p:spPr>
        <p:txBody>
          <a:bodyPr/>
          <a:lstStyle/>
          <a:p>
            <a:pPr marL="231775"/>
            <a:r>
              <a:rPr lang="ru-RU" dirty="0"/>
              <a:t>Сокращение затрат</a:t>
            </a:r>
            <a:r>
              <a:rPr lang="ru-RU" dirty="0" smtClean="0"/>
              <a:t>………….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165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242528" y="1028601"/>
            <a:ext cx="88569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 dirty="0"/>
              <a:t>…… </a:t>
            </a:r>
            <a:r>
              <a:rPr lang="ru-RU" sz="1600" b="1" dirty="0"/>
              <a:t>и</a:t>
            </a:r>
            <a:r>
              <a:rPr lang="en-US" sz="1600" b="1" dirty="0"/>
              <a:t> </a:t>
            </a:r>
            <a:r>
              <a:rPr lang="ru-RU" sz="1600" b="1" dirty="0"/>
              <a:t>методику размещения контракта на управление строительством</a:t>
            </a:r>
            <a:endParaRPr lang="en-US" sz="16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8587" y="2132013"/>
            <a:ext cx="2160588" cy="503238"/>
          </a:xfrm>
          <a:prstGeom prst="rect">
            <a:avLst/>
          </a:prstGeom>
          <a:solidFill>
            <a:srgbClr val="CEF5A5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Заказчик выбирает </a:t>
            </a:r>
            <a:br>
              <a:rPr lang="ru-RU" sz="1200" b="1" dirty="0"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latin typeface="Arial" pitchFamily="34" charset="0"/>
                <a:cs typeface="Arial" pitchFamily="34" charset="0"/>
              </a:rPr>
              <a:t>пакетного подрядчика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29037" y="2058988"/>
            <a:ext cx="2087563" cy="576263"/>
          </a:xfrm>
          <a:prstGeom prst="rect">
            <a:avLst/>
          </a:prstGeom>
          <a:solidFill>
            <a:srgbClr val="CEF5A5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ru-RU" sz="1200" b="1">
                <a:latin typeface="Arial" pitchFamily="34" charset="0"/>
                <a:cs typeface="Arial" pitchFamily="34" charset="0"/>
              </a:rPr>
              <a:t>Заказчик изучает</a:t>
            </a:r>
            <a:br>
              <a:rPr lang="ru-RU" sz="1200" b="1">
                <a:latin typeface="Arial" pitchFamily="34" charset="0"/>
                <a:cs typeface="Arial" pitchFamily="34" charset="0"/>
              </a:rPr>
            </a:br>
            <a:r>
              <a:rPr lang="ru-RU" sz="1200" b="1">
                <a:latin typeface="Arial" pitchFamily="34" charset="0"/>
                <a:cs typeface="Arial" pitchFamily="34" charset="0"/>
              </a:rPr>
              <a:t>заявку и сопоставляет</a:t>
            </a:r>
            <a:br>
              <a:rPr lang="ru-RU" sz="1200" b="1">
                <a:latin typeface="Arial" pitchFamily="34" charset="0"/>
                <a:cs typeface="Arial" pitchFamily="34" charset="0"/>
              </a:rPr>
            </a:br>
            <a:r>
              <a:rPr lang="ru-RU" sz="1200" b="1">
                <a:latin typeface="Arial" pitchFamily="34" charset="0"/>
                <a:cs typeface="Arial" pitchFamily="34" charset="0"/>
              </a:rPr>
              <a:t>с другими</a:t>
            </a:r>
            <a:endParaRPr lang="en-US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97237" y="3571876"/>
            <a:ext cx="2952750" cy="576262"/>
          </a:xfrm>
          <a:prstGeom prst="rect">
            <a:avLst/>
          </a:prstGeom>
          <a:solidFill>
            <a:srgbClr val="CEF5A5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ru-RU" sz="1200" b="1">
                <a:latin typeface="Arial" pitchFamily="34" charset="0"/>
                <a:cs typeface="Arial" pitchFamily="34" charset="0"/>
              </a:rPr>
              <a:t>Заявка пакетного подрядчика </a:t>
            </a:r>
            <a:br>
              <a:rPr lang="ru-RU" sz="1200" b="1">
                <a:latin typeface="Arial" pitchFamily="34" charset="0"/>
                <a:cs typeface="Arial" pitchFamily="34" charset="0"/>
              </a:rPr>
            </a:br>
            <a:r>
              <a:rPr lang="ru-RU" sz="1200" b="1">
                <a:latin typeface="Arial" pitchFamily="34" charset="0"/>
                <a:cs typeface="Arial" pitchFamily="34" charset="0"/>
              </a:rPr>
              <a:t>заказчику добавляет</a:t>
            </a:r>
            <a:r>
              <a:rPr lang="it-IT" sz="1200" b="1">
                <a:latin typeface="Arial" pitchFamily="34" charset="0"/>
                <a:cs typeface="Arial" pitchFamily="34" charset="0"/>
              </a:rPr>
              <a:t> 10% </a:t>
            </a:r>
            <a:r>
              <a:rPr lang="ru-RU" sz="1200" b="1">
                <a:latin typeface="Arial" pitchFamily="34" charset="0"/>
                <a:cs typeface="Arial" pitchFamily="34" charset="0"/>
              </a:rPr>
              <a:t>для </a:t>
            </a:r>
            <a:br>
              <a:rPr lang="ru-RU" sz="1200" b="1">
                <a:latin typeface="Arial" pitchFamily="34" charset="0"/>
                <a:cs typeface="Arial" pitchFamily="34" charset="0"/>
              </a:rPr>
            </a:br>
            <a:r>
              <a:rPr lang="ru-RU" sz="1200" b="1">
                <a:latin typeface="Arial" pitchFamily="34" charset="0"/>
                <a:cs typeface="Arial" pitchFamily="34" charset="0"/>
              </a:rPr>
              <a:t>покрытия неясностей проекта</a:t>
            </a:r>
            <a:endParaRPr lang="en-US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587" y="3498851"/>
            <a:ext cx="2233613" cy="576262"/>
          </a:xfrm>
          <a:prstGeom prst="rect">
            <a:avLst/>
          </a:prstGeom>
          <a:solidFill>
            <a:srgbClr val="CEF5A5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Пакетный подрядчик</a:t>
            </a:r>
            <a:br>
              <a:rPr lang="ru-RU" sz="1200" b="1" dirty="0"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latin typeface="Arial" pitchFamily="34" charset="0"/>
                <a:cs typeface="Arial" pitchFamily="34" charset="0"/>
              </a:rPr>
              <a:t>выбирает поставщика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73275" y="4435476"/>
            <a:ext cx="1944687" cy="1079500"/>
          </a:xfrm>
          <a:prstGeom prst="rect">
            <a:avLst/>
          </a:prstGeom>
          <a:solidFill>
            <a:srgbClr val="CEF5A5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ru-RU" sz="1200" b="1">
                <a:latin typeface="Arial" pitchFamily="34" charset="0"/>
                <a:cs typeface="Arial" pitchFamily="34" charset="0"/>
              </a:rPr>
              <a:t>Поставщик</a:t>
            </a:r>
            <a:br>
              <a:rPr lang="ru-RU" sz="1200" b="1">
                <a:latin typeface="Arial" pitchFamily="34" charset="0"/>
                <a:cs typeface="Arial" pitchFamily="34" charset="0"/>
              </a:rPr>
            </a:br>
            <a:r>
              <a:rPr lang="ru-RU" sz="1200" b="1">
                <a:latin typeface="Arial" pitchFamily="34" charset="0"/>
                <a:cs typeface="Arial" pitchFamily="34" charset="0"/>
              </a:rPr>
              <a:t>добавляет к ценам</a:t>
            </a:r>
            <a:br>
              <a:rPr lang="ru-RU" sz="1200" b="1">
                <a:latin typeface="Arial" pitchFamily="34" charset="0"/>
                <a:cs typeface="Arial" pitchFamily="34" charset="0"/>
              </a:rPr>
            </a:br>
            <a:r>
              <a:rPr lang="ru-RU" sz="1200" b="1">
                <a:latin typeface="Arial" pitchFamily="34" charset="0"/>
                <a:cs typeface="Arial" pitchFamily="34" charset="0"/>
              </a:rPr>
              <a:t>10% для покрытия</a:t>
            </a:r>
            <a:br>
              <a:rPr lang="ru-RU" sz="1200" b="1">
                <a:latin typeface="Arial" pitchFamily="34" charset="0"/>
                <a:cs typeface="Arial" pitchFamily="34" charset="0"/>
              </a:rPr>
            </a:br>
            <a:r>
              <a:rPr lang="ru-RU" sz="1200" b="1">
                <a:latin typeface="Arial" pitchFamily="34" charset="0"/>
                <a:cs typeface="Arial" pitchFamily="34" charset="0"/>
              </a:rPr>
              <a:t>неясностей проекта</a:t>
            </a:r>
            <a:endParaRPr lang="en-US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86613" y="1411288"/>
            <a:ext cx="1849884" cy="1008063"/>
          </a:xfrm>
          <a:prstGeom prst="rect">
            <a:avLst/>
          </a:prstGeom>
          <a:solidFill>
            <a:srgbClr val="CEF5A5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Заказчик получает</a:t>
            </a:r>
            <a:br>
              <a:rPr lang="ru-RU" sz="1200" b="1" dirty="0"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latin typeface="Arial" pitchFamily="34" charset="0"/>
                <a:cs typeface="Arial" pitchFamily="34" charset="0"/>
              </a:rPr>
              <a:t>заявку без премии </a:t>
            </a:r>
            <a:br>
              <a:rPr lang="ru-RU" sz="1200" b="1" dirty="0"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latin typeface="Arial" pitchFamily="34" charset="0"/>
                <a:cs typeface="Arial" pitchFamily="34" charset="0"/>
              </a:rPr>
              <a:t>за риск или с открыто</a:t>
            </a:r>
            <a:br>
              <a:rPr lang="ru-RU" sz="1200" b="1" dirty="0"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latin typeface="Arial" pitchFamily="34" charset="0"/>
                <a:cs typeface="Arial" pitchFamily="34" charset="0"/>
              </a:rPr>
              <a:t>заявленной премией</a:t>
            </a:r>
            <a:br>
              <a:rPr lang="ru-RU" sz="1200" b="1" dirty="0"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latin typeface="Arial" pitchFamily="34" charset="0"/>
                <a:cs typeface="Arial" pitchFamily="34" charset="0"/>
              </a:rPr>
              <a:t>за риск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258050" y="3570288"/>
            <a:ext cx="1778447" cy="1152525"/>
          </a:xfrm>
          <a:prstGeom prst="rect">
            <a:avLst/>
          </a:prstGeom>
          <a:solidFill>
            <a:srgbClr val="CEF5A5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Пакетный подрядчик</a:t>
            </a:r>
            <a:endParaRPr lang="it-IT" sz="1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уточняет с </a:t>
            </a:r>
            <a:br>
              <a:rPr lang="ru-RU" sz="1200" b="1" dirty="0"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latin typeface="Arial" pitchFamily="34" charset="0"/>
                <a:cs typeface="Arial" pitchFamily="34" charset="0"/>
              </a:rPr>
              <a:t>поставщиком </a:t>
            </a:r>
            <a:br>
              <a:rPr lang="ru-RU" sz="1200" b="1" dirty="0"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latin typeface="Arial" pitchFamily="34" charset="0"/>
                <a:cs typeface="Arial" pitchFamily="34" charset="0"/>
              </a:rPr>
              <a:t>удаляемую премию </a:t>
            </a:r>
            <a:br>
              <a:rPr lang="ru-RU" sz="1200" b="1" dirty="0"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latin typeface="Arial" pitchFamily="34" charset="0"/>
                <a:cs typeface="Arial" pitchFamily="34" charset="0"/>
              </a:rPr>
              <a:t>за риск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849312" y="2635251"/>
            <a:ext cx="0" cy="86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77875" y="5227638"/>
            <a:ext cx="13684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4017962" y="5227638"/>
            <a:ext cx="7921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V="1">
            <a:off x="4810125" y="2635251"/>
            <a:ext cx="0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5818187" y="2347913"/>
            <a:ext cx="863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6681787" y="2347913"/>
            <a:ext cx="0" cy="18716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6681787" y="4219576"/>
            <a:ext cx="647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128587" y="5820887"/>
            <a:ext cx="90154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600" b="1" dirty="0">
                <a:latin typeface="Arial" pitchFamily="34" charset="0"/>
              </a:rPr>
              <a:t>Полная видимость для заказчика</a:t>
            </a:r>
            <a:r>
              <a:rPr lang="it-IT" sz="1600" b="1" dirty="0">
                <a:latin typeface="Arial" pitchFamily="34" charset="0"/>
              </a:rPr>
              <a:t>.  </a:t>
            </a:r>
            <a:r>
              <a:rPr lang="ru-RU" sz="1600" b="1" dirty="0">
                <a:latin typeface="Arial" pitchFamily="34" charset="0"/>
              </a:rPr>
              <a:t>Если премия за риск заявлена, но риск не</a:t>
            </a:r>
            <a:br>
              <a:rPr lang="ru-RU" sz="1600" b="1" dirty="0">
                <a:latin typeface="Arial" pitchFamily="34" charset="0"/>
              </a:rPr>
            </a:br>
            <a:r>
              <a:rPr lang="ru-RU" sz="1600" b="1" dirty="0">
                <a:latin typeface="Arial" pitchFamily="34" charset="0"/>
              </a:rPr>
              <a:t>материализовался – данная сумма удерживается заказчиком.</a:t>
            </a:r>
            <a:endParaRPr lang="en-US" sz="1600" b="1" dirty="0">
              <a:latin typeface="Arial" pitchFamily="34" charset="0"/>
            </a:endParaRPr>
          </a:p>
        </p:txBody>
      </p:sp>
      <p:sp>
        <p:nvSpPr>
          <p:cNvPr id="23" name="Line 29"/>
          <p:cNvSpPr>
            <a:spLocks noChangeShapeType="1"/>
          </p:cNvSpPr>
          <p:nvPr/>
        </p:nvSpPr>
        <p:spPr bwMode="auto">
          <a:xfrm>
            <a:off x="777875" y="4075113"/>
            <a:ext cx="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 flipV="1">
            <a:off x="4810125" y="4148138"/>
            <a:ext cx="0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Oval 32"/>
          <p:cNvSpPr>
            <a:spLocks noChangeArrowheads="1"/>
          </p:cNvSpPr>
          <p:nvPr/>
        </p:nvSpPr>
        <p:spPr bwMode="auto">
          <a:xfrm>
            <a:off x="3873500" y="2779713"/>
            <a:ext cx="625475" cy="576263"/>
          </a:xfrm>
          <a:prstGeom prst="ellipse">
            <a:avLst/>
          </a:prstGeom>
          <a:solidFill>
            <a:srgbClr val="FED9A3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Arial" pitchFamily="34" charset="0"/>
                <a:cs typeface="Arial" pitchFamily="34" charset="0"/>
              </a:rPr>
              <a:t>11%</a:t>
            </a:r>
            <a:endParaRPr lang="en-US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33"/>
          <p:cNvSpPr>
            <a:spLocks noChangeArrowheads="1"/>
          </p:cNvSpPr>
          <p:nvPr/>
        </p:nvSpPr>
        <p:spPr bwMode="auto">
          <a:xfrm>
            <a:off x="4089400" y="4506913"/>
            <a:ext cx="625475" cy="576263"/>
          </a:xfrm>
          <a:prstGeom prst="ellipse">
            <a:avLst/>
          </a:prstGeom>
          <a:solidFill>
            <a:srgbClr val="FED9A3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Arial" pitchFamily="34" charset="0"/>
                <a:cs typeface="Arial" pitchFamily="34" charset="0"/>
              </a:rPr>
              <a:t>10%</a:t>
            </a:r>
            <a:endParaRPr lang="en-US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>
            <a:off x="7280275" y="2490788"/>
            <a:ext cx="625475" cy="576263"/>
          </a:xfrm>
          <a:prstGeom prst="ellipse">
            <a:avLst/>
          </a:prstGeom>
          <a:solidFill>
            <a:srgbClr val="FED9A3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Arial" pitchFamily="34" charset="0"/>
                <a:cs typeface="Arial" pitchFamily="34" charset="0"/>
              </a:rPr>
              <a:t>0%</a:t>
            </a:r>
            <a:endParaRPr lang="en-US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37"/>
          <p:cNvSpPr>
            <a:spLocks noChangeShapeType="1"/>
          </p:cNvSpPr>
          <p:nvPr/>
        </p:nvSpPr>
        <p:spPr bwMode="auto">
          <a:xfrm flipV="1">
            <a:off x="8050212" y="2419351"/>
            <a:ext cx="0" cy="1150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8756650" cy="762000"/>
          </a:xfrm>
        </p:spPr>
        <p:txBody>
          <a:bodyPr/>
          <a:lstStyle/>
          <a:p>
            <a:pPr marL="231775"/>
            <a:r>
              <a:rPr lang="ru-RU" dirty="0"/>
              <a:t>Сокращение затрат………….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165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theme/theme1.xml><?xml version="1.0" encoding="utf-8"?>
<a:theme xmlns:a="http://schemas.openxmlformats.org/drawingml/2006/main" name="Presentation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 Title Slide">
  <a:themeElements>
    <a:clrScheme name="White Title Slide 1">
      <a:dk1>
        <a:srgbClr val="000000"/>
      </a:dk1>
      <a:lt1>
        <a:srgbClr val="FFFFFF"/>
      </a:lt1>
      <a:dk2>
        <a:srgbClr val="000000"/>
      </a:dk2>
      <a:lt2>
        <a:srgbClr val="988F86"/>
      </a:lt2>
      <a:accent1>
        <a:srgbClr val="63C1DF"/>
      </a:accent1>
      <a:accent2>
        <a:srgbClr val="85E61F"/>
      </a:accent2>
      <a:accent3>
        <a:srgbClr val="FFFFFF"/>
      </a:accent3>
      <a:accent4>
        <a:srgbClr val="000000"/>
      </a:accent4>
      <a:accent5>
        <a:srgbClr val="B7DDEC"/>
      </a:accent5>
      <a:accent6>
        <a:srgbClr val="78D01B"/>
      </a:accent6>
      <a:hlink>
        <a:srgbClr val="FC9F1A"/>
      </a:hlink>
      <a:folHlink>
        <a:srgbClr val="9C0880"/>
      </a:folHlink>
    </a:clrScheme>
    <a:fontScheme name="White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Title Slide 1">
        <a:dk1>
          <a:srgbClr val="000000"/>
        </a:dk1>
        <a:lt1>
          <a:srgbClr val="FFFFFF"/>
        </a:lt1>
        <a:dk2>
          <a:srgbClr val="000000"/>
        </a:dk2>
        <a:lt2>
          <a:srgbClr val="988F86"/>
        </a:lt2>
        <a:accent1>
          <a:srgbClr val="63C1DF"/>
        </a:accent1>
        <a:accent2>
          <a:srgbClr val="85E61F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Slide 2">
        <a:dk1>
          <a:srgbClr val="988F86"/>
        </a:dk1>
        <a:lt1>
          <a:srgbClr val="FFFFFF"/>
        </a:lt1>
        <a:dk2>
          <a:srgbClr val="000000"/>
        </a:dk2>
        <a:lt2>
          <a:srgbClr val="FFFFFF"/>
        </a:lt2>
        <a:accent1>
          <a:srgbClr val="63C1DF"/>
        </a:accent1>
        <a:accent2>
          <a:srgbClr val="85E61F"/>
        </a:accent2>
        <a:accent3>
          <a:srgbClr val="AAAAAA"/>
        </a:accent3>
        <a:accent4>
          <a:srgbClr val="DADADA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White Title Slide">
  <a:themeElements>
    <a:clrScheme name="4_White Title Slide 1">
      <a:dk1>
        <a:srgbClr val="000000"/>
      </a:dk1>
      <a:lt1>
        <a:srgbClr val="FFFFFF"/>
      </a:lt1>
      <a:dk2>
        <a:srgbClr val="000000"/>
      </a:dk2>
      <a:lt2>
        <a:srgbClr val="988F86"/>
      </a:lt2>
      <a:accent1>
        <a:srgbClr val="63C1DF"/>
      </a:accent1>
      <a:accent2>
        <a:srgbClr val="85E61F"/>
      </a:accent2>
      <a:accent3>
        <a:srgbClr val="FFFFFF"/>
      </a:accent3>
      <a:accent4>
        <a:srgbClr val="000000"/>
      </a:accent4>
      <a:accent5>
        <a:srgbClr val="B7DDEC"/>
      </a:accent5>
      <a:accent6>
        <a:srgbClr val="78D01B"/>
      </a:accent6>
      <a:hlink>
        <a:srgbClr val="FC9F1A"/>
      </a:hlink>
      <a:folHlink>
        <a:srgbClr val="9C0880"/>
      </a:folHlink>
    </a:clrScheme>
    <a:fontScheme name="4_White Title Slide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White Title Slide 1">
        <a:dk1>
          <a:srgbClr val="000000"/>
        </a:dk1>
        <a:lt1>
          <a:srgbClr val="FFFFFF"/>
        </a:lt1>
        <a:dk2>
          <a:srgbClr val="000000"/>
        </a:dk2>
        <a:lt2>
          <a:srgbClr val="988F86"/>
        </a:lt2>
        <a:accent1>
          <a:srgbClr val="63C1DF"/>
        </a:accent1>
        <a:accent2>
          <a:srgbClr val="85E61F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Title Slide 2">
        <a:dk1>
          <a:srgbClr val="988F86"/>
        </a:dk1>
        <a:lt1>
          <a:srgbClr val="FFFFFF"/>
        </a:lt1>
        <a:dk2>
          <a:srgbClr val="000000"/>
        </a:dk2>
        <a:lt2>
          <a:srgbClr val="FFFFFF"/>
        </a:lt2>
        <a:accent1>
          <a:srgbClr val="63C1DF"/>
        </a:accent1>
        <a:accent2>
          <a:srgbClr val="85E61F"/>
        </a:accent2>
        <a:accent3>
          <a:srgbClr val="AAAAAA"/>
        </a:accent3>
        <a:accent4>
          <a:srgbClr val="DADADA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021013_AECOM_PPTTemplate_FS ">
  <a:themeElements>
    <a:clrScheme name="AECOM Colour Palette">
      <a:dk1>
        <a:srgbClr val="000000"/>
      </a:dk1>
      <a:lt1>
        <a:srgbClr val="FFFFFF"/>
      </a:lt1>
      <a:dk2>
        <a:srgbClr val="988F86"/>
      </a:dk2>
      <a:lt2>
        <a:srgbClr val="F5F4F4"/>
      </a:lt2>
      <a:accent1>
        <a:srgbClr val="00BCE9"/>
      </a:accent1>
      <a:accent2>
        <a:srgbClr val="8CC63E"/>
      </a:accent2>
      <a:accent3>
        <a:srgbClr val="F68B1F"/>
      </a:accent3>
      <a:accent4>
        <a:srgbClr val="9C0880"/>
      </a:accent4>
      <a:accent5>
        <a:srgbClr val="00BCE9"/>
      </a:accent5>
      <a:accent6>
        <a:srgbClr val="8CC63E"/>
      </a:accent6>
      <a:hlink>
        <a:srgbClr val="000000"/>
      </a:hlink>
      <a:folHlink>
        <a:srgbClr val="000000"/>
      </a:folHlink>
    </a:clrScheme>
    <a:fontScheme name="AECOM Fonts">
      <a:majorFont>
        <a:latin typeface="Akkurat Pro"/>
        <a:ea typeface=""/>
        <a:cs typeface=""/>
      </a:majorFont>
      <a:minorFont>
        <a:latin typeface="Akkurat Ligh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>
        <a:spAutoFit/>
      </a:bodyPr>
      <a:lstStyle>
        <a:defPPr>
          <a:lnSpc>
            <a:spcPct val="85000"/>
          </a:lnSpc>
          <a:defRPr sz="1200" b="1" i="1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xmlns:r="http://schemas.openxmlformats.org/officeDocument/2006/relationships" name="270913_AECOM_PPTTemplate_v2" id="{83C87F84-8DB6-46E1-B625-D5B200707C32}" vid="{318BB480-F02A-45D7-B3BB-A7D07934DD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2013</Template>
  <TotalTime>253</TotalTime>
  <Words>1082</Words>
  <Application>Microsoft Office PowerPoint</Application>
  <PresentationFormat>Экран (4:3)</PresentationFormat>
  <Paragraphs>230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Presentation 2013</vt:lpstr>
      <vt:lpstr>White Title Slide</vt:lpstr>
      <vt:lpstr>4_White Title Slide</vt:lpstr>
      <vt:lpstr>021013_AECOM_PPTTemplate_FS </vt:lpstr>
      <vt:lpstr>Презентация PowerPoint</vt:lpstr>
      <vt:lpstr>Стратегия реализации проекта</vt:lpstr>
      <vt:lpstr>Презентация PowerPoint</vt:lpstr>
      <vt:lpstr>«За» и «против» управления строительством </vt:lpstr>
      <vt:lpstr>Управление строительством – основные принципы </vt:lpstr>
      <vt:lpstr>В каких случаях методика управления строительством не подходит? </vt:lpstr>
      <vt:lpstr>Сокращение затрат…………. </vt:lpstr>
      <vt:lpstr>Сокращение затрат………….</vt:lpstr>
      <vt:lpstr>Сокращение затрат…………. </vt:lpstr>
      <vt:lpstr>Сокращение затрат…………. </vt:lpstr>
      <vt:lpstr>Сокращение затрат…………. </vt:lpstr>
      <vt:lpstr>Усиление контроля качества и техники безопасности……. </vt:lpstr>
      <vt:lpstr>Большая гибкость при внесении изменений и сокращении претензий….. </vt:lpstr>
      <vt:lpstr>Основополагающие факторы успеха </vt:lpstr>
      <vt:lpstr>МЫ ПОМОГАЕМ НАШИМ ЗАКАЗЧИКАМ ЗАГЛЯНУТЬ В БУДУЩЕЕ И ДОБИТЬСЯ БОЛЬШЕГО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babinae</dc:creator>
  <cp:lastModifiedBy>Markina, Nataliya</cp:lastModifiedBy>
  <cp:revision>37</cp:revision>
  <cp:lastPrinted>2013-12-05T10:14:01Z</cp:lastPrinted>
  <dcterms:created xsi:type="dcterms:W3CDTF">2013-11-12T07:10:44Z</dcterms:created>
  <dcterms:modified xsi:type="dcterms:W3CDTF">2015-08-31T13:41:21Z</dcterms:modified>
</cp:coreProperties>
</file>