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73" r:id="rId4"/>
    <p:sldId id="275" r:id="rId5"/>
    <p:sldId id="276" r:id="rId6"/>
    <p:sldId id="277" r:id="rId7"/>
    <p:sldId id="263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58" r:id="rId22"/>
  </p:sldIdLst>
  <p:sldSz cx="10688638" cy="7562850"/>
  <p:notesSz cx="9144000" cy="6858000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5F5F5F"/>
    <a:srgbClr val="990000"/>
    <a:srgbClr val="BC0000"/>
    <a:srgbClr val="A0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6316" autoAdjust="0"/>
    <p:restoredTop sz="94680" autoAdjust="0"/>
  </p:normalViewPr>
  <p:slideViewPr>
    <p:cSldViewPr snapToGrid="0" snapToObjects="1">
      <p:cViewPr>
        <p:scale>
          <a:sx n="66" d="100"/>
          <a:sy n="66" d="100"/>
        </p:scale>
        <p:origin x="-744" y="19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FD6BC-6C63-4C8E-84CE-53FF6E6E843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57250"/>
            <a:ext cx="32702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55BF-3A61-4A47-8E7C-B2C9E959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0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2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9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37D8-FC68-F04D-AD66-F10A067DB2EB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C07-CDBC-B842-8BFB-843AD77B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88638" cy="75628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kzidenz-Grotesk Pro Light"/>
            </a:endParaRPr>
          </a:p>
          <a:p>
            <a:pPr algn="ctr"/>
            <a:endParaRPr lang="en-US" b="1" dirty="0">
              <a:latin typeface="Akzidenz-Grotesk Pro Light"/>
            </a:endParaRPr>
          </a:p>
          <a:p>
            <a:pPr algn="ctr"/>
            <a:endParaRPr lang="en-US" b="1" dirty="0" smtClean="0">
              <a:latin typeface="Akzidenz-Grotesk Pro Light"/>
            </a:endParaRPr>
          </a:p>
          <a:p>
            <a:pPr algn="ctr"/>
            <a:endParaRPr lang="en-US" b="1" dirty="0">
              <a:latin typeface="Akzidenz-Grotesk Pro Light"/>
            </a:endParaRPr>
          </a:p>
          <a:p>
            <a:pPr algn="ctr"/>
            <a:endParaRPr lang="en-US" b="1" dirty="0" smtClean="0">
              <a:latin typeface="Akzidenz-Grotesk Pro Light"/>
            </a:endParaRPr>
          </a:p>
          <a:p>
            <a:pPr algn="ctr"/>
            <a:endParaRPr lang="en-US" b="1" dirty="0">
              <a:latin typeface="Akzidenz-Grotesk Pro Light"/>
            </a:endParaRPr>
          </a:p>
          <a:p>
            <a:pPr algn="ctr"/>
            <a:r>
              <a:rPr lang="en-US" b="1" dirty="0" err="1" smtClean="0">
                <a:latin typeface="Akzidenz-Grotesk Pro Light"/>
              </a:rPr>
              <a:t>ProEstate</a:t>
            </a:r>
            <a:endParaRPr lang="ru-RU" sz="2000" dirty="0"/>
          </a:p>
          <a:p>
            <a:pPr algn="ctr"/>
            <a:endParaRPr lang="en-US" sz="2000" b="1" dirty="0" smtClean="0">
              <a:latin typeface="Akzidenz-Grotesk Pro Light"/>
            </a:endParaRPr>
          </a:p>
          <a:p>
            <a:pPr algn="ctr"/>
            <a:endParaRPr lang="en-US" sz="2000" b="1" dirty="0">
              <a:latin typeface="Akzidenz-Grotesk Pro Light"/>
            </a:endParaRPr>
          </a:p>
          <a:p>
            <a:pPr algn="ctr"/>
            <a:endParaRPr lang="en-US" sz="2000" b="1" dirty="0" smtClean="0">
              <a:latin typeface="Akzidenz-Grotesk Pro Light"/>
            </a:endParaRPr>
          </a:p>
          <a:p>
            <a:pPr algn="ctr"/>
            <a:endParaRPr lang="en-US" sz="2000" b="1" dirty="0">
              <a:latin typeface="Akzidenz-Grotesk Pro Light"/>
            </a:endParaRPr>
          </a:p>
          <a:p>
            <a:pPr algn="ctr"/>
            <a:endParaRPr lang="en-US" sz="2000" b="1" dirty="0" smtClean="0">
              <a:latin typeface="Akzidenz-Grotesk Pro Light"/>
            </a:endParaRPr>
          </a:p>
          <a:p>
            <a:pPr algn="ctr"/>
            <a:endParaRPr lang="en-US" sz="2000" b="1" dirty="0">
              <a:latin typeface="Akzidenz-Grotesk Pro Light"/>
            </a:endParaRPr>
          </a:p>
          <a:p>
            <a:pPr algn="ctr"/>
            <a:endParaRPr lang="en-US" sz="2000" b="1" dirty="0" smtClean="0">
              <a:latin typeface="Akzidenz-Grotesk Pro Light"/>
            </a:endParaRPr>
          </a:p>
          <a:p>
            <a:pPr algn="ctr"/>
            <a:endParaRPr lang="en-US" sz="2000" b="1" dirty="0">
              <a:latin typeface="Akzidenz-Grotesk Pro Light"/>
            </a:endParaRPr>
          </a:p>
          <a:p>
            <a:pPr algn="ctr"/>
            <a:endParaRPr lang="en-US" sz="2000" b="1" dirty="0" smtClean="0">
              <a:latin typeface="Akzidenz-Grotesk Pro Light"/>
            </a:endParaRPr>
          </a:p>
          <a:p>
            <a:pPr algn="ctr"/>
            <a:r>
              <a:rPr lang="ru-RU" sz="1200" dirty="0">
                <a:latin typeface="Akzidenz-Grotesk Pro Light"/>
              </a:rPr>
              <a:t>Москва</a:t>
            </a:r>
            <a:endParaRPr lang="en-US" sz="1200" dirty="0">
              <a:latin typeface="Akzidenz-Grotesk Pro Light"/>
            </a:endParaRPr>
          </a:p>
          <a:p>
            <a:pPr algn="ctr"/>
            <a:r>
              <a:rPr lang="ru-RU" sz="1200" dirty="0" smtClean="0">
                <a:latin typeface="Akzidenz-Grotesk Pro Light"/>
              </a:rPr>
              <a:t>Сентябрь 2015</a:t>
            </a:r>
            <a:endParaRPr lang="ru-RU" sz="1200" dirty="0">
              <a:latin typeface="Akzidenz-Grotesk Pro Light"/>
            </a:endParaRPr>
          </a:p>
          <a:p>
            <a:pPr algn="ctr"/>
            <a:endParaRPr lang="ru-RU" dirty="0"/>
          </a:p>
        </p:txBody>
      </p:sp>
      <p:pic>
        <p:nvPicPr>
          <p:cNvPr id="3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79" y="5585671"/>
            <a:ext cx="768195" cy="118243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79" y="5585671"/>
            <a:ext cx="871537" cy="107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5" y="1939472"/>
            <a:ext cx="9593262" cy="47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5" y="1523999"/>
            <a:ext cx="9328307" cy="5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" y="1445759"/>
            <a:ext cx="9404352" cy="58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1574347"/>
            <a:ext cx="9965499" cy="51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1574347"/>
            <a:ext cx="9965499" cy="51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514475"/>
            <a:ext cx="10331676" cy="588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7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5" y="1504950"/>
            <a:ext cx="9936526" cy="54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" y="1547812"/>
            <a:ext cx="9855174" cy="52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" y="1523999"/>
            <a:ext cx="10478947" cy="56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" y="1500187"/>
            <a:ext cx="10253914" cy="55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796" y="649747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kzidenz-Grotesk Pro Light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Темы к обсуждени</a:t>
            </a:r>
            <a:r>
              <a:rPr lang="ru-RU" sz="2400" dirty="0">
                <a:solidFill>
                  <a:schemeClr val="bg1"/>
                </a:solidFill>
                <a:latin typeface="Akzidenz-Grotesk Pro Light"/>
              </a:rPr>
              <a:t>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169" y="1543748"/>
            <a:ext cx="45409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Заполнение пустующих площадей в новых и действующих объектах:100% вакансия VS необходимости сдать единичные площадки,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Управление арендными потоками на кризисном рынке,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Формирование оптимального пула арендаторов,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Особенности работы с якорными арендаторами в условиях неустойчивой экономики проекта,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Уступки арендатору: краткосрочные договоры, дифференциация ставки по годам, фиксация ставок в валюте.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Маркетинг в процессе эксплуатации объекта.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65082" y="1543748"/>
            <a:ext cx="45409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Группа 1: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Формирование оптимального пула арендаторов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Заполнение пустующих площадей в новых и действующих объектах:100% вакансия VS необходимости сдать единичные </a:t>
            </a:r>
            <a:r>
              <a:rPr lang="ru-RU" b="1" dirty="0" smtClean="0"/>
              <a:t>площадки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Уступки </a:t>
            </a:r>
            <a:r>
              <a:rPr lang="ru-RU" b="1" dirty="0"/>
              <a:t>арендатору. </a:t>
            </a:r>
            <a:endParaRPr lang="ru-RU" dirty="0" smtClean="0"/>
          </a:p>
          <a:p>
            <a:pPr lvl="0" algn="just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65082" y="4498403"/>
            <a:ext cx="45409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Группа 2: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Управление </a:t>
            </a:r>
            <a:r>
              <a:rPr lang="ru-RU" b="1" dirty="0"/>
              <a:t>арендными потоками на кризисном рынке,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Особенности </a:t>
            </a:r>
            <a:r>
              <a:rPr lang="ru-RU" b="1" dirty="0"/>
              <a:t>работы с якорными арендаторами в условиях неустойчивой экономики проекта,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Маркетинг </a:t>
            </a:r>
            <a:r>
              <a:rPr lang="ru-RU" b="1" dirty="0"/>
              <a:t>в процессе эксплуатации объекта.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" y="1552574"/>
            <a:ext cx="999142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990" y="3770174"/>
            <a:ext cx="87399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kzidenz-Grotesk Pro Bold"/>
                <a:cs typeface="Akzidenz-Grotesk Pro Bold"/>
              </a:rPr>
              <a:t>СПАСИБО!</a:t>
            </a:r>
            <a:endParaRPr lang="ru-RU" sz="3200" b="1" dirty="0">
              <a:latin typeface="Akzidenz-Grotesk Pro Bold"/>
              <a:cs typeface="Akzidenz-Grotesk Pro Bold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302866"/>
            <a:ext cx="10688638" cy="10064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4287" tIns="52144" rIns="104287" bIns="52144" rtlCol="0" anchor="ctr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              </a:t>
            </a:r>
            <a:endParaRPr lang="ru-RU" sz="1200" dirty="0">
              <a:solidFill>
                <a:schemeClr val="bg1"/>
              </a:solidFill>
              <a:latin typeface="Akzidenz-Grotesk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Формирование оптимального пула арендаторов. Зона охвата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" y="1512237"/>
            <a:ext cx="4036872" cy="514102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406755" y="1901371"/>
            <a:ext cx="4353932" cy="5109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55" y="2017486"/>
            <a:ext cx="4353931" cy="4833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65082" y="1761463"/>
            <a:ext cx="454091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Выживают: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Уже зарекомендовали себя среди зоны охвата, либо удивляют набором арендаторов – ВЫ НЕ ТАКОЙ;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Имеют серьезный запас финансовой прочности и терпения акционеров – ВЫ НЕ ТАКОЙ;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Еще один «</a:t>
            </a:r>
            <a:r>
              <a:rPr lang="en-US" b="1" dirty="0" smtClean="0"/>
              <a:t>HYPER</a:t>
            </a:r>
            <a:r>
              <a:rPr lang="ru-RU" b="1" dirty="0" smtClean="0"/>
              <a:t>»</a:t>
            </a:r>
            <a:r>
              <a:rPr lang="en-US" b="1" dirty="0"/>
              <a:t> </a:t>
            </a:r>
            <a:r>
              <a:rPr lang="ru-RU" b="1" dirty="0" smtClean="0"/>
              <a:t>через дорогу нужен только этому «</a:t>
            </a:r>
            <a:r>
              <a:rPr lang="en-US" b="1" dirty="0" smtClean="0"/>
              <a:t>HYPER</a:t>
            </a:r>
            <a:r>
              <a:rPr lang="ru-RU" b="1" dirty="0" smtClean="0"/>
              <a:t>»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ru-RU" b="1" dirty="0" smtClean="0"/>
              <a:t>ЧЕТКОЕ ПОЗИЦИОНИРОВАНИЕ</a:t>
            </a:r>
            <a:endParaRPr lang="ru-RU" dirty="0" smtClean="0"/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Формирование оптимального пула арендаторов. БАЗОВЫЕ ПРИНЦИПЫ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0225" y="1490217"/>
            <a:ext cx="45409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ШАГ 1: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Исследование рынка и потребностей конкретных людей, на кого вы </a:t>
            </a:r>
            <a:r>
              <a:rPr lang="ru-RU" b="1" dirty="0" smtClean="0"/>
              <a:t>рассчитываете;</a:t>
            </a:r>
          </a:p>
          <a:p>
            <a:pPr lvl="0" algn="just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00684" y="2902858"/>
            <a:ext cx="0" cy="943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0225" y="3846286"/>
            <a:ext cx="454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ШАГ 2: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Проверка данного исследования на рыночные возможности</a:t>
            </a:r>
            <a:r>
              <a:rPr lang="ru-RU" b="1" dirty="0" smtClean="0"/>
              <a:t>;</a:t>
            </a:r>
          </a:p>
          <a:p>
            <a:pPr lvl="0" algn="just"/>
            <a:endParaRPr lang="ru-RU" dirty="0"/>
          </a:p>
        </p:txBody>
      </p:sp>
      <p:cxnSp>
        <p:nvCxnSpPr>
          <p:cNvPr id="7" name="Соединительная линия уступом 6"/>
          <p:cNvCxnSpPr>
            <a:stCxn id="11" idx="3"/>
          </p:cNvCxnSpPr>
          <p:nvPr/>
        </p:nvCxnSpPr>
        <p:spPr>
          <a:xfrm flipH="1" flipV="1">
            <a:off x="3991429" y="2902858"/>
            <a:ext cx="979714" cy="1635926"/>
          </a:xfrm>
          <a:prstGeom prst="bentConnector4">
            <a:avLst>
              <a:gd name="adj1" fmla="val -23333"/>
              <a:gd name="adj2" fmla="val 7116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00684" y="4920343"/>
            <a:ext cx="0" cy="943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30225" y="5733143"/>
            <a:ext cx="454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ШАГ 3: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Выбор стратегии реализации и позиционирование объекта;</a:t>
            </a:r>
          </a:p>
          <a:p>
            <a:pPr lvl="0"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52911" y="3217417"/>
            <a:ext cx="45409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ШАГ 4:</a:t>
            </a:r>
            <a:endParaRPr lang="ru-RU" dirty="0"/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Какой выход из объекта?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«Семейный актив»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Инвестиционный актив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Заполнение пустующих площадей.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3" y="1605057"/>
            <a:ext cx="6571467" cy="558042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77768" y="1605057"/>
            <a:ext cx="30967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Базисы для открытия: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/>
              <a:t>% </a:t>
            </a:r>
            <a:r>
              <a:rPr lang="ru-RU" b="1" dirty="0" smtClean="0"/>
              <a:t>готовых площадей не менее…..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Обозначение даты открытия  за полгода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Открытие не в сезон распродаж</a:t>
            </a:r>
          </a:p>
          <a:p>
            <a:pPr lvl="0" algn="just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96641" y="5030198"/>
            <a:ext cx="3096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Что если ………:</a:t>
            </a:r>
            <a:endParaRPr lang="ru-RU" b="1" dirty="0">
              <a:solidFill>
                <a:srgbClr val="FF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ru-RU" b="1" dirty="0" smtClean="0"/>
              <a:t>«Ура, я теперь </a:t>
            </a:r>
            <a:r>
              <a:rPr lang="ru-RU" b="1" dirty="0" err="1" smtClean="0"/>
              <a:t>ритейлер</a:t>
            </a:r>
            <a:r>
              <a:rPr lang="ru-RU" b="1" dirty="0" smtClean="0"/>
              <a:t>!» </a:t>
            </a:r>
          </a:p>
          <a:p>
            <a:pPr marL="457200" lvl="0" indent="-457200" algn="just">
              <a:buAutoNum type="arabicPeriod"/>
            </a:pPr>
            <a:r>
              <a:rPr lang="ru-RU" b="1" dirty="0" smtClean="0"/>
              <a:t>Уступки арендаторам</a:t>
            </a:r>
          </a:p>
          <a:p>
            <a:pPr marL="457200" lvl="0" indent="-457200" algn="just">
              <a:buAutoNum type="arabicPeriod"/>
            </a:pPr>
            <a:r>
              <a:rPr lang="ru-RU" b="1" dirty="0" smtClean="0"/>
              <a:t>Ни шагу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9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Уступки арендаторам.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9275" y="1756228"/>
            <a:ext cx="318963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Уступки на входе:</a:t>
            </a:r>
          </a:p>
          <a:p>
            <a:pPr algn="just"/>
            <a:r>
              <a:rPr lang="ru-RU" b="1" dirty="0" smtClean="0"/>
              <a:t>Ваша позиция базируется на: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Новый объект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Красивая презентация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АВОСЬ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/>
          </a:p>
          <a:p>
            <a:pPr algn="just"/>
            <a:r>
              <a:rPr lang="ru-RU" b="1" dirty="0" smtClean="0"/>
              <a:t>Позиция арендатора: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Новый объект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Некрасивая статистика «аналогичных» точек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АВОСЬ</a:t>
            </a:r>
          </a:p>
          <a:p>
            <a:pPr lvl="0"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0516" y="1712685"/>
            <a:ext cx="34073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Краткосрочная уступка:</a:t>
            </a:r>
          </a:p>
          <a:p>
            <a:pPr algn="just"/>
            <a:r>
              <a:rPr lang="ru-RU" b="1" dirty="0" smtClean="0"/>
              <a:t>Задачи: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	</a:t>
            </a:r>
            <a:r>
              <a:rPr lang="ru-RU" b="1" dirty="0" smtClean="0"/>
              <a:t>отодвинуть глобальное решение вопроса до момента стабилизации ситуации и возможности прогнозирования.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Сделать «домашнюю» работу, и понять «а что если ничего не изменится».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Убрать «АВОСЬ».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35924" y="1712683"/>
            <a:ext cx="34073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Долгосрочная уступка:</a:t>
            </a:r>
          </a:p>
          <a:p>
            <a:pPr algn="just"/>
            <a:r>
              <a:rPr lang="ru-RU" b="1" dirty="0" smtClean="0"/>
              <a:t>Почему: АВОСЬ не сработал.</a:t>
            </a:r>
          </a:p>
          <a:p>
            <a:pPr algn="just"/>
            <a:r>
              <a:rPr lang="ru-RU" b="1" dirty="0" smtClean="0"/>
              <a:t>Что делать: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Верите в объект – берите риски операторов на себя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Верите, но видите ошибки – разгоняйте всех, признавайте ошибки, и заручайтесь поддержкой ритейла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Не верите – скорее всего объект уже не Ваш. </a:t>
            </a:r>
          </a:p>
          <a:p>
            <a:pPr algn="just"/>
            <a:endParaRPr lang="ru-RU" b="1" dirty="0" smtClean="0"/>
          </a:p>
          <a:p>
            <a:pPr lvl="0" algn="just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6974" y="1944914"/>
            <a:ext cx="0" cy="423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77869" y="1944914"/>
            <a:ext cx="0" cy="423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796" y="649747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kzidenz-Grotesk Pro Light"/>
              </a:rPr>
              <a:t>Keep calm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34"/>
          <a:stretch/>
        </p:blipFill>
        <p:spPr>
          <a:xfrm>
            <a:off x="388901" y="1509485"/>
            <a:ext cx="4374177" cy="554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8901" y="5963447"/>
            <a:ext cx="4374177" cy="1090495"/>
          </a:xfrm>
          <a:prstGeom prst="rect">
            <a:avLst/>
          </a:prstGeom>
          <a:solidFill>
            <a:srgbClr val="646464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290" y="5948933"/>
            <a:ext cx="768195" cy="1182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2023" y="2264224"/>
            <a:ext cx="4974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/>
              </a:rPr>
              <a:t>Во время признать, что что-то идет не так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/>
              </a:rPr>
              <a:t>Просчитывать все возможные варианты развития объекта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/>
              </a:rPr>
              <a:t>Забыть про «АВОСЬ»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/>
              </a:rPr>
              <a:t>Будьте креативными в принятии решений и их реализации.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 smtClean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latin typeface="Akzidenz-Grotesk Pro Light"/>
            </a:endParaRPr>
          </a:p>
          <a:p>
            <a:endParaRPr lang="ru-RU" sz="1400" dirty="0" smtClean="0">
              <a:latin typeface="Akzidenz-Grotesk Pro Light"/>
            </a:endParaRPr>
          </a:p>
          <a:p>
            <a:r>
              <a:rPr lang="ru-RU" sz="1200" b="1" dirty="0" smtClean="0">
                <a:latin typeface="Akzidenz-Grotesk Pro Light"/>
              </a:rPr>
              <a:t>		</a:t>
            </a:r>
          </a:p>
          <a:p>
            <a:endParaRPr lang="ru-RU" sz="1200" b="1" dirty="0">
              <a:latin typeface="Akzidenz-Grotesk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29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Управление Арендными потоками и особенности в работе с якорными операторами.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83653"/>
            <a:ext cx="106886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kzidenz-Grotesk Pro Light"/>
              </a:rPr>
              <a:t>ЛЮБОЙ АРЕНДАТОР – ЯКОРНЫЙ ДЛЯ ВАШЕГО ОБЪЕКТА!!!</a:t>
            </a:r>
          </a:p>
          <a:p>
            <a:pPr algn="ctr"/>
            <a:endParaRPr lang="ru-RU" sz="1800" dirty="0" smtClean="0">
              <a:latin typeface="Akzidenz-Grotesk Pro Light"/>
            </a:endParaRPr>
          </a:p>
          <a:p>
            <a:pPr algn="ctr"/>
            <a:r>
              <a:rPr lang="ru-RU" sz="1800" dirty="0">
                <a:latin typeface="Akzidenz-Grotesk Pro Light"/>
              </a:rPr>
              <a:t>ЛЮБОЙ АРЕНДАТОР – ЯКОРНЫЙ ДЛЯ ВАШЕГО ОБЪЕКТА!!! </a:t>
            </a:r>
          </a:p>
          <a:p>
            <a:pPr algn="ctr"/>
            <a:endParaRPr lang="ru-RU" sz="1800" dirty="0" smtClean="0">
              <a:latin typeface="Akzidenz-Grotesk Pro Light"/>
            </a:endParaRPr>
          </a:p>
          <a:p>
            <a:pPr algn="ctr"/>
            <a:r>
              <a:rPr lang="ru-RU" sz="1800" dirty="0">
                <a:latin typeface="Akzidenz-Grotesk Pro Light"/>
              </a:rPr>
              <a:t>ЛЮБОЙ АРЕНДАТОР – ЯКОРНЫЙ ДЛЯ ВАШЕГО ОБЪЕКТА!!! </a:t>
            </a:r>
          </a:p>
          <a:p>
            <a:pPr algn="ctr"/>
            <a:r>
              <a:rPr lang="ru-RU" sz="1800" dirty="0" smtClean="0">
                <a:latin typeface="Akzidenz-Grotesk Pro Ligh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 smtClean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Akzidenz-Grotesk Pro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latin typeface="Akzidenz-Grotesk Pro Light"/>
            </a:endParaRPr>
          </a:p>
          <a:p>
            <a:endParaRPr lang="ru-RU" sz="1400" dirty="0" smtClean="0">
              <a:latin typeface="Akzidenz-Grotesk Pro Light"/>
            </a:endParaRPr>
          </a:p>
          <a:p>
            <a:r>
              <a:rPr lang="ru-RU" sz="1200" b="1" dirty="0" smtClean="0">
                <a:latin typeface="Akzidenz-Grotesk Pro Light"/>
              </a:rPr>
              <a:t>		</a:t>
            </a:r>
          </a:p>
          <a:p>
            <a:endParaRPr lang="ru-RU" sz="1200" b="1" dirty="0">
              <a:latin typeface="Akzidenz-Grotesk Pro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45646"/>
            <a:ext cx="10688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Самые популярные пути «на елку и не оцарапаться»:</a:t>
            </a:r>
            <a:endParaRPr lang="ru-RU" sz="2400" dirty="0">
              <a:latin typeface="Akzidenz-Grotesk Pro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06" y="4310743"/>
            <a:ext cx="3320266" cy="26561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84571" y="4310743"/>
            <a:ext cx="3316516" cy="26561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86061" y="4310743"/>
            <a:ext cx="3316516" cy="26561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5106" y="4343660"/>
            <a:ext cx="3320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Путь 1:</a:t>
            </a:r>
          </a:p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en-US" sz="2400" dirty="0" smtClean="0">
                <a:latin typeface="Akzidenz-Grotesk Pro Light"/>
              </a:rPr>
              <a:t>CASH </a:t>
            </a:r>
            <a:r>
              <a:rPr lang="ru-RU" sz="2400" dirty="0" smtClean="0">
                <a:latin typeface="Akzidenz-Grotesk Pro Light"/>
              </a:rPr>
              <a:t>стоит денег</a:t>
            </a:r>
            <a:endParaRPr lang="ru-RU" sz="2400" dirty="0">
              <a:latin typeface="Akzidenz-Grotesk Pro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86061" y="4333037"/>
            <a:ext cx="3320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Путь 2:</a:t>
            </a:r>
          </a:p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«ты мне, я тебе»</a:t>
            </a:r>
            <a:endParaRPr lang="ru-RU" sz="2400" dirty="0">
              <a:latin typeface="Akzidenz-Grotesk Pro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80821" y="4310743"/>
            <a:ext cx="3320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Путь 3:</a:t>
            </a:r>
          </a:p>
          <a:p>
            <a:pPr algn="ctr"/>
            <a:endParaRPr lang="ru-RU" sz="2400" dirty="0">
              <a:latin typeface="Akzidenz-Grotesk Pro Light"/>
            </a:endParaRPr>
          </a:p>
          <a:p>
            <a:pPr algn="ctr"/>
            <a:r>
              <a:rPr lang="ru-RU" sz="2400" dirty="0" smtClean="0">
                <a:latin typeface="Akzidenz-Grotesk Pro Light"/>
              </a:rPr>
              <a:t>Капитализация долга</a:t>
            </a:r>
            <a:endParaRPr lang="ru-RU" sz="2400" dirty="0">
              <a:latin typeface="Akzidenz-Grotesk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9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0066"/>
            <a:ext cx="8745014" cy="1022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276" y="415640"/>
            <a:ext cx="8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zidenz-Grotesk Pro Light"/>
              </a:rPr>
              <a:t>Красивые картинки. </a:t>
            </a:r>
            <a:endParaRPr lang="ru-RU" sz="2400" dirty="0">
              <a:solidFill>
                <a:schemeClr val="bg1"/>
              </a:solidFill>
              <a:latin typeface="Akzidenz-Grotesk Pro Ligh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3" y="1681162"/>
            <a:ext cx="9758488" cy="498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447</Words>
  <Application>Microsoft Office PowerPoint</Application>
  <PresentationFormat>Произвольный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Tsvetnoy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Petr Isaev</cp:lastModifiedBy>
  <cp:revision>95</cp:revision>
  <dcterms:created xsi:type="dcterms:W3CDTF">2013-09-30T06:40:43Z</dcterms:created>
  <dcterms:modified xsi:type="dcterms:W3CDTF">2015-09-03T10:26:18Z</dcterms:modified>
</cp:coreProperties>
</file>