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70" r:id="rId3"/>
    <p:sldId id="393" r:id="rId4"/>
    <p:sldId id="394" r:id="rId5"/>
    <p:sldId id="395" r:id="rId6"/>
    <p:sldId id="396" r:id="rId7"/>
    <p:sldId id="397" r:id="rId8"/>
    <p:sldId id="401" r:id="rId9"/>
    <p:sldId id="402" r:id="rId10"/>
    <p:sldId id="403" r:id="rId11"/>
    <p:sldId id="398" r:id="rId12"/>
    <p:sldId id="399" r:id="rId13"/>
    <p:sldId id="400" r:id="rId14"/>
    <p:sldId id="392" r:id="rId15"/>
    <p:sldId id="390" r:id="rId16"/>
    <p:sldId id="391" r:id="rId17"/>
    <p:sldId id="379" r:id="rId18"/>
    <p:sldId id="380" r:id="rId19"/>
    <p:sldId id="382" r:id="rId20"/>
    <p:sldId id="389" r:id="rId21"/>
    <p:sldId id="374" r:id="rId22"/>
    <p:sldId id="376" r:id="rId23"/>
    <p:sldId id="371" r:id="rId24"/>
    <p:sldId id="377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110"/>
    <a:srgbClr val="B64840"/>
    <a:srgbClr val="CD7871"/>
    <a:srgbClr val="ED7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2114" autoAdjust="0"/>
  </p:normalViewPr>
  <p:slideViewPr>
    <p:cSldViewPr>
      <p:cViewPr>
        <p:scale>
          <a:sx n="115" d="100"/>
          <a:sy n="115" d="100"/>
        </p:scale>
        <p:origin x="-168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144ECCA8-6AA1-42B8-80DF-13E4AEB3CA21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8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8A3195CB-E85D-4BA7-996B-E87DD71F5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83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95CB-E85D-4BA7-996B-E87DD71F5F3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56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95CB-E85D-4BA7-996B-E87DD71F5F3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50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95CB-E85D-4BA7-996B-E87DD71F5F3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01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95CB-E85D-4BA7-996B-E87DD71F5F3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012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95CB-E85D-4BA7-996B-E87DD71F5F3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012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195CB-E85D-4BA7-996B-E87DD71F5F3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01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99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8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7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86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>
                <a:solidFill>
                  <a:prstClr val="black"/>
                </a:solidFill>
              </a:rPr>
              <a:pPr/>
              <a:t>08.09.2015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1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3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9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56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1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0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7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2D11DB-68A7-4DDA-8C53-403802DC4F29}" type="datetimeFigureOut">
              <a:rPr lang="ru-RU" smtClean="0"/>
              <a:t>08.09.2015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41811-9542-4951-99C1-C576B0290A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39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20880" cy="652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600200"/>
            <a:ext cx="7920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88640"/>
            <a:ext cx="914400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БИРЖА  ТОРГОВ</a:t>
            </a:r>
            <a:r>
              <a:rPr lang="en-US" sz="1800" baseline="0" dirty="0" smtClean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14 павильон </a:t>
            </a:r>
            <a:r>
              <a:rPr lang="ru-RU" sz="1800" b="1" dirty="0" smtClean="0">
                <a:solidFill>
                  <a:schemeClr val="bg1"/>
                </a:solidFill>
              </a:rPr>
              <a:t>ВДНХ</a:t>
            </a:r>
            <a:endParaRPr 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5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8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1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6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30714" y="4869160"/>
            <a:ext cx="9121032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РЕАЛИЗЦИЯ</a:t>
            </a:r>
            <a:endParaRPr lang="ru-RU" sz="6600" b="1" dirty="0">
              <a:ln w="1905"/>
              <a:solidFill>
                <a:srgbClr val="4BACC6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объектов </a:t>
            </a:r>
            <a:r>
              <a:rPr lang="ru-RU" sz="48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культурного </a:t>
            </a:r>
            <a:r>
              <a:rPr lang="ru-RU" sz="48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наследия</a:t>
            </a:r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" t="9819" r="-1" b="23888"/>
          <a:stretch/>
        </p:blipFill>
        <p:spPr bwMode="auto">
          <a:xfrm>
            <a:off x="35496" y="620688"/>
            <a:ext cx="9054822" cy="390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4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24" t="29261" r="28284" b="32550"/>
          <a:stretch/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1268" y="2132856"/>
            <a:ext cx="8255401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Аренда объекта культурного наследия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ул. Электрозаводская, д.12, стр.1</a:t>
            </a:r>
          </a:p>
          <a:p>
            <a:pPr algn="ctr"/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91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92696"/>
            <a:ext cx="488239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у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л. Электрозаводская, д.12, стр.2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Каретный сарай городской усадьбы </a:t>
            </a:r>
            <a:r>
              <a:rPr lang="ru-R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В.Д.Носова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</a:t>
            </a:r>
          </a:p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(с фрагментном белокаменной стены) 1903 год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886" y="1772816"/>
            <a:ext cx="4860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Год постройки: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нач.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XX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  <a:p>
            <a:pPr algn="just"/>
            <a:endParaRPr lang="ru-RU" sz="900" dirty="0" smtClean="0">
              <a:latin typeface="+mj-lt"/>
            </a:endParaRP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Архитектор: </a:t>
            </a:r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Л.Н.Кекушев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algn="just"/>
            <a:endParaRPr lang="ru-RU" sz="9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Характеристика: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отдельно стоящее кирпичное здание.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Во второй половине XX в. </a:t>
            </a:r>
            <a:endParaRPr lang="ru-RU" sz="1600" dirty="0" smtClean="0">
              <a:latin typeface="Arial Narrow" panose="020B0606020202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275322" cy="245649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3939440"/>
            <a:ext cx="50405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Площадь: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207,5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кв.м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Этажность: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 надземных этажа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Высота потолков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этаж – 4,40 м;           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              2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этаж – 3,08 м.              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Процент износа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41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на 2014 г.</a:t>
            </a:r>
          </a:p>
          <a:p>
            <a:pPr lvl="0">
              <a:spcBef>
                <a:spcPts val="600"/>
              </a:spcBef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Год постройки: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1917 года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Функциональное назначение: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свободное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78" y="5013176"/>
            <a:ext cx="2047239" cy="14847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62" y="4047627"/>
            <a:ext cx="2322831" cy="157258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5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964488" cy="2450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ул. Электрозаводская, д.12,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стр.2</a:t>
            </a:r>
          </a:p>
          <a:p>
            <a:pPr lvl="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ВАО, район Преображенский</a:t>
            </a:r>
          </a:p>
          <a:p>
            <a:pPr>
              <a:buClr>
                <a:srgbClr val="A2180A"/>
              </a:buClr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endParaRPr lang="ru-RU" sz="800" b="1" dirty="0" smtClean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endParaRPr lang="ru-RU" sz="105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endParaRPr lang="ru-RU" sz="1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Начальный размер </a:t>
            </a: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г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одовой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ар.платы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1 173 413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,00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руб.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endParaRPr lang="ru-RU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Размер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задатка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1 161 678,87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Шаг аукциона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58 670,65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руб.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4496" y="55172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buClr>
                <a:srgbClr val="A2180A"/>
              </a:buClr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Прием заявок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: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по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01 октября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0" algn="r">
              <a:buClr>
                <a:srgbClr val="A2180A"/>
              </a:buClr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Аукцион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: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 </a:t>
            </a: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07.10.2015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179" y="836711"/>
            <a:ext cx="3595798" cy="263691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37395"/>
            <a:ext cx="238125" cy="228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4692" y="6411564"/>
            <a:ext cx="39624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Расстояние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до метро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«Электрозаводская» - 350 м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0" t="24986" r="12060" b="13465"/>
          <a:stretch/>
        </p:blipFill>
        <p:spPr bwMode="auto">
          <a:xfrm>
            <a:off x="411767" y="3473631"/>
            <a:ext cx="3944209" cy="275148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4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-fotki.yandex.ru/get/9063/237744466.5da/0_12dfc_68191d9c_L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72" b="20251"/>
          <a:stretch/>
        </p:blipFill>
        <p:spPr bwMode="auto">
          <a:xfrm>
            <a:off x="0" y="659424"/>
            <a:ext cx="9144001" cy="61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221682"/>
            <a:ext cx="7344816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ПРОДАЖА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объекта </a:t>
            </a:r>
            <a:r>
              <a:rPr lang="ru-RU" sz="4000" b="1" dirty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культурного наследия </a:t>
            </a:r>
            <a:endParaRPr lang="ru-RU" sz="4000" b="1" dirty="0" smtClean="0">
              <a:ln w="1905"/>
              <a:solidFill>
                <a:srgbClr val="4BACC6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Москва</a:t>
            </a:r>
            <a:r>
              <a:rPr lang="ru-RU" sz="4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ул. Таганская, </a:t>
            </a:r>
            <a:r>
              <a:rPr lang="ru-RU" sz="4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д.24, стр.1</a:t>
            </a:r>
            <a:endParaRPr lang="ru-RU" sz="4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8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4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764704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4BACC6">
                    <a:lumMod val="50000"/>
                  </a:srgbClr>
                </a:solidFill>
              </a:rPr>
              <a:t>Москва, ул. Таганская, </a:t>
            </a:r>
            <a:r>
              <a:rPr lang="ru-RU" sz="2800" b="1" dirty="0" smtClean="0">
                <a:solidFill>
                  <a:srgbClr val="4BACC6">
                    <a:lumMod val="50000"/>
                  </a:srgbClr>
                </a:solidFill>
              </a:rPr>
              <a:t>д.24, стр.1</a:t>
            </a:r>
            <a:endParaRPr lang="ru-RU" sz="2800" b="1" dirty="0">
              <a:solidFill>
                <a:srgbClr val="4BACC6">
                  <a:lumMod val="50000"/>
                </a:srgbClr>
              </a:solidFill>
            </a:endParaRPr>
          </a:p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Объект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культурного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наследия регионального значения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«Городская 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усадьба </a:t>
            </a:r>
            <a:r>
              <a:rPr lang="ru-RU" sz="16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Г.И.Крюкова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Стариковых – </a:t>
            </a:r>
            <a:r>
              <a:rPr lang="ru-RU" sz="16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Н.Ф.Ильина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2-я пол. </a:t>
            </a:r>
            <a:r>
              <a:rPr lang="en-US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XVIII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в. – </a:t>
            </a:r>
            <a:r>
              <a:rPr lang="en-US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XIX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в., архитектор </a:t>
            </a:r>
            <a:r>
              <a:rPr lang="ru-RU" sz="16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В.Я.Яковлев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Главный дом, </a:t>
            </a:r>
            <a:r>
              <a:rPr lang="ru-RU" sz="1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2-я 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пол. </a:t>
            </a:r>
            <a:r>
              <a:rPr lang="en-US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XVIII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в. – </a:t>
            </a:r>
            <a:r>
              <a:rPr lang="en-US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XIX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в., архитектор </a:t>
            </a:r>
            <a:r>
              <a:rPr lang="ru-RU" sz="1600" b="1" dirty="0" err="1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В.Я.Яковлев</a:t>
            </a:r>
            <a:r>
              <a:rPr lang="ru-RU" sz="1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.» </a:t>
            </a:r>
          </a:p>
          <a:p>
            <a:pPr>
              <a:spcBef>
                <a:spcPts val="1800"/>
              </a:spcBef>
            </a:pPr>
            <a:r>
              <a:rPr lang="ru-RU" dirty="0"/>
              <a:t>Год постройки: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1860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284984"/>
            <a:ext cx="5832648" cy="3370153"/>
          </a:xfrm>
          <a:prstGeom prst="rect">
            <a:avLst/>
          </a:prstGeom>
          <a:effectLst>
            <a:glow rad="101600">
              <a:schemeClr val="accent5">
                <a:lumMod val="40000"/>
                <a:lumOff val="6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</a:rPr>
              <a:t>Площадь:	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752,8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кв.м</a:t>
            </a:r>
          </a:p>
          <a:p>
            <a:endParaRPr lang="ru-RU" sz="16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</a:rPr>
              <a:t>Этажность:</a:t>
            </a:r>
            <a:r>
              <a:rPr lang="ru-RU" sz="2400" dirty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двухэтажное </a:t>
            </a: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	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отдельно стоящее</a:t>
            </a:r>
          </a:p>
          <a:p>
            <a:pPr>
              <a:lnSpc>
                <a:spcPct val="90000"/>
              </a:lnSpc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	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здание</a:t>
            </a:r>
          </a:p>
          <a:p>
            <a:endParaRPr lang="ru-RU" sz="16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</a:rPr>
              <a:t>Высота потолков:	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2,6 м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F79646">
                  <a:lumMod val="75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</a:rPr>
              <a:t>Процент износа: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	</a:t>
            </a: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64 </a:t>
            </a: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%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1999 г.</a:t>
            </a:r>
            <a:endParaRPr lang="ru-RU" sz="1600" b="1" dirty="0" smtClean="0">
              <a:solidFill>
                <a:srgbClr val="EEECE1">
                  <a:lumMod val="25000"/>
                </a:srgbClr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7" t="16252" r="27158" b="35908"/>
          <a:stretch/>
        </p:blipFill>
        <p:spPr bwMode="auto">
          <a:xfrm>
            <a:off x="4480303" y="4071139"/>
            <a:ext cx="4340169" cy="24606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7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692696"/>
            <a:ext cx="5400599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4BACC6">
                    <a:lumMod val="50000"/>
                  </a:srgbClr>
                </a:solidFill>
              </a:rPr>
              <a:t>ул</a:t>
            </a:r>
            <a:r>
              <a:rPr lang="ru-RU" sz="3200" b="1" dirty="0">
                <a:solidFill>
                  <a:srgbClr val="4BACC6">
                    <a:lumMod val="50000"/>
                  </a:srgbClr>
                </a:solidFill>
              </a:rPr>
              <a:t>. Таганская, </a:t>
            </a:r>
            <a:r>
              <a:rPr lang="ru-RU" sz="3200" b="1" dirty="0" smtClean="0">
                <a:solidFill>
                  <a:srgbClr val="4BACC6">
                    <a:lumMod val="50000"/>
                  </a:srgbClr>
                </a:solidFill>
              </a:rPr>
              <a:t>д.24, стр.1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ЦАО, район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Таганский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endParaRPr lang="ru-RU" b="1" dirty="0" smtClean="0">
              <a:solidFill>
                <a:srgbClr val="F79646"/>
              </a:solidFill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>
                <a:solidFill>
                  <a:srgbClr val="F79646">
                    <a:lumMod val="75000"/>
                  </a:srgbClr>
                </a:solidFill>
              </a:rPr>
              <a:t>Начальная цена </a:t>
            </a:r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</a:rPr>
              <a:t>продажи:	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173 300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000 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руб.</a:t>
            </a:r>
            <a:endParaRPr lang="ru-RU" sz="16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Bef>
                <a:spcPts val="1200"/>
              </a:spcBef>
              <a:buClr>
                <a:srgbClr val="A2180A"/>
              </a:buClr>
            </a:pPr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</a:rPr>
              <a:t>Размер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</a:rPr>
              <a:t>задатка</a:t>
            </a:r>
            <a:r>
              <a:rPr lang="en-US" sz="1600" b="1" dirty="0" smtClean="0">
                <a:solidFill>
                  <a:srgbClr val="F79646">
                    <a:lumMod val="75000"/>
                  </a:srgbClr>
                </a:solidFill>
              </a:rPr>
              <a:t>: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86 650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000 </a:t>
            </a: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руб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Bef>
                <a:spcPts val="1200"/>
              </a:spcBef>
              <a:buClr>
                <a:srgbClr val="A2180A"/>
              </a:buClr>
            </a:pPr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</a:rPr>
              <a:t>Шаг аукциона</a:t>
            </a:r>
            <a:r>
              <a:rPr lang="en-US" sz="1600" b="1" dirty="0" smtClean="0">
                <a:solidFill>
                  <a:srgbClr val="F79646">
                    <a:lumMod val="75000"/>
                  </a:srgbClr>
                </a:solidFill>
              </a:rPr>
              <a:t>: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8 665 000 </a:t>
            </a: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руб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6165304"/>
            <a:ext cx="3486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2180A"/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Прием заявок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28 сентября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rgbClr val="A2180A"/>
              </a:buClr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Аукцион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02.10.2015</a:t>
            </a:r>
            <a:endParaRPr lang="ru-RU" sz="4400" b="1" dirty="0">
              <a:solidFill>
                <a:srgbClr val="EEECE1">
                  <a:lumMod val="25000"/>
                </a:srgbClr>
              </a:solidFill>
              <a:latin typeface="Arial Narrow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79167"/>
            <a:ext cx="238125" cy="228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9645" y="6453336"/>
            <a:ext cx="3640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BACC6">
                    <a:lumMod val="50000"/>
                  </a:srgbClr>
                </a:solidFill>
              </a:rPr>
              <a:t>Расстояние до метро </a:t>
            </a:r>
            <a:r>
              <a:rPr lang="ru-RU" sz="1400" dirty="0" smtClean="0">
                <a:solidFill>
                  <a:srgbClr val="4BACC6">
                    <a:lumMod val="50000"/>
                  </a:srgbClr>
                </a:solidFill>
              </a:rPr>
              <a:t>«Марксистская» </a:t>
            </a:r>
            <a:r>
              <a:rPr lang="ru-RU" sz="1400" dirty="0">
                <a:solidFill>
                  <a:srgbClr val="4BACC6">
                    <a:lumMod val="50000"/>
                  </a:srgbClr>
                </a:solidFill>
              </a:rPr>
              <a:t>- </a:t>
            </a:r>
            <a:r>
              <a:rPr lang="ru-RU" sz="1400" dirty="0" smtClean="0">
                <a:solidFill>
                  <a:srgbClr val="4BACC6">
                    <a:lumMod val="50000"/>
                  </a:srgbClr>
                </a:solidFill>
              </a:rPr>
              <a:t>360 м</a:t>
            </a:r>
            <a:endParaRPr lang="ru-RU" sz="1400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4" name="Picture 2" descr="https://img-fotki.yandex.ru/get/6608/172748962.0/0_f1a0f_2a6283e1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33" y="836712"/>
            <a:ext cx="3292401" cy="22322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0" t="24848" r="29375" b="27953"/>
          <a:stretch/>
        </p:blipFill>
        <p:spPr bwMode="auto">
          <a:xfrm>
            <a:off x="251521" y="3573016"/>
            <a:ext cx="3596055" cy="263769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6812" y="3510007"/>
            <a:ext cx="407566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Обременения имущества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dirty="0" smtClean="0"/>
              <a:t>Договор аренды до 01.01.2016 на 380,6 </a:t>
            </a:r>
            <a:r>
              <a:rPr lang="ru-RU" sz="1600" dirty="0" err="1" smtClean="0"/>
              <a:t>кв.м</a:t>
            </a:r>
            <a:endParaRPr lang="ru-RU" sz="1600" dirty="0" smtClean="0"/>
          </a:p>
          <a:p>
            <a:r>
              <a:rPr lang="ru-RU" sz="1600" dirty="0" smtClean="0"/>
              <a:t>с ООО «МУЗА-М»</a:t>
            </a:r>
          </a:p>
          <a:p>
            <a:pPr>
              <a:spcBef>
                <a:spcPts val="600"/>
              </a:spcBef>
            </a:pPr>
            <a:r>
              <a:rPr lang="ru-RU" sz="1600" dirty="0" smtClean="0"/>
              <a:t>Договор аренды до 01.08.2018 на 314,2 </a:t>
            </a:r>
            <a:r>
              <a:rPr lang="ru-RU" sz="1600" dirty="0" err="1" smtClean="0"/>
              <a:t>кв.м</a:t>
            </a:r>
            <a:endParaRPr lang="ru-RU" sz="1600" dirty="0" smtClean="0"/>
          </a:p>
          <a:p>
            <a:r>
              <a:rPr lang="ru-RU" sz="1600" dirty="0" smtClean="0"/>
              <a:t>с ООО «</a:t>
            </a:r>
            <a:r>
              <a:rPr lang="ru-RU" sz="1600" dirty="0" err="1" smtClean="0"/>
              <a:t>ИнвестРесурс</a:t>
            </a:r>
            <a:r>
              <a:rPr lang="ru-RU" sz="1600" dirty="0" smtClean="0"/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488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76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916832"/>
            <a:ext cx="7344816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ПРОДАЖА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объекта </a:t>
            </a:r>
            <a:r>
              <a:rPr lang="ru-RU" sz="4000" b="1" dirty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культурного наследия </a:t>
            </a:r>
            <a:endParaRPr lang="ru-RU" sz="4000" b="1" dirty="0" smtClean="0">
              <a:ln w="1905"/>
              <a:solidFill>
                <a:srgbClr val="4BACC6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Москва</a:t>
            </a:r>
            <a:r>
              <a:rPr lang="ru-RU" sz="4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ул. Таганская, д.7</a:t>
            </a:r>
          </a:p>
          <a:p>
            <a:pPr algn="ctr"/>
            <a:endParaRPr lang="ru-RU" sz="28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77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05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70" y="4221088"/>
            <a:ext cx="3384376" cy="23042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9512" y="764704"/>
            <a:ext cx="425013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4BACC6">
                    <a:lumMod val="50000"/>
                  </a:srgbClr>
                </a:solidFill>
              </a:rPr>
              <a:t>Москва, ул. Таганская, д.7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Выявленный объект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культурного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наследия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Жилой дом, начала XIХ века» </a:t>
            </a:r>
            <a:endParaRPr lang="ru-RU" b="1" dirty="0" smtClean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Bef>
                <a:spcPts val="600"/>
              </a:spcBef>
            </a:pPr>
            <a:r>
              <a:rPr lang="ru-RU" dirty="0"/>
              <a:t>Год постройки: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1900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ru-RU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0"/>
          <a:stretch/>
        </p:blipFill>
        <p:spPr bwMode="auto">
          <a:xfrm>
            <a:off x="5441658" y="980728"/>
            <a:ext cx="3539357" cy="194421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2799389"/>
            <a:ext cx="5832648" cy="3797963"/>
          </a:xfrm>
          <a:prstGeom prst="rect">
            <a:avLst/>
          </a:prstGeom>
          <a:effectLst>
            <a:glow rad="101600">
              <a:schemeClr val="accent5">
                <a:lumMod val="40000"/>
                <a:lumOff val="60000"/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</a:rPr>
              <a:t>Площадь:	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907,1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кв.м</a:t>
            </a:r>
          </a:p>
          <a:p>
            <a:endParaRPr lang="ru-RU" sz="2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F79646">
                    <a:lumMod val="75000"/>
                  </a:srgbClr>
                </a:solidFill>
              </a:rPr>
              <a:t>Этажность:</a:t>
            </a:r>
            <a:r>
              <a:rPr lang="ru-RU" sz="2400" dirty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двухэтажное кирпичное здание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	с подвалом и мансардой</a:t>
            </a:r>
          </a:p>
          <a:p>
            <a:endParaRPr lang="ru-RU" sz="16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</a:rPr>
              <a:t>Высота потолков:	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подвал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- 3,35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	1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и 2 этажи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– 3,33 м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	мансарда – 3,09 м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F79646">
                  <a:lumMod val="75000"/>
                </a:srgbClr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79646">
                    <a:lumMod val="75000"/>
                  </a:srgbClr>
                </a:solidFill>
              </a:rPr>
              <a:t>Процент износа: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	</a:t>
            </a:r>
            <a:endParaRPr lang="ru-RU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46 </a:t>
            </a: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%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 2012 г.</a:t>
            </a:r>
            <a:endParaRPr lang="ru-RU" sz="1600" b="1" dirty="0" smtClean="0">
              <a:solidFill>
                <a:srgbClr val="EEECE1">
                  <a:lumMod val="25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1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692696"/>
            <a:ext cx="5400599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4BACC6">
                    <a:lumMod val="50000"/>
                  </a:srgbClr>
                </a:solidFill>
              </a:rPr>
              <a:t>ул</a:t>
            </a:r>
            <a:r>
              <a:rPr lang="ru-RU" sz="3200" b="1" dirty="0">
                <a:solidFill>
                  <a:srgbClr val="4BACC6">
                    <a:lumMod val="50000"/>
                  </a:srgbClr>
                </a:solidFill>
              </a:rPr>
              <a:t>. Таганская, </a:t>
            </a:r>
            <a:r>
              <a:rPr lang="ru-RU" sz="3200" b="1" dirty="0" smtClean="0">
                <a:solidFill>
                  <a:srgbClr val="4BACC6">
                    <a:lumMod val="50000"/>
                  </a:srgbClr>
                </a:solidFill>
              </a:rPr>
              <a:t>д.7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ЦАО, район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Таганский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12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endParaRPr lang="ru-RU" b="1" dirty="0" smtClean="0">
              <a:solidFill>
                <a:srgbClr val="F79646"/>
              </a:solidFill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>
                <a:solidFill>
                  <a:srgbClr val="F79646">
                    <a:lumMod val="75000"/>
                  </a:srgbClr>
                </a:solidFill>
              </a:rPr>
              <a:t>Начальная цена </a:t>
            </a:r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</a:rPr>
              <a:t>продажи:	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104 612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000 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руб.</a:t>
            </a:r>
            <a:endParaRPr lang="ru-RU" sz="16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Bef>
                <a:spcPts val="1200"/>
              </a:spcBef>
              <a:buClr>
                <a:srgbClr val="A2180A"/>
              </a:buClr>
            </a:pPr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</a:rPr>
              <a:t>Размер </a:t>
            </a:r>
            <a:r>
              <a:rPr lang="ru-RU" sz="1600" b="1" dirty="0">
                <a:solidFill>
                  <a:srgbClr val="F79646">
                    <a:lumMod val="75000"/>
                  </a:srgbClr>
                </a:solidFill>
              </a:rPr>
              <a:t>задатка</a:t>
            </a:r>
            <a:r>
              <a:rPr lang="en-US" sz="1600" b="1" dirty="0" smtClean="0">
                <a:solidFill>
                  <a:srgbClr val="F79646">
                    <a:lumMod val="75000"/>
                  </a:srgbClr>
                </a:solidFill>
              </a:rPr>
              <a:t>: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52 306 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000 </a:t>
            </a: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руб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spcBef>
                <a:spcPts val="1200"/>
              </a:spcBef>
              <a:buClr>
                <a:srgbClr val="A2180A"/>
              </a:buClr>
            </a:pPr>
            <a:r>
              <a:rPr lang="ru-RU" sz="1600" b="1" dirty="0" smtClean="0">
                <a:solidFill>
                  <a:srgbClr val="F79646">
                    <a:lumMod val="75000"/>
                  </a:srgbClr>
                </a:solidFill>
              </a:rPr>
              <a:t>Шаг аукциона</a:t>
            </a:r>
            <a:r>
              <a:rPr lang="en-US" sz="1600" b="1" dirty="0" smtClean="0">
                <a:solidFill>
                  <a:srgbClr val="F79646">
                    <a:lumMod val="75000"/>
                  </a:srgbClr>
                </a:solidFill>
              </a:rPr>
              <a:t>:</a:t>
            </a:r>
            <a:r>
              <a:rPr lang="ru-RU" b="1" dirty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b="1" dirty="0" smtClean="0">
                <a:solidFill>
                  <a:srgbClr val="F79646">
                    <a:lumMod val="75000"/>
                  </a:srgbClr>
                </a:solidFill>
              </a:rPr>
              <a:t>	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5 230 600 </a:t>
            </a: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руб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r="18730" b="17385"/>
          <a:stretch/>
        </p:blipFill>
        <p:spPr bwMode="auto">
          <a:xfrm>
            <a:off x="5982490" y="1259013"/>
            <a:ext cx="2977428" cy="18819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nvestmoscow.ru/objectimages/Tenders/16820972/7c4a71a5818eae598fd4f870ebccf619.png?preset=lar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90" y="3487204"/>
            <a:ext cx="2986615" cy="22460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82490" y="6165304"/>
            <a:ext cx="3486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2180A"/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Прием заявок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09 сентября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rgbClr val="A2180A"/>
              </a:buClr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Аукцион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15.09.2015</a:t>
            </a:r>
            <a:endParaRPr lang="ru-RU" sz="4400" b="1" dirty="0">
              <a:solidFill>
                <a:srgbClr val="EEECE1">
                  <a:lumMod val="25000"/>
                </a:srgbClr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1" t="32428" r="5407" b="18741"/>
          <a:stretch/>
        </p:blipFill>
        <p:spPr bwMode="auto">
          <a:xfrm>
            <a:off x="395536" y="3485320"/>
            <a:ext cx="4844679" cy="28240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6" y="6479167"/>
            <a:ext cx="238125" cy="228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3451" y="6453336"/>
            <a:ext cx="5212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BACC6">
                    <a:lumMod val="50000"/>
                  </a:srgbClr>
                </a:solidFill>
              </a:rPr>
              <a:t>Расстояние до метро </a:t>
            </a:r>
            <a:r>
              <a:rPr lang="ru-RU" sz="1400" dirty="0" smtClean="0">
                <a:solidFill>
                  <a:srgbClr val="4BACC6">
                    <a:lumMod val="50000"/>
                  </a:srgbClr>
                </a:solidFill>
              </a:rPr>
              <a:t>«Марксистская» </a:t>
            </a:r>
            <a:r>
              <a:rPr lang="ru-RU" sz="1400" dirty="0">
                <a:solidFill>
                  <a:srgbClr val="4BACC6">
                    <a:lumMod val="50000"/>
                  </a:srgbClr>
                </a:solidFill>
              </a:rPr>
              <a:t>- </a:t>
            </a:r>
            <a:r>
              <a:rPr lang="ru-RU" sz="1400" dirty="0" smtClean="0">
                <a:solidFill>
                  <a:srgbClr val="4BACC6">
                    <a:lumMod val="50000"/>
                  </a:srgbClr>
                </a:solidFill>
              </a:rPr>
              <a:t>190 м, «Таганская» - 410 м</a:t>
            </a:r>
            <a:endParaRPr lang="ru-RU" sz="1400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-fotki.yandex.ru/get/6207/30125719.40/0_62100_9507355e_XL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5" b="2359"/>
          <a:stretch/>
        </p:blipFill>
        <p:spPr bwMode="auto">
          <a:xfrm>
            <a:off x="0" y="548681"/>
            <a:ext cx="9144000" cy="628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2557066"/>
            <a:ext cx="9121032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ПРОДАЖА</a:t>
            </a:r>
          </a:p>
          <a:p>
            <a:pPr algn="ctr"/>
            <a:r>
              <a:rPr lang="ru-RU" sz="4800" b="1" dirty="0">
                <a:ln w="1905"/>
                <a:solidFill>
                  <a:srgbClr val="4BACC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объекта культурного наследия </a:t>
            </a:r>
          </a:p>
          <a:p>
            <a:pPr algn="ctr"/>
            <a:r>
              <a:rPr lang="ru-RU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Новокирочный</a:t>
            </a:r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переулок, д.5</a:t>
            </a:r>
          </a:p>
          <a:p>
            <a:pPr algn="ctr"/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1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brightnessContrast bright="2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" t="35677" r="2688" b="22301"/>
          <a:stretch/>
        </p:blipFill>
        <p:spPr bwMode="auto">
          <a:xfrm>
            <a:off x="-14019" y="620688"/>
            <a:ext cx="9144000" cy="2855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-45622" y="4457724"/>
            <a:ext cx="9144000" cy="19236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Объекты культурного </a:t>
            </a:r>
            <a:r>
              <a:rPr lang="ru-RU" sz="4400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наследия</a:t>
            </a:r>
          </a:p>
          <a:p>
            <a:pPr algn="ctr">
              <a:spcBef>
                <a:spcPts val="1800"/>
              </a:spcBef>
            </a:pPr>
            <a:r>
              <a:rPr lang="ru-RU" sz="60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АРЕНДУ на 49 лет!</a:t>
            </a:r>
          </a:p>
        </p:txBody>
      </p:sp>
    </p:spTree>
    <p:extLst>
      <p:ext uri="{BB962C8B-B14F-4D97-AF65-F5344CB8AC3E}">
        <p14:creationId xmlns:p14="http://schemas.microsoft.com/office/powerpoint/2010/main" val="1371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23528" y="2636912"/>
            <a:ext cx="475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Площадь: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                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683 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кв.м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ru-RU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Этажность:</a:t>
            </a:r>
            <a:r>
              <a:rPr lang="ru-RU" sz="2000" b="1" dirty="0" smtClean="0">
                <a:solidFill>
                  <a:schemeClr val="accent6"/>
                </a:solidFill>
                <a:latin typeface="+mj-lt"/>
              </a:rPr>
              <a:t>               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надземный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	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1 подземный</a:t>
            </a: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                   мезонин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lnSpc>
                <a:spcPct val="10000"/>
              </a:lnSpc>
              <a:spcBef>
                <a:spcPts val="2400"/>
              </a:spcBef>
            </a:pP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lnSpc>
                <a:spcPct val="10000"/>
              </a:lnSpc>
              <a:spcBef>
                <a:spcPts val="240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Высота потолков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подвал - 2,20 м; </a:t>
            </a:r>
          </a:p>
          <a:p>
            <a:pPr>
              <a:lnSpc>
                <a:spcPct val="10000"/>
              </a:lnSpc>
              <a:spcBef>
                <a:spcPts val="24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		     1 этаж – 3,00 м;           </a:t>
            </a:r>
          </a:p>
          <a:p>
            <a:pPr>
              <a:lnSpc>
                <a:spcPct val="10000"/>
              </a:lnSpc>
              <a:spcBef>
                <a:spcPts val="24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		     мезонин – 2,60 м.             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3600"/>
              </a:spcBef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Процент износа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65% на 1993 г.</a:t>
            </a:r>
          </a:p>
          <a:p>
            <a:endParaRPr lang="ru-RU" sz="1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647515"/>
            <a:ext cx="524049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2180A"/>
              </a:buClr>
            </a:pP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Новокирочный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переулок, д.5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A2180A"/>
              </a:buClr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Объект культурного наследия федерального значения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A2180A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Жилой дом,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кон. XVIII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века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A2180A"/>
              </a:buClr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Год постройки: 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1917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г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6" name="Picture 4" descr="http://img-fotki.yandex.ru/get/6207/30125719.40/0_62100_9507355e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30777"/>
            <a:ext cx="2952328" cy="221424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investmoscow.ru/objectimages/Tenders/16848844/85342c1d0ba8cec7631fddcf00faac24.JPG?preset=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57092"/>
            <a:ext cx="2976331" cy="22322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20688"/>
            <a:ext cx="7992888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2180A"/>
              </a:buClr>
            </a:pPr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Новокирочный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пер., д.5</a:t>
            </a:r>
          </a:p>
          <a:p>
            <a:pPr>
              <a:buClr>
                <a:srgbClr val="A2180A"/>
              </a:buClr>
            </a:pP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ЦАО, район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Басманное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endParaRPr lang="ru-RU" sz="800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buClr>
                <a:srgbClr val="A2180A"/>
              </a:buClr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Начальная цена 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63 497 800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руб.</a:t>
            </a:r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spcBef>
                <a:spcPts val="1200"/>
              </a:spcBef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Размер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задатка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31 748 900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spcBef>
                <a:spcPts val="1200"/>
              </a:spcBef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Шаг аукциона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3 174 890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руб.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4" name="Picture 2" descr="https://img-fotki.yandex.ru/get/9825/237744466.634/0_13f85_92a95040_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14" b="24009"/>
          <a:stretch/>
        </p:blipFill>
        <p:spPr bwMode="auto">
          <a:xfrm>
            <a:off x="6375955" y="841660"/>
            <a:ext cx="2558482" cy="17008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7" name="Picture 2" descr="http://www.ekv-realty.ru/d/160337/d/165675601_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98" y="2785876"/>
            <a:ext cx="2559560" cy="193926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940152" y="61653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A2180A"/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Прием заявок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09 сентября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rgbClr val="A2180A"/>
              </a:buClr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Аукцион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15.09.2015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8" t="35215" r="7797" b="13083"/>
          <a:stretch/>
        </p:blipFill>
        <p:spPr bwMode="auto">
          <a:xfrm>
            <a:off x="343445" y="3356992"/>
            <a:ext cx="4958979" cy="29102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9" y="6413874"/>
            <a:ext cx="238125" cy="228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5834" y="6388043"/>
            <a:ext cx="4042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Расстояние до метро «Бауманская» - 850 м</a:t>
            </a:r>
          </a:p>
        </p:txBody>
      </p:sp>
    </p:spTree>
    <p:extLst>
      <p:ext uri="{BB962C8B-B14F-4D97-AF65-F5344CB8AC3E}">
        <p14:creationId xmlns:p14="http://schemas.microsoft.com/office/powerpoint/2010/main" val="401206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306" y="1572761"/>
            <a:ext cx="3671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МЕХАНИЗМ РЕАЛИЗАЦИИ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01306" y="2341923"/>
            <a:ext cx="2664296" cy="2080592"/>
          </a:xfrm>
          <a:prstGeom prst="flowChartAlternateProcess">
            <a:avLst/>
          </a:prstGeom>
          <a:solidFill>
            <a:schemeClr val="accent5">
              <a:lumMod val="50000"/>
              <a:alpha val="6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АУКЦИОН</a:t>
            </a:r>
          </a:p>
          <a:p>
            <a:pPr algn="ctr"/>
            <a:r>
              <a:rPr lang="ru-RU" sz="1400" b="1" dirty="0">
                <a:latin typeface="+mj-lt"/>
                <a:cs typeface="Arial" panose="020B0604020202020204" pitchFamily="34" charset="0"/>
              </a:rPr>
              <a:t>п</a:t>
            </a:r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о реализации объекта культурного наследия</a:t>
            </a:r>
            <a:endParaRPr lang="en-US" sz="1400" b="1" dirty="0" smtClean="0">
              <a:latin typeface="+mj-lt"/>
              <a:cs typeface="Arial" panose="020B0604020202020204" pitchFamily="34" charset="0"/>
            </a:endParaRPr>
          </a:p>
          <a:p>
            <a:pPr algn="ctr"/>
            <a:endParaRPr lang="ru-RU" sz="1400" dirty="0" smtClean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Продавец</a:t>
            </a:r>
            <a:r>
              <a:rPr lang="en-US" sz="1200" b="1" dirty="0" smtClean="0">
                <a:latin typeface="+mj-lt"/>
                <a:cs typeface="Arial" panose="020B0604020202020204" pitchFamily="34" charset="0"/>
              </a:rPr>
              <a:t>:</a:t>
            </a:r>
            <a:endParaRPr lang="ru-RU" sz="1200" b="1" dirty="0" smtClean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+mj-lt"/>
                <a:cs typeface="Arial" panose="020B0604020202020204" pitchFamily="34" charset="0"/>
              </a:rPr>
              <a:t> ГУП «Московское имущество»</a:t>
            </a:r>
          </a:p>
          <a:p>
            <a:pPr algn="ctr">
              <a:spcBef>
                <a:spcPts val="600"/>
              </a:spcBef>
            </a:pP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Организатор торгов</a:t>
            </a:r>
            <a:r>
              <a:rPr lang="en-US" sz="1200" b="1" dirty="0" smtClean="0">
                <a:latin typeface="+mj-lt"/>
                <a:cs typeface="Arial" panose="020B0604020202020204" pitchFamily="34" charset="0"/>
              </a:rPr>
              <a:t>:</a:t>
            </a:r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dirty="0" smtClean="0">
                <a:latin typeface="+mj-lt"/>
                <a:cs typeface="Arial" panose="020B0604020202020204" pitchFamily="34" charset="0"/>
              </a:rPr>
              <a:t>Департамент города Москвы по конкурентной политике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4211960" y="2353254"/>
            <a:ext cx="4824537" cy="2083858"/>
          </a:xfrm>
          <a:prstGeom prst="flowChartAlternateProcess">
            <a:avLst/>
          </a:prstGeom>
          <a:solidFill>
            <a:schemeClr val="accent5">
              <a:lumMod val="75000"/>
              <a:alpha val="6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ПО РЕЗУЛЬТАТАМ АУКЦИОНА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ЗАКЛЮЧЕНИЕ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ДОГОВОРА</a:t>
            </a:r>
          </a:p>
          <a:p>
            <a:pPr algn="just"/>
            <a:r>
              <a:rPr lang="ru-RU" sz="1400" dirty="0" smtClean="0">
                <a:latin typeface="+mj-lt"/>
                <a:cs typeface="Arial" panose="020B0604020202020204" pitchFamily="34" charset="0"/>
              </a:rPr>
              <a:t>      купли-продажи объекта культурного наследия   </a:t>
            </a:r>
          </a:p>
          <a:p>
            <a:pPr algn="just"/>
            <a:r>
              <a:rPr lang="ru-RU" sz="1400" dirty="0">
                <a:latin typeface="+mj-lt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+mj-lt"/>
                <a:cs typeface="Arial" panose="020B0604020202020204" pitchFamily="34" charset="0"/>
              </a:rPr>
              <a:t>     по результатам аукциона</a:t>
            </a:r>
          </a:p>
          <a:p>
            <a:pPr marL="285750" indent="-285750" algn="just">
              <a:spcBef>
                <a:spcPts val="900"/>
              </a:spcBef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ПОДПИСАНИЕ ОХРАННОГО ОБЯЗАТЕЛЬСТВА или</a:t>
            </a:r>
          </a:p>
          <a:p>
            <a:pPr algn="just"/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       АКТА ТЕХНИЧЕСКОГО СОСТОЯНИЯ </a:t>
            </a:r>
          </a:p>
          <a:p>
            <a:pPr algn="just"/>
            <a:r>
              <a:rPr lang="ru-RU" sz="1200" dirty="0" smtClean="0">
                <a:latin typeface="+mj-lt"/>
                <a:cs typeface="Arial" panose="020B0604020202020204" pitchFamily="34" charset="0"/>
              </a:rPr>
              <a:t>        (в отношении выявленных объектов культурного наследия)</a:t>
            </a:r>
          </a:p>
          <a:p>
            <a:pPr algn="just"/>
            <a:r>
              <a:rPr lang="ru-RU" sz="1200" b="1" dirty="0" smtClean="0">
                <a:latin typeface="+mj-lt"/>
                <a:cs typeface="Arial" panose="020B0604020202020204" pitchFamily="34" charset="0"/>
              </a:rPr>
              <a:t>        </a:t>
            </a:r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на проведение ремонтно-реставрационных работ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948970" y="3336897"/>
            <a:ext cx="1262990" cy="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Блок-схема: альтернативный процесс 5"/>
          <p:cNvSpPr/>
          <p:nvPr/>
        </p:nvSpPr>
        <p:spPr>
          <a:xfrm>
            <a:off x="5243841" y="4868978"/>
            <a:ext cx="3745720" cy="1800382"/>
          </a:xfrm>
          <a:prstGeom prst="flowChartAlternateProcess">
            <a:avLst/>
          </a:prstGeom>
          <a:solidFill>
            <a:schemeClr val="accent5">
              <a:lumMod val="75000"/>
              <a:alpha val="6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СУЩЕСТВЕННОЕ УСЛОВИЕ</a:t>
            </a:r>
          </a:p>
          <a:p>
            <a:pPr algn="just"/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Проведение работ по сохранению Объекта культурного наследия – нарушение данного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условия </a:t>
            </a:r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Покупателем </a:t>
            </a:r>
            <a:r>
              <a:rPr lang="ru-RU" sz="1400" dirty="0" smtClean="0">
                <a:latin typeface="+mj-lt"/>
                <a:cs typeface="Arial" panose="020B0604020202020204" pitchFamily="34" charset="0"/>
              </a:rPr>
              <a:t>по </a:t>
            </a:r>
            <a:r>
              <a:rPr lang="ru-RU" sz="1400" dirty="0">
                <a:latin typeface="+mj-lt"/>
                <a:cs typeface="Arial" panose="020B0604020202020204" pitchFamily="34" charset="0"/>
              </a:rPr>
              <a:t>восстановлению объекта в соответствии с охранным </a:t>
            </a:r>
            <a:r>
              <a:rPr lang="ru-RU" sz="1400" dirty="0" smtClean="0">
                <a:latin typeface="+mj-lt"/>
                <a:cs typeface="Arial" panose="020B0604020202020204" pitchFamily="34" charset="0"/>
              </a:rPr>
              <a:t>обязательством </a:t>
            </a:r>
            <a:r>
              <a:rPr lang="ru-RU" sz="1400" b="1" dirty="0" smtClean="0">
                <a:latin typeface="+mj-lt"/>
                <a:cs typeface="Arial" panose="020B0604020202020204" pitchFamily="34" charset="0"/>
              </a:rPr>
              <a:t>ведёт к расторжению договора П</a:t>
            </a:r>
            <a:r>
              <a:rPr lang="ru-RU" sz="1400" dirty="0" smtClean="0">
                <a:latin typeface="+mj-lt"/>
                <a:cs typeface="Arial" panose="020B0604020202020204" pitchFamily="34" charset="0"/>
              </a:rPr>
              <a:t>родавцом и возврату приобретенного имущества</a:t>
            </a:r>
            <a:endParaRPr lang="ru-RU" sz="14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716016" y="4360730"/>
            <a:ext cx="0" cy="1016496"/>
          </a:xfrm>
          <a:prstGeom prst="line">
            <a:avLst/>
          </a:prstGeom>
          <a:ln w="41275">
            <a:solidFill>
              <a:schemeClr val="accent5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692745" y="5377226"/>
            <a:ext cx="551096" cy="0"/>
          </a:xfrm>
          <a:prstGeom prst="line">
            <a:avLst/>
          </a:prstGeom>
          <a:ln w="41275">
            <a:solidFill>
              <a:schemeClr val="accent5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7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434406" y="1988840"/>
            <a:ext cx="5001690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1800"/>
              </a:spcBef>
              <a:buClr>
                <a:srgbClr val="A2180A"/>
              </a:buClr>
            </a:pPr>
            <a:r>
              <a:rPr lang="ru-RU" sz="3600" b="1" dirty="0" smtClean="0">
                <a:solidFill>
                  <a:srgbClr val="DE4110"/>
                </a:solidFill>
                <a:latin typeface="Arial Narrow" pitchFamily="34" charset="0"/>
              </a:rPr>
              <a:t>Информационный киоск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A2180A"/>
              </a:buClr>
            </a:pP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«Ваш инвестиционный консультант»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: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A2180A"/>
              </a:buClr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  <a:p>
            <a:pPr>
              <a:spcBef>
                <a:spcPts val="1800"/>
              </a:spcBef>
              <a:buClr>
                <a:srgbClr val="A2180A"/>
              </a:buClr>
            </a:pPr>
            <a:r>
              <a:rPr lang="ru-RU" sz="4600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(495) 957 75 00</a:t>
            </a:r>
          </a:p>
          <a:p>
            <a:pPr>
              <a:spcBef>
                <a:spcPts val="600"/>
              </a:spcBef>
              <a:buClr>
                <a:srgbClr val="A2180A"/>
              </a:buClr>
            </a:pPr>
            <a:r>
              <a:rPr lang="ru-RU" sz="3400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доб.</a:t>
            </a:r>
            <a:r>
              <a:rPr lang="ru-RU" sz="3600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54-524, 54-523</a:t>
            </a:r>
          </a:p>
          <a:p>
            <a:pPr>
              <a:spcBef>
                <a:spcPts val="600"/>
              </a:spcBef>
              <a:buClr>
                <a:srgbClr val="A2180A"/>
              </a:buClr>
            </a:pPr>
            <a:r>
              <a:rPr lang="en-US" sz="2500" dirty="0"/>
              <a:t>investcons-tender@mos.ru</a:t>
            </a:r>
            <a:endParaRPr lang="ru-RU" sz="2500" spc="1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2037" y="4824154"/>
            <a:ext cx="19239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Arial Narrow" panose="020B0606020202030204" pitchFamily="34" charset="0"/>
              </a:rPr>
              <a:t>tender.mos.ru</a:t>
            </a:r>
            <a:endParaRPr lang="ru-RU" sz="2500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://qrcoder.ru/code/?http%3A%2F%2Ftender.mos.ru%2F&amp;6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95" y="2732845"/>
            <a:ext cx="2124477" cy="212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9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188438" y="1124744"/>
            <a:ext cx="2776050" cy="16349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За период 2013-2015 г.  </a:t>
            </a:r>
          </a:p>
          <a:p>
            <a:r>
              <a:rPr lang="ru-RU" sz="1600" dirty="0" smtClean="0"/>
              <a:t>реализовано - </a:t>
            </a:r>
            <a:r>
              <a:rPr lang="ru-RU" sz="2400" b="1" dirty="0" smtClean="0">
                <a:solidFill>
                  <a:srgbClr val="FFC000"/>
                </a:solidFill>
              </a:rPr>
              <a:t>11</a:t>
            </a:r>
            <a:r>
              <a:rPr lang="ru-RU" sz="1600" dirty="0" smtClean="0"/>
              <a:t> объектов</a:t>
            </a:r>
          </a:p>
          <a:p>
            <a:r>
              <a:rPr lang="ru-RU" sz="1600" dirty="0" smtClean="0"/>
              <a:t>среднее число уч. – </a:t>
            </a:r>
            <a:r>
              <a:rPr lang="ru-RU" sz="1600" b="1" dirty="0">
                <a:solidFill>
                  <a:srgbClr val="FFC000"/>
                </a:solidFill>
              </a:rPr>
              <a:t>5,6</a:t>
            </a:r>
          </a:p>
          <a:p>
            <a:r>
              <a:rPr lang="ru-RU" sz="1600" dirty="0" smtClean="0"/>
              <a:t>превышение – </a:t>
            </a:r>
            <a:r>
              <a:rPr lang="ru-RU" sz="1600" b="1" dirty="0" smtClean="0">
                <a:solidFill>
                  <a:srgbClr val="FFC000"/>
                </a:solidFill>
              </a:rPr>
              <a:t>432,9 %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3174" r="6949" b="8398"/>
          <a:stretch/>
        </p:blipFill>
        <p:spPr bwMode="auto">
          <a:xfrm>
            <a:off x="253713" y="332656"/>
            <a:ext cx="903577" cy="62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1124744"/>
            <a:ext cx="2307644" cy="3600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042988" font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bg1"/>
                </a:solidFill>
              </a:rPr>
              <a:t>СРОК  </a:t>
            </a:r>
            <a:r>
              <a:rPr lang="ru-RU" altLang="ru-RU" sz="1400" dirty="0" smtClean="0">
                <a:solidFill>
                  <a:schemeClr val="bg1"/>
                </a:solidFill>
              </a:rPr>
              <a:t>договора аренды</a:t>
            </a:r>
            <a:endParaRPr lang="ru-RU" altLang="ru-RU" b="1" dirty="0">
              <a:solidFill>
                <a:schemeClr val="bg1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3338" y="1772816"/>
            <a:ext cx="2289842" cy="4320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42988" font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chemeClr val="bg1"/>
                </a:solidFill>
              </a:rPr>
              <a:t>НАЗНАЧЕНИЕ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1913" y="2451104"/>
            <a:ext cx="2281267" cy="6172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42988" font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bg1"/>
                </a:solidFill>
              </a:rPr>
              <a:t>УСЛОВИЕ                 </a:t>
            </a:r>
            <a:r>
              <a:rPr lang="ru-RU" altLang="ru-RU" sz="2000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8767" y="3515011"/>
            <a:ext cx="2294414" cy="585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42988" font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chemeClr val="bg1"/>
                </a:solidFill>
              </a:rPr>
              <a:t>ВОЗМОЖНОСТИ	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1124744"/>
            <a:ext cx="2628292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42988" font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bg1"/>
                </a:solidFill>
              </a:rPr>
              <a:t>49 ЛЕТ</a:t>
            </a:r>
            <a:endParaRPr lang="ru-RU" altLang="ru-RU" b="1" dirty="0">
              <a:solidFill>
                <a:schemeClr val="bg1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95727" y="1772816"/>
            <a:ext cx="2604365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42988" font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bg1"/>
                </a:solidFill>
              </a:rPr>
              <a:t>СВОБОДНОЕ</a:t>
            </a:r>
          </a:p>
          <a:p>
            <a:pPr algn="ctr" defTabSz="1042988" font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 smtClean="0">
                <a:solidFill>
                  <a:schemeClr val="bg1"/>
                </a:solidFill>
              </a:rPr>
              <a:t>(в соответствии с лотовой </a:t>
            </a:r>
            <a:r>
              <a:rPr lang="ru-RU" altLang="ru-RU" sz="1000" dirty="0">
                <a:solidFill>
                  <a:schemeClr val="bg1"/>
                </a:solidFill>
              </a:rPr>
              <a:t>документацией)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795727" y="2451104"/>
            <a:ext cx="2617311" cy="8338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bg1"/>
                </a:solidFill>
              </a:rPr>
              <a:t>Осуществление ремонтных и реставрационных работ на объекте культурного наследия </a:t>
            </a:r>
          </a:p>
          <a:p>
            <a:r>
              <a:rPr lang="ru-RU" sz="1000" dirty="0">
                <a:solidFill>
                  <a:schemeClr val="bg1"/>
                </a:solidFill>
              </a:rPr>
              <a:t>(срок осуществления работ не более 5 лет)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97841" y="3505229"/>
            <a:ext cx="2604365" cy="859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39813" fontAlgn="base">
              <a:spcBef>
                <a:spcPts val="120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</a:rPr>
              <a:t>Заключение договора аренды по </a:t>
            </a:r>
          </a:p>
          <a:p>
            <a:pPr lvl="0" algn="ctr" defTabSz="103981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/>
                </a:solidFill>
              </a:rPr>
              <a:t>1 руб. </a:t>
            </a:r>
            <a:r>
              <a:rPr lang="ru-RU" sz="1400" b="1" dirty="0">
                <a:solidFill>
                  <a:schemeClr val="bg1"/>
                </a:solidFill>
              </a:rPr>
              <a:t>за </a:t>
            </a:r>
            <a:r>
              <a:rPr lang="ru-RU" sz="1400" b="1" dirty="0" err="1">
                <a:solidFill>
                  <a:schemeClr val="bg1"/>
                </a:solidFill>
              </a:rPr>
              <a:t>кв.м</a:t>
            </a:r>
            <a:r>
              <a:rPr lang="ru-RU" sz="1400" b="1" dirty="0">
                <a:solidFill>
                  <a:schemeClr val="bg1"/>
                </a:solidFill>
              </a:rPr>
              <a:t> в год</a:t>
            </a:r>
          </a:p>
          <a:p>
            <a:pPr lvl="0" algn="ctr" defTabSz="1039813" fontAlgn="base">
              <a:spcBef>
                <a:spcPct val="0"/>
              </a:spcBef>
              <a:spcAft>
                <a:spcPct val="0"/>
              </a:spcAft>
            </a:pPr>
            <a:endParaRPr lang="ru-RU" sz="400" b="1" dirty="0">
              <a:solidFill>
                <a:schemeClr val="bg1"/>
              </a:solidFill>
            </a:endParaRPr>
          </a:p>
          <a:p>
            <a:r>
              <a:rPr lang="ru-RU" sz="1100" b="1" dirty="0" smtClean="0">
                <a:solidFill>
                  <a:schemeClr val="bg1"/>
                </a:solidFill>
              </a:rPr>
              <a:t>Многофункциональное использование объекта, в </a:t>
            </a:r>
            <a:r>
              <a:rPr lang="ru-RU" sz="1100" b="1" dirty="0" err="1" smtClean="0">
                <a:solidFill>
                  <a:schemeClr val="bg1"/>
                </a:solidFill>
              </a:rPr>
              <a:t>т.ч</a:t>
            </a:r>
            <a:r>
              <a:rPr lang="ru-RU" sz="1100" b="1" dirty="0" smtClean="0">
                <a:solidFill>
                  <a:schemeClr val="bg1"/>
                </a:solidFill>
              </a:rPr>
              <a:t>. в коммерческих целях</a:t>
            </a:r>
            <a:endParaRPr lang="ru-RU" sz="1100" b="1" dirty="0">
              <a:solidFill>
                <a:schemeClr val="bg1"/>
              </a:solidFill>
            </a:endParaRPr>
          </a:p>
        </p:txBody>
      </p:sp>
      <p:pic>
        <p:nvPicPr>
          <p:cNvPr id="21" name="Picture 6" descr="В Москве ушел &quot;с молотка&quot; &quot;Дом с кариатидами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0" t="13652" r="9633"/>
          <a:stretch/>
        </p:blipFill>
        <p:spPr bwMode="auto">
          <a:xfrm>
            <a:off x="427056" y="4797152"/>
            <a:ext cx="2276124" cy="18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IMG_684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"/>
          <a:stretch/>
        </p:blipFill>
        <p:spPr bwMode="auto">
          <a:xfrm>
            <a:off x="3057994" y="4797152"/>
            <a:ext cx="2666134" cy="184452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Стрелка вправо 1"/>
          <p:cNvSpPr/>
          <p:nvPr/>
        </p:nvSpPr>
        <p:spPr>
          <a:xfrm>
            <a:off x="2627784" y="5589240"/>
            <a:ext cx="576064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4" descr="В Москве открылась выставка &quot;Сносить нельзя реставрировать&quot; -- Realty.lenta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76" y="2902953"/>
            <a:ext cx="2429589" cy="182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76" y="4797152"/>
            <a:ext cx="2448157" cy="183611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Стрелка вправо 27"/>
          <p:cNvSpPr/>
          <p:nvPr/>
        </p:nvSpPr>
        <p:spPr>
          <a:xfrm rot="5400000">
            <a:off x="7691167" y="4545126"/>
            <a:ext cx="432046" cy="3600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" t="3174" r="6949" b="8398"/>
          <a:stretch/>
        </p:blipFill>
        <p:spPr bwMode="auto">
          <a:xfrm>
            <a:off x="0" y="576775"/>
            <a:ext cx="9144000" cy="62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843" y="2132856"/>
            <a:ext cx="8828250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Аренда объекта культурного наследия</a:t>
            </a:r>
          </a:p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Усадьба Сытина А.П.</a:t>
            </a:r>
          </a:p>
          <a:p>
            <a:pPr algn="ctr"/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89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848" y="764704"/>
            <a:ext cx="48965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A2180A"/>
              </a:buClr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Уникальное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сохранившееся с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допожарных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времен деревянное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сооружение начала 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XIX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века, расположенное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в центре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Москвы</a:t>
            </a:r>
          </a:p>
          <a:p>
            <a:pPr>
              <a:lnSpc>
                <a:spcPct val="150000"/>
              </a:lnSpc>
            </a:pP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Сытинский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пер., д.5/10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стр.5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Усадьба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Сытина А.П.,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Главный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дом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5647" y="2204864"/>
            <a:ext cx="5100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Год постройки: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кон.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XVIII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- 1-я пол.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XIX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вв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Характеристика: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одноэтажный деревянный дом с антресолями и каменным цокольным этажом</a:t>
            </a:r>
          </a:p>
        </p:txBody>
      </p:sp>
      <p:pic>
        <p:nvPicPr>
          <p:cNvPr id="6" name="Picture 2" descr="C:\Users\markinama\Desktop\Сытин\big_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461425" cy="39604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250848" y="3220404"/>
            <a:ext cx="5040560" cy="352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Площадь:</a:t>
            </a:r>
            <a:r>
              <a:rPr lang="ru-RU" sz="1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chemeClr val="accent6"/>
                </a:solidFill>
                <a:latin typeface="+mj-lt"/>
              </a:rPr>
              <a:t>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683,3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кв.м</a:t>
            </a:r>
          </a:p>
          <a:p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Этажность: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надземный этаж</a:t>
            </a:r>
          </a:p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             антресоль 1-го этажа</a:t>
            </a:r>
          </a:p>
          <a:p>
            <a:pPr>
              <a:lnSpc>
                <a:spcPct val="90000"/>
              </a:lnSpc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                 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цокольный этаж</a:t>
            </a: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Высота потолков: 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3,60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м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Процент износа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20%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на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2007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г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Год постройки: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1917 года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1100" dirty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Функциональное назначение</a:t>
            </a:r>
            <a:r>
              <a:rPr lang="ru-RU" sz="1600" b="1" dirty="0" smtClean="0">
                <a:solidFill>
                  <a:schemeClr val="accent6"/>
                </a:solidFill>
                <a:latin typeface="+mj-lt"/>
              </a:rPr>
              <a:t>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свободное</a:t>
            </a:r>
            <a:endParaRPr lang="ru-RU" sz="1400" b="1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8" name="Picture 2" descr="C:\Users\gavrishpv\Pictures\ОКН\7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25" y="5291988"/>
            <a:ext cx="1659270" cy="123631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gavrishpv\Pictures\ОКН\10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5291989"/>
            <a:ext cx="1584176" cy="123932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4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869518"/>
            <a:ext cx="872057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Сытинский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пер., д.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5/10,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стр.5</a:t>
            </a:r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ЦАО, Пресненский район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9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Начальный размер </a:t>
            </a: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г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одовой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ар.платы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13 147 430,0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руб.</a:t>
            </a:r>
            <a:endParaRPr 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endParaRPr lang="ru-RU" sz="1100" b="1" dirty="0" smtClean="0">
              <a:solidFill>
                <a:schemeClr val="accent6"/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Размер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задатка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13 015 955,7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endParaRPr lang="ru-RU" sz="1050" dirty="0">
              <a:solidFill>
                <a:schemeClr val="accent6"/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Шаг аукциона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657 371,5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руб.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" name="Picture 2" descr="http://img-fotki.yandex.ru/get/9797/237744466.40a/0_d349_8f4e19af_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14" b="4494"/>
          <a:stretch/>
        </p:blipFill>
        <p:spPr bwMode="auto">
          <a:xfrm>
            <a:off x="6228184" y="980728"/>
            <a:ext cx="2595268" cy="20371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60950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buClr>
                <a:srgbClr val="A2180A"/>
              </a:buClr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Прием заявок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:</a:t>
            </a: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16 октября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0" algn="r">
              <a:buClr>
                <a:srgbClr val="A2180A"/>
              </a:buClr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Аукцион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: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22.10.2015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9" y="6469294"/>
            <a:ext cx="238125" cy="228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5834" y="6443463"/>
            <a:ext cx="3510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Расстояние до метро «Пушкинская» - 250 м</a:t>
            </a:r>
          </a:p>
        </p:txBody>
      </p:sp>
      <p:pic>
        <p:nvPicPr>
          <p:cNvPr id="8" name="Picture 2" descr="C:\Users\markinama\Desktop\Сытин\0_60cc3_a861a06e_XX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41"/>
          <a:stretch/>
        </p:blipFill>
        <p:spPr bwMode="auto">
          <a:xfrm>
            <a:off x="6228184" y="3908969"/>
            <a:ext cx="2629279" cy="168027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7" t="24336" r="-23" b="10925"/>
          <a:stretch/>
        </p:blipFill>
        <p:spPr bwMode="auto">
          <a:xfrm>
            <a:off x="323528" y="3645024"/>
            <a:ext cx="4032448" cy="264266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0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то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t="4183" r="7420" b="20631"/>
          <a:stretch/>
        </p:blipFill>
        <p:spPr bwMode="auto">
          <a:xfrm>
            <a:off x="0" y="673832"/>
            <a:ext cx="9144000" cy="619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1268" y="2132856"/>
            <a:ext cx="8255401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905"/>
                <a:solidFill>
                  <a:schemeClr val="accent5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Аренда объекта культурного наследия</a:t>
            </a:r>
          </a:p>
          <a:p>
            <a:pPr algn="ctr"/>
            <a:r>
              <a:rPr lang="ru-RU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ер.Гусятников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д.7, стр.1</a:t>
            </a:r>
          </a:p>
          <a:p>
            <a:pPr algn="ctr"/>
            <a:endPara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02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0495" y="716503"/>
            <a:ext cx="4882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пер.Гусятников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, д.7, стр.1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r>
              <a:rPr lang="ru-RU" sz="1400" b="1" dirty="0"/>
              <a:t>объект культурного наследия регионального значения «Жилой дом Э.А. фон </a:t>
            </a:r>
            <a:r>
              <a:rPr lang="ru-RU" sz="1400" b="1" dirty="0" err="1"/>
              <a:t>Беренса</a:t>
            </a:r>
            <a:r>
              <a:rPr lang="ru-RU" sz="1400" b="1" dirty="0"/>
              <a:t>, 1880 г., техник архитектуры </a:t>
            </a:r>
            <a:r>
              <a:rPr lang="ru-RU" sz="1400" b="1" dirty="0" err="1"/>
              <a:t>М.А.Фидлер</a:t>
            </a:r>
            <a:r>
              <a:rPr lang="ru-RU" sz="1400" b="1" dirty="0"/>
              <a:t>. Здесь в 1920-х жил кинорежиссёр </a:t>
            </a:r>
            <a:r>
              <a:rPr lang="ru-RU" sz="1400" b="1" dirty="0" err="1"/>
              <a:t>Г.Л.Рошаль</a:t>
            </a:r>
            <a:r>
              <a:rPr lang="ru-RU" sz="1400" b="1" dirty="0" smtClean="0"/>
              <a:t>»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886" y="2273677"/>
            <a:ext cx="486003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Год постройки: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 1917</a:t>
            </a:r>
          </a:p>
          <a:p>
            <a:pPr algn="just"/>
            <a:endParaRPr lang="ru-RU" sz="900" dirty="0" smtClean="0">
              <a:latin typeface="+mj-lt"/>
            </a:endParaRPr>
          </a:p>
          <a:p>
            <a:pPr algn="just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Характеристика: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отдельно стоящее здание</a:t>
            </a:r>
            <a:endParaRPr lang="ru-RU" sz="1600" dirty="0" smtClean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452515"/>
            <a:ext cx="504056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Площадь: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811,2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кв.м</a:t>
            </a:r>
          </a:p>
          <a:p>
            <a:pPr>
              <a:spcBef>
                <a:spcPts val="1200"/>
              </a:spcBef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Этажность: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надземный, 1 подземный,      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                                 мезонин</a:t>
            </a:r>
          </a:p>
          <a:p>
            <a:pPr>
              <a:spcBef>
                <a:spcPts val="1800"/>
              </a:spcBef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Высота потолков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этаж –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3,50 м          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               мезонин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2,65 м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подвал – 2,45 м              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Процент износа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69%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1998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г.</a:t>
            </a:r>
          </a:p>
          <a:p>
            <a:pPr>
              <a:spcBef>
                <a:spcPts val="1800"/>
              </a:spcBef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Функциональное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назначение: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свободное</a:t>
            </a:r>
          </a:p>
        </p:txBody>
      </p:sp>
      <p:pic>
        <p:nvPicPr>
          <p:cNvPr id="1026" name="Picture 2" descr="Фот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t="4183" r="5711" b="20631"/>
          <a:stretch/>
        </p:blipFill>
        <p:spPr bwMode="auto">
          <a:xfrm>
            <a:off x="5301311" y="908720"/>
            <a:ext cx="3470210" cy="230540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6" t="47198" r="22285" b="31812"/>
          <a:stretch/>
        </p:blipFill>
        <p:spPr bwMode="auto">
          <a:xfrm>
            <a:off x="5364088" y="4797152"/>
            <a:ext cx="3518551" cy="17281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4221088"/>
            <a:ext cx="3031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Видеоролик на </a:t>
            </a:r>
            <a:r>
              <a:rPr lang="en-US" sz="1600" b="1" dirty="0" smtClean="0"/>
              <a:t>investmoscow.ru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474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964488" cy="2450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Гусятников  пер., д.7, стр.1</a:t>
            </a:r>
          </a:p>
          <a:p>
            <a:pPr lvl="0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ЦАО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район 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Басманный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A2180A"/>
              </a:buClr>
            </a:pPr>
            <a:endParaRPr lang="ru-RU" sz="1200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endParaRPr lang="ru-RU" sz="800" b="1" dirty="0" smtClean="0">
              <a:solidFill>
                <a:schemeClr val="accent6"/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endParaRPr lang="ru-RU" sz="105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endParaRPr lang="ru-RU" sz="1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Начальный размер </a:t>
            </a:r>
          </a:p>
          <a:p>
            <a:pPr>
              <a:lnSpc>
                <a:spcPct val="50000"/>
              </a:lnSpc>
              <a:buClr>
                <a:srgbClr val="A2180A"/>
              </a:buClr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г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одовой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ар.платы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16 032 411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,00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руб.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endParaRPr lang="ru-RU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Размер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задатка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15 872 086,89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A2180A"/>
              </a:buClr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Шаг аукциона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801 620,55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руб.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4496" y="55172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buClr>
                <a:srgbClr val="A2180A"/>
              </a:buClr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Прием заявок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:</a:t>
            </a: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по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16 октября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0" algn="r">
              <a:buClr>
                <a:srgbClr val="A2180A"/>
              </a:buClr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Аукцион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: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 </a:t>
            </a: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</a:rPr>
              <a:t>22.10.2015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+mj-lt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37395"/>
            <a:ext cx="238125" cy="228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4692" y="6411564"/>
            <a:ext cx="3654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Расстояние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до метро «Чистые пруды»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190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36184" r="32857" b="12718"/>
          <a:stretch/>
        </p:blipFill>
        <p:spPr bwMode="auto">
          <a:xfrm>
            <a:off x="323528" y="3323492"/>
            <a:ext cx="3622431" cy="290162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mg-fotki.yandex.ru/get/9809/237744466.552/0_11367_9194254c_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8"/>
          <a:stretch/>
        </p:blipFill>
        <p:spPr bwMode="auto">
          <a:xfrm>
            <a:off x="5004048" y="834125"/>
            <a:ext cx="3897724" cy="341256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5694</TotalTime>
  <Words>878</Words>
  <Application>Microsoft Office PowerPoint</Application>
  <PresentationFormat>Экран (4:3)</PresentationFormat>
  <Paragraphs>239</Paragraphs>
  <Slides>23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Зал совещаний</dc:creator>
  <cp:lastModifiedBy>Тихонова Ольга Анатольевна</cp:lastModifiedBy>
  <cp:revision>348</cp:revision>
  <cp:lastPrinted>2015-09-07T13:56:24Z</cp:lastPrinted>
  <dcterms:created xsi:type="dcterms:W3CDTF">2014-11-13T10:46:07Z</dcterms:created>
  <dcterms:modified xsi:type="dcterms:W3CDTF">2015-09-08T06:28:44Z</dcterms:modified>
</cp:coreProperties>
</file>