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handoutMasterIdLst>
    <p:handoutMasterId r:id="rId40"/>
  </p:handoutMasterIdLst>
  <p:sldIdLst>
    <p:sldId id="401" r:id="rId2"/>
    <p:sldId id="402" r:id="rId3"/>
    <p:sldId id="403" r:id="rId4"/>
    <p:sldId id="404" r:id="rId5"/>
    <p:sldId id="405" r:id="rId6"/>
    <p:sldId id="406" r:id="rId7"/>
    <p:sldId id="412" r:id="rId8"/>
    <p:sldId id="413" r:id="rId9"/>
    <p:sldId id="414" r:id="rId10"/>
    <p:sldId id="415"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 id="430" r:id="rId26"/>
    <p:sldId id="455" r:id="rId27"/>
    <p:sldId id="456" r:id="rId28"/>
    <p:sldId id="457" r:id="rId29"/>
    <p:sldId id="458" r:id="rId30"/>
    <p:sldId id="459" r:id="rId31"/>
    <p:sldId id="460" r:id="rId32"/>
    <p:sldId id="461" r:id="rId33"/>
    <p:sldId id="462" r:id="rId34"/>
    <p:sldId id="463" r:id="rId35"/>
    <p:sldId id="465" r:id="rId36"/>
    <p:sldId id="464" r:id="rId37"/>
    <p:sldId id="466" r:id="rId3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112" charset="0"/>
        <a:ea typeface="ＭＳ Ｐゴシック" pitchFamily="-112" charset="-128"/>
        <a:cs typeface="+mn-cs"/>
      </a:defRPr>
    </a:lvl1pPr>
    <a:lvl2pPr marL="457200" algn="l" rtl="0" eaLnBrk="0" fontAlgn="base" hangingPunct="0">
      <a:spcBef>
        <a:spcPct val="0"/>
      </a:spcBef>
      <a:spcAft>
        <a:spcPct val="0"/>
      </a:spcAft>
      <a:defRPr sz="2400" kern="1200">
        <a:solidFill>
          <a:schemeClr val="tx1"/>
        </a:solidFill>
        <a:latin typeface="Times" pitchFamily="-112" charset="0"/>
        <a:ea typeface="ＭＳ Ｐゴシック" pitchFamily="-112" charset="-128"/>
        <a:cs typeface="+mn-cs"/>
      </a:defRPr>
    </a:lvl2pPr>
    <a:lvl3pPr marL="914400" algn="l" rtl="0" eaLnBrk="0" fontAlgn="base" hangingPunct="0">
      <a:spcBef>
        <a:spcPct val="0"/>
      </a:spcBef>
      <a:spcAft>
        <a:spcPct val="0"/>
      </a:spcAft>
      <a:defRPr sz="2400" kern="1200">
        <a:solidFill>
          <a:schemeClr val="tx1"/>
        </a:solidFill>
        <a:latin typeface="Times" pitchFamily="-112" charset="0"/>
        <a:ea typeface="ＭＳ Ｐゴシック" pitchFamily="-112" charset="-128"/>
        <a:cs typeface="+mn-cs"/>
      </a:defRPr>
    </a:lvl3pPr>
    <a:lvl4pPr marL="1371600" algn="l" rtl="0" eaLnBrk="0" fontAlgn="base" hangingPunct="0">
      <a:spcBef>
        <a:spcPct val="0"/>
      </a:spcBef>
      <a:spcAft>
        <a:spcPct val="0"/>
      </a:spcAft>
      <a:defRPr sz="2400" kern="1200">
        <a:solidFill>
          <a:schemeClr val="tx1"/>
        </a:solidFill>
        <a:latin typeface="Times" pitchFamily="-112" charset="0"/>
        <a:ea typeface="ＭＳ Ｐゴシック" pitchFamily="-112" charset="-128"/>
        <a:cs typeface="+mn-cs"/>
      </a:defRPr>
    </a:lvl4pPr>
    <a:lvl5pPr marL="1828800" algn="l" rtl="0" eaLnBrk="0" fontAlgn="base" hangingPunct="0">
      <a:spcBef>
        <a:spcPct val="0"/>
      </a:spcBef>
      <a:spcAft>
        <a:spcPct val="0"/>
      </a:spcAft>
      <a:defRPr sz="2400" kern="1200">
        <a:solidFill>
          <a:schemeClr val="tx1"/>
        </a:solidFill>
        <a:latin typeface="Times" pitchFamily="-112" charset="0"/>
        <a:ea typeface="ＭＳ Ｐゴシック" pitchFamily="-112" charset="-128"/>
        <a:cs typeface="+mn-cs"/>
      </a:defRPr>
    </a:lvl5pPr>
    <a:lvl6pPr marL="2286000" algn="l" defTabSz="914400" rtl="0" eaLnBrk="1" latinLnBrk="0" hangingPunct="1">
      <a:defRPr sz="2400" kern="1200">
        <a:solidFill>
          <a:schemeClr val="tx1"/>
        </a:solidFill>
        <a:latin typeface="Times" pitchFamily="-112" charset="0"/>
        <a:ea typeface="ＭＳ Ｐゴシック" pitchFamily="-112" charset="-128"/>
        <a:cs typeface="+mn-cs"/>
      </a:defRPr>
    </a:lvl6pPr>
    <a:lvl7pPr marL="2743200" algn="l" defTabSz="914400" rtl="0" eaLnBrk="1" latinLnBrk="0" hangingPunct="1">
      <a:defRPr sz="2400" kern="1200">
        <a:solidFill>
          <a:schemeClr val="tx1"/>
        </a:solidFill>
        <a:latin typeface="Times" pitchFamily="-112" charset="0"/>
        <a:ea typeface="ＭＳ Ｐゴシック" pitchFamily="-112" charset="-128"/>
        <a:cs typeface="+mn-cs"/>
      </a:defRPr>
    </a:lvl7pPr>
    <a:lvl8pPr marL="3200400" algn="l" defTabSz="914400" rtl="0" eaLnBrk="1" latinLnBrk="0" hangingPunct="1">
      <a:defRPr sz="2400" kern="1200">
        <a:solidFill>
          <a:schemeClr val="tx1"/>
        </a:solidFill>
        <a:latin typeface="Times" pitchFamily="-112" charset="0"/>
        <a:ea typeface="ＭＳ Ｐゴシック" pitchFamily="-112" charset="-128"/>
        <a:cs typeface="+mn-cs"/>
      </a:defRPr>
    </a:lvl8pPr>
    <a:lvl9pPr marL="3657600" algn="l" defTabSz="914400" rtl="0" eaLnBrk="1" latinLnBrk="0" hangingPunct="1">
      <a:defRPr sz="2400" kern="1200">
        <a:solidFill>
          <a:schemeClr val="tx1"/>
        </a:solidFill>
        <a:latin typeface="Times" pitchFamily="-112" charset="0"/>
        <a:ea typeface="ＭＳ Ｐゴシック" pitchFamily="-112"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6D6E72"/>
    <a:srgbClr val="646464"/>
    <a:srgbClr val="B70E5A"/>
    <a:srgbClr val="6D7A83"/>
    <a:srgbClr val="820064"/>
    <a:srgbClr val="1841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0" autoAdjust="0"/>
    <p:restoredTop sz="72577" autoAdjust="0"/>
  </p:normalViewPr>
  <p:slideViewPr>
    <p:cSldViewPr>
      <p:cViewPr varScale="1">
        <p:scale>
          <a:sx n="88" d="100"/>
          <a:sy n="88" d="100"/>
        </p:scale>
        <p:origin x="223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930"/>
    </p:cViewPr>
  </p:sorterViewPr>
  <p:notesViewPr>
    <p:cSldViewPr>
      <p:cViewPr varScale="1">
        <p:scale>
          <a:sx n="83" d="100"/>
          <a:sy n="83" d="100"/>
        </p:scale>
        <p:origin x="-1596" y="-96"/>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170764" cy="480388"/>
          </a:xfrm>
          <a:prstGeom prst="rect">
            <a:avLst/>
          </a:prstGeom>
        </p:spPr>
        <p:txBody>
          <a:bodyPr vert="horz" lIns="95578" tIns="47789" rIns="95578" bIns="47789" rtlCol="0"/>
          <a:lstStyle>
            <a:lvl1pPr algn="l">
              <a:defRPr sz="1300"/>
            </a:lvl1pPr>
          </a:lstStyle>
          <a:p>
            <a:endParaRPr lang="en-US"/>
          </a:p>
        </p:txBody>
      </p:sp>
      <p:sp>
        <p:nvSpPr>
          <p:cNvPr id="3" name="Date Placeholder 2"/>
          <p:cNvSpPr>
            <a:spLocks noGrp="1"/>
          </p:cNvSpPr>
          <p:nvPr>
            <p:ph type="dt" sz="quarter" idx="1"/>
          </p:nvPr>
        </p:nvSpPr>
        <p:spPr>
          <a:xfrm>
            <a:off x="4142751" y="0"/>
            <a:ext cx="3170763" cy="480388"/>
          </a:xfrm>
          <a:prstGeom prst="rect">
            <a:avLst/>
          </a:prstGeom>
        </p:spPr>
        <p:txBody>
          <a:bodyPr vert="horz" lIns="95578" tIns="47789" rIns="95578" bIns="47789" rtlCol="0"/>
          <a:lstStyle>
            <a:lvl1pPr algn="r">
              <a:defRPr sz="1300"/>
            </a:lvl1pPr>
          </a:lstStyle>
          <a:p>
            <a:fld id="{4AA8A3C5-CD99-45C1-BA1A-E000B27F68B3}" type="datetimeFigureOut">
              <a:rPr lang="en-US" smtClean="0"/>
              <a:pPr/>
              <a:t>8/26/2015</a:t>
            </a:fld>
            <a:endParaRPr lang="en-US"/>
          </a:p>
        </p:txBody>
      </p:sp>
      <p:sp>
        <p:nvSpPr>
          <p:cNvPr id="4" name="Footer Placeholder 3"/>
          <p:cNvSpPr>
            <a:spLocks noGrp="1"/>
          </p:cNvSpPr>
          <p:nvPr>
            <p:ph type="ftr" sz="quarter" idx="2"/>
          </p:nvPr>
        </p:nvSpPr>
        <p:spPr>
          <a:xfrm>
            <a:off x="4" y="9119173"/>
            <a:ext cx="3170764" cy="480388"/>
          </a:xfrm>
          <a:prstGeom prst="rect">
            <a:avLst/>
          </a:prstGeom>
        </p:spPr>
        <p:txBody>
          <a:bodyPr vert="horz" lIns="95578" tIns="47789" rIns="95578" bIns="47789" rtlCol="0" anchor="b"/>
          <a:lstStyle>
            <a:lvl1pPr algn="l">
              <a:defRPr sz="1300"/>
            </a:lvl1pPr>
          </a:lstStyle>
          <a:p>
            <a:endParaRPr lang="en-US"/>
          </a:p>
        </p:txBody>
      </p:sp>
      <p:sp>
        <p:nvSpPr>
          <p:cNvPr id="5" name="Slide Number Placeholder 4"/>
          <p:cNvSpPr>
            <a:spLocks noGrp="1"/>
          </p:cNvSpPr>
          <p:nvPr>
            <p:ph type="sldNum" sz="quarter" idx="3"/>
          </p:nvPr>
        </p:nvSpPr>
        <p:spPr>
          <a:xfrm>
            <a:off x="4142751" y="9119173"/>
            <a:ext cx="3170763" cy="480388"/>
          </a:xfrm>
          <a:prstGeom prst="rect">
            <a:avLst/>
          </a:prstGeom>
        </p:spPr>
        <p:txBody>
          <a:bodyPr vert="horz" lIns="95578" tIns="47789" rIns="95578" bIns="47789" rtlCol="0" anchor="b"/>
          <a:lstStyle>
            <a:lvl1pPr algn="r">
              <a:defRPr sz="1300"/>
            </a:lvl1pPr>
          </a:lstStyle>
          <a:p>
            <a:fld id="{73E1C2C0-D287-4997-AE7E-1BD870249B04}" type="slidenum">
              <a:rPr lang="en-US" smtClean="0"/>
              <a:pPr/>
              <a:t>‹#›</a:t>
            </a:fld>
            <a:endParaRPr lang="en-US"/>
          </a:p>
        </p:txBody>
      </p:sp>
    </p:spTree>
    <p:extLst>
      <p:ext uri="{BB962C8B-B14F-4D97-AF65-F5344CB8AC3E}">
        <p14:creationId xmlns:p14="http://schemas.microsoft.com/office/powerpoint/2010/main" val="1438742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3" y="0"/>
            <a:ext cx="3169920" cy="480060"/>
          </a:xfrm>
          <a:prstGeom prst="rect">
            <a:avLst/>
          </a:prstGeom>
          <a:noFill/>
          <a:ln w="9525">
            <a:noFill/>
            <a:miter lim="800000"/>
            <a:headEnd/>
            <a:tailEnd/>
          </a:ln>
          <a:effectLst/>
        </p:spPr>
        <p:txBody>
          <a:bodyPr vert="horz" wrap="square" lIns="96630" tIns="48315" rIns="96630" bIns="48315" numCol="1" anchor="t" anchorCtr="0" compatLnSpc="1">
            <a:prstTxWarp prst="textNoShape">
              <a:avLst/>
            </a:prstTxWarp>
          </a:bodyPr>
          <a:lstStyle>
            <a:lvl1pPr>
              <a:defRPr sz="1300" smtClean="0"/>
            </a:lvl1pPr>
          </a:lstStyle>
          <a:p>
            <a:pPr>
              <a:defRPr/>
            </a:pPr>
            <a:endParaRPr lang="en-US"/>
          </a:p>
        </p:txBody>
      </p:sp>
      <p:sp>
        <p:nvSpPr>
          <p:cNvPr id="9219" name="Rectangle 3"/>
          <p:cNvSpPr>
            <a:spLocks noGrp="1" noChangeArrowheads="1"/>
          </p:cNvSpPr>
          <p:nvPr>
            <p:ph type="dt" idx="1"/>
          </p:nvPr>
        </p:nvSpPr>
        <p:spPr bwMode="auto">
          <a:xfrm>
            <a:off x="4145283" y="0"/>
            <a:ext cx="3169920" cy="480060"/>
          </a:xfrm>
          <a:prstGeom prst="rect">
            <a:avLst/>
          </a:prstGeom>
          <a:noFill/>
          <a:ln w="9525">
            <a:noFill/>
            <a:miter lim="800000"/>
            <a:headEnd/>
            <a:tailEnd/>
          </a:ln>
          <a:effectLst/>
        </p:spPr>
        <p:txBody>
          <a:bodyPr vert="horz" wrap="square" lIns="96630" tIns="48315" rIns="96630" bIns="48315" numCol="1" anchor="t" anchorCtr="0" compatLnSpc="1">
            <a:prstTxWarp prst="textNoShape">
              <a:avLst/>
            </a:prstTxWarp>
          </a:bodyPr>
          <a:lstStyle>
            <a:lvl1pPr algn="r">
              <a:defRPr sz="1300" smtClean="0"/>
            </a:lvl1pPr>
          </a:lstStyle>
          <a:p>
            <a:pPr>
              <a:defRPr/>
            </a:pPr>
            <a:endParaRPr lang="en-US"/>
          </a:p>
        </p:txBody>
      </p:sp>
      <p:sp>
        <p:nvSpPr>
          <p:cNvPr id="5124"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75363" y="4560570"/>
            <a:ext cx="5364480" cy="4320540"/>
          </a:xfrm>
          <a:prstGeom prst="rect">
            <a:avLst/>
          </a:prstGeom>
          <a:noFill/>
          <a:ln w="9525">
            <a:noFill/>
            <a:miter lim="800000"/>
            <a:headEnd/>
            <a:tailEnd/>
          </a:ln>
          <a:effectLst/>
        </p:spPr>
        <p:txBody>
          <a:bodyPr vert="horz" wrap="square" lIns="96630" tIns="48315" rIns="96630" bIns="4831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9222" name="Rectangle 6"/>
          <p:cNvSpPr>
            <a:spLocks noGrp="1" noChangeArrowheads="1"/>
          </p:cNvSpPr>
          <p:nvPr>
            <p:ph type="ftr" sz="quarter" idx="4"/>
          </p:nvPr>
        </p:nvSpPr>
        <p:spPr bwMode="auto">
          <a:xfrm>
            <a:off x="3" y="9121140"/>
            <a:ext cx="3169920" cy="480060"/>
          </a:xfrm>
          <a:prstGeom prst="rect">
            <a:avLst/>
          </a:prstGeom>
          <a:noFill/>
          <a:ln w="9525">
            <a:noFill/>
            <a:miter lim="800000"/>
            <a:headEnd/>
            <a:tailEnd/>
          </a:ln>
          <a:effectLst/>
        </p:spPr>
        <p:txBody>
          <a:bodyPr vert="horz" wrap="square" lIns="96630" tIns="48315" rIns="96630" bIns="48315" numCol="1" anchor="b" anchorCtr="0" compatLnSpc="1">
            <a:prstTxWarp prst="textNoShape">
              <a:avLst/>
            </a:prstTxWarp>
          </a:bodyPr>
          <a:lstStyle>
            <a:lvl1pPr>
              <a:defRPr sz="1300" smtClean="0"/>
            </a:lvl1pPr>
          </a:lstStyle>
          <a:p>
            <a:pPr>
              <a:defRPr/>
            </a:pPr>
            <a:endParaRPr lang="en-US"/>
          </a:p>
        </p:txBody>
      </p:sp>
      <p:sp>
        <p:nvSpPr>
          <p:cNvPr id="9223" name="Rectangle 7"/>
          <p:cNvSpPr>
            <a:spLocks noGrp="1" noChangeArrowheads="1"/>
          </p:cNvSpPr>
          <p:nvPr>
            <p:ph type="sldNum" sz="quarter" idx="5"/>
          </p:nvPr>
        </p:nvSpPr>
        <p:spPr bwMode="auto">
          <a:xfrm>
            <a:off x="4145283" y="9121140"/>
            <a:ext cx="3169920" cy="480060"/>
          </a:xfrm>
          <a:prstGeom prst="rect">
            <a:avLst/>
          </a:prstGeom>
          <a:noFill/>
          <a:ln w="9525">
            <a:noFill/>
            <a:miter lim="800000"/>
            <a:headEnd/>
            <a:tailEnd/>
          </a:ln>
          <a:effectLst/>
        </p:spPr>
        <p:txBody>
          <a:bodyPr vert="horz" wrap="square" lIns="96630" tIns="48315" rIns="96630" bIns="48315" numCol="1" anchor="b" anchorCtr="0" compatLnSpc="1">
            <a:prstTxWarp prst="textNoShape">
              <a:avLst/>
            </a:prstTxWarp>
          </a:bodyPr>
          <a:lstStyle>
            <a:lvl1pPr algn="r">
              <a:defRPr sz="1300" smtClean="0"/>
            </a:lvl1pPr>
          </a:lstStyle>
          <a:p>
            <a:pPr>
              <a:defRPr/>
            </a:pPr>
            <a:fld id="{61240251-1C7F-49F2-9754-A1E4F6823F58}" type="slidenum">
              <a:rPr lang="en-US"/>
              <a:pPr>
                <a:defRPr/>
              </a:pPr>
              <a:t>‹#›</a:t>
            </a:fld>
            <a:endParaRPr lang="en-US"/>
          </a:p>
        </p:txBody>
      </p:sp>
    </p:spTree>
    <p:extLst>
      <p:ext uri="{BB962C8B-B14F-4D97-AF65-F5344CB8AC3E}">
        <p14:creationId xmlns:p14="http://schemas.microsoft.com/office/powerpoint/2010/main" val="25522802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ヒラギノ角ゴ Pro W3" pitchFamily="-112" charset="-128"/>
        <a:cs typeface="ヒラギノ角ゴ Pro W3" pitchFamily="-112" charset="-128"/>
      </a:defRPr>
    </a:lvl1pPr>
    <a:lvl2pPr marL="228600" indent="0" algn="l" rtl="0" eaLnBrk="0" fontAlgn="base" hangingPunct="0">
      <a:spcBef>
        <a:spcPct val="30000"/>
      </a:spcBef>
      <a:spcAft>
        <a:spcPct val="0"/>
      </a:spcAft>
      <a:defRPr sz="1200" kern="1200">
        <a:solidFill>
          <a:schemeClr val="tx1"/>
        </a:solidFill>
        <a:latin typeface="Times" pitchFamily="-112" charset="0"/>
        <a:ea typeface="ヒラギノ角ゴ Pro W3" pitchFamily="-112" charset="-128"/>
        <a:cs typeface="ヒラギノ角ゴ Pro W3" pitchFamily="-112" charset="-128"/>
      </a:defRPr>
    </a:lvl2pPr>
    <a:lvl3pPr marL="457200" indent="0" algn="l" rtl="0" eaLnBrk="0" fontAlgn="base" hangingPunct="0">
      <a:spcBef>
        <a:spcPct val="30000"/>
      </a:spcBef>
      <a:spcAft>
        <a:spcPct val="0"/>
      </a:spcAft>
      <a:defRPr sz="1200" kern="1200">
        <a:solidFill>
          <a:schemeClr val="tx1"/>
        </a:solidFill>
        <a:latin typeface="Times" pitchFamily="-112" charset="0"/>
        <a:ea typeface="ヒラギノ角ゴ Pro W3" pitchFamily="-112" charset="-128"/>
        <a:cs typeface="ヒラギノ角ゴ Pro W3" pitchFamily="-112" charset="-128"/>
      </a:defRPr>
    </a:lvl3pPr>
    <a:lvl4pPr marL="914400" indent="0" algn="l" rtl="0" eaLnBrk="0" fontAlgn="base" hangingPunct="0">
      <a:spcBef>
        <a:spcPct val="30000"/>
      </a:spcBef>
      <a:spcAft>
        <a:spcPct val="0"/>
      </a:spcAft>
      <a:defRPr sz="1200" kern="1200">
        <a:solidFill>
          <a:schemeClr val="tx1"/>
        </a:solidFill>
        <a:latin typeface="Times" pitchFamily="-112" charset="0"/>
        <a:ea typeface="ヒラギノ角ゴ Pro W3" pitchFamily="-112" charset="-128"/>
        <a:cs typeface="ヒラギノ角ゴ Pro W3" pitchFamily="-112" charset="-128"/>
      </a:defRPr>
    </a:lvl4pPr>
    <a:lvl5pPr marL="1143000" indent="0" algn="l" rtl="0" eaLnBrk="0" fontAlgn="base" hangingPunct="0">
      <a:spcBef>
        <a:spcPct val="30000"/>
      </a:spcBef>
      <a:spcAft>
        <a:spcPct val="0"/>
      </a:spcAft>
      <a:defRPr sz="1200" kern="1200">
        <a:solidFill>
          <a:schemeClr val="tx1"/>
        </a:solidFill>
        <a:latin typeface="Times" pitchFamily="-112" charset="0"/>
        <a:ea typeface="ヒラギノ角ゴ Pro W3" pitchFamily="-112" charset="-128"/>
        <a:cs typeface="ヒラギノ角ゴ Pro W3"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[Opening</a:t>
            </a:r>
            <a:r>
              <a:rPr lang="en-US" baseline="0" dirty="0" smtClean="0"/>
              <a:t> remarks about being happy to join everyone in Russia, thanking appropriate people for the invitation to speak, etc.]</a:t>
            </a:r>
            <a:r>
              <a:rPr lang="en-US" dirty="0" smtClean="0"/>
              <a:t>  Today, I would like to discuss with you strategies</a:t>
            </a:r>
            <a:r>
              <a:rPr lang="en-US" baseline="0" dirty="0" smtClean="0"/>
              <a:t> that can help you find success in the commercial real estate marketplace.  While I come from the United States, these strategies are universal and can be applied to properties around the globe.</a:t>
            </a:r>
            <a:endParaRPr lang="en-US" dirty="0" smtClean="0"/>
          </a:p>
          <a:p>
            <a:endParaRPr lang="en-US" dirty="0" smtClean="0"/>
          </a:p>
          <a:p>
            <a:r>
              <a:rPr lang="en-US" dirty="0" smtClean="0"/>
              <a:t>First, I’ll take you through</a:t>
            </a:r>
            <a:r>
              <a:rPr lang="en-US" baseline="0" dirty="0" smtClean="0"/>
              <a:t> how I repositioned one of my assets a few years ago to increase occupant area, rentable area, NOI and building value—and how repositioning your assets can help you do the same.</a:t>
            </a:r>
          </a:p>
          <a:p>
            <a:endParaRPr lang="en-US" baseline="0" dirty="0" smtClean="0"/>
          </a:p>
          <a:p>
            <a:r>
              <a:rPr lang="en-US" baseline="0" dirty="0" smtClean="0"/>
              <a:t>Next, I’ll share some information about using building designations—specifically the BOMA 360 designation—to help your property stand out from the crowd, increase operational efficiency, gain and retain tenants and boost rental income.</a:t>
            </a:r>
          </a:p>
          <a:p>
            <a:endParaRPr lang="en-US" baseline="0" dirty="0" smtClean="0"/>
          </a:p>
          <a:p>
            <a:r>
              <a:rPr lang="en-US" baseline="0" dirty="0" smtClean="0"/>
              <a:t>Lastly, I’ll walk you through four case studies showing how four different commercial properties used the BOMA 360 designation to their advantage.</a:t>
            </a:r>
            <a:endParaRPr lang="en-US" dirty="0"/>
          </a:p>
        </p:txBody>
      </p:sp>
      <p:sp>
        <p:nvSpPr>
          <p:cNvPr id="4" name="Slide Number Placeholder 3"/>
          <p:cNvSpPr>
            <a:spLocks noGrp="1"/>
          </p:cNvSpPr>
          <p:nvPr>
            <p:ph type="sldNum" sz="quarter" idx="10"/>
          </p:nvPr>
        </p:nvSpPr>
        <p:spPr/>
        <p:txBody>
          <a:bodyPr/>
          <a:lstStyle/>
          <a:p>
            <a:fld id="{4810E0EC-3EC4-4AA7-8681-67992E0C11A6}" type="slidenum">
              <a:rPr lang="en-US" smtClean="0"/>
              <a:pPr/>
              <a:t>1</a:t>
            </a:fld>
            <a:endParaRPr lang="en-US"/>
          </a:p>
        </p:txBody>
      </p:sp>
    </p:spTree>
    <p:extLst>
      <p:ext uri="{BB962C8B-B14F-4D97-AF65-F5344CB8AC3E}">
        <p14:creationId xmlns:p14="http://schemas.microsoft.com/office/powerpoint/2010/main" val="385606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10</a:t>
            </a:fld>
            <a:endParaRPr lang="en-US"/>
          </a:p>
        </p:txBody>
      </p:sp>
    </p:spTree>
    <p:extLst>
      <p:ext uri="{BB962C8B-B14F-4D97-AF65-F5344CB8AC3E}">
        <p14:creationId xmlns:p14="http://schemas.microsoft.com/office/powerpoint/2010/main" val="2958058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11</a:t>
            </a:fld>
            <a:endParaRPr lang="en-US"/>
          </a:p>
        </p:txBody>
      </p:sp>
    </p:spTree>
    <p:extLst>
      <p:ext uri="{BB962C8B-B14F-4D97-AF65-F5344CB8AC3E}">
        <p14:creationId xmlns:p14="http://schemas.microsoft.com/office/powerpoint/2010/main" val="2912161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12</a:t>
            </a:fld>
            <a:endParaRPr lang="en-US"/>
          </a:p>
        </p:txBody>
      </p:sp>
    </p:spTree>
    <p:extLst>
      <p:ext uri="{BB962C8B-B14F-4D97-AF65-F5344CB8AC3E}">
        <p14:creationId xmlns:p14="http://schemas.microsoft.com/office/powerpoint/2010/main" val="3391236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13</a:t>
            </a:fld>
            <a:endParaRPr lang="en-US"/>
          </a:p>
        </p:txBody>
      </p:sp>
    </p:spTree>
    <p:extLst>
      <p:ext uri="{BB962C8B-B14F-4D97-AF65-F5344CB8AC3E}">
        <p14:creationId xmlns:p14="http://schemas.microsoft.com/office/powerpoint/2010/main" val="1013021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14</a:t>
            </a:fld>
            <a:endParaRPr lang="en-US"/>
          </a:p>
        </p:txBody>
      </p:sp>
    </p:spTree>
    <p:extLst>
      <p:ext uri="{BB962C8B-B14F-4D97-AF65-F5344CB8AC3E}">
        <p14:creationId xmlns:p14="http://schemas.microsoft.com/office/powerpoint/2010/main" val="369248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15</a:t>
            </a:fld>
            <a:endParaRPr lang="en-US"/>
          </a:p>
        </p:txBody>
      </p:sp>
    </p:spTree>
    <p:extLst>
      <p:ext uri="{BB962C8B-B14F-4D97-AF65-F5344CB8AC3E}">
        <p14:creationId xmlns:p14="http://schemas.microsoft.com/office/powerpoint/2010/main" val="455356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16</a:t>
            </a:fld>
            <a:endParaRPr lang="en-US"/>
          </a:p>
        </p:txBody>
      </p:sp>
    </p:spTree>
    <p:extLst>
      <p:ext uri="{BB962C8B-B14F-4D97-AF65-F5344CB8AC3E}">
        <p14:creationId xmlns:p14="http://schemas.microsoft.com/office/powerpoint/2010/main" val="5541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17</a:t>
            </a:fld>
            <a:endParaRPr lang="en-US"/>
          </a:p>
        </p:txBody>
      </p:sp>
    </p:spTree>
    <p:extLst>
      <p:ext uri="{BB962C8B-B14F-4D97-AF65-F5344CB8AC3E}">
        <p14:creationId xmlns:p14="http://schemas.microsoft.com/office/powerpoint/2010/main" val="3971046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10E0EC-3EC4-4AA7-8681-67992E0C11A6}" type="slidenum">
              <a:rPr lang="en-US" smtClean="0"/>
              <a:pPr/>
              <a:t>18</a:t>
            </a:fld>
            <a:endParaRPr lang="en-US"/>
          </a:p>
        </p:txBody>
      </p:sp>
    </p:spTree>
    <p:extLst>
      <p:ext uri="{BB962C8B-B14F-4D97-AF65-F5344CB8AC3E}">
        <p14:creationId xmlns:p14="http://schemas.microsoft.com/office/powerpoint/2010/main" val="3312605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10E0EC-3EC4-4AA7-8681-67992E0C11A6}" type="slidenum">
              <a:rPr lang="en-US" smtClean="0"/>
              <a:pPr/>
              <a:t>19</a:t>
            </a:fld>
            <a:endParaRPr lang="en-US"/>
          </a:p>
        </p:txBody>
      </p:sp>
    </p:spTree>
    <p:extLst>
      <p:ext uri="{BB962C8B-B14F-4D97-AF65-F5344CB8AC3E}">
        <p14:creationId xmlns:p14="http://schemas.microsoft.com/office/powerpoint/2010/main" val="2457480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10E0EC-3EC4-4AA7-8681-67992E0C11A6}" type="slidenum">
              <a:rPr lang="en-US" smtClean="0"/>
              <a:pPr/>
              <a:t>2</a:t>
            </a:fld>
            <a:endParaRPr lang="en-US"/>
          </a:p>
        </p:txBody>
      </p:sp>
    </p:spTree>
    <p:extLst>
      <p:ext uri="{BB962C8B-B14F-4D97-AF65-F5344CB8AC3E}">
        <p14:creationId xmlns:p14="http://schemas.microsoft.com/office/powerpoint/2010/main" val="2353010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20</a:t>
            </a:fld>
            <a:endParaRPr lang="en-US"/>
          </a:p>
        </p:txBody>
      </p:sp>
    </p:spTree>
    <p:extLst>
      <p:ext uri="{BB962C8B-B14F-4D97-AF65-F5344CB8AC3E}">
        <p14:creationId xmlns:p14="http://schemas.microsoft.com/office/powerpoint/2010/main" val="1332395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21</a:t>
            </a:fld>
            <a:endParaRPr lang="en-US"/>
          </a:p>
        </p:txBody>
      </p:sp>
    </p:spTree>
    <p:extLst>
      <p:ext uri="{BB962C8B-B14F-4D97-AF65-F5344CB8AC3E}">
        <p14:creationId xmlns:p14="http://schemas.microsoft.com/office/powerpoint/2010/main" val="3583794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10E0EC-3EC4-4AA7-8681-67992E0C11A6}" type="slidenum">
              <a:rPr lang="en-US" smtClean="0"/>
              <a:pPr/>
              <a:t>22</a:t>
            </a:fld>
            <a:endParaRPr lang="en-US"/>
          </a:p>
        </p:txBody>
      </p:sp>
    </p:spTree>
    <p:extLst>
      <p:ext uri="{BB962C8B-B14F-4D97-AF65-F5344CB8AC3E}">
        <p14:creationId xmlns:p14="http://schemas.microsoft.com/office/powerpoint/2010/main" val="4019442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23</a:t>
            </a:fld>
            <a:endParaRPr lang="en-US"/>
          </a:p>
        </p:txBody>
      </p:sp>
    </p:spTree>
    <p:extLst>
      <p:ext uri="{BB962C8B-B14F-4D97-AF65-F5344CB8AC3E}">
        <p14:creationId xmlns:p14="http://schemas.microsoft.com/office/powerpoint/2010/main" val="4193577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24</a:t>
            </a:fld>
            <a:endParaRPr lang="en-US"/>
          </a:p>
        </p:txBody>
      </p:sp>
    </p:spTree>
    <p:extLst>
      <p:ext uri="{BB962C8B-B14F-4D97-AF65-F5344CB8AC3E}">
        <p14:creationId xmlns:p14="http://schemas.microsoft.com/office/powerpoint/2010/main" val="138950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25</a:t>
            </a:fld>
            <a:endParaRPr lang="en-US"/>
          </a:p>
        </p:txBody>
      </p:sp>
    </p:spTree>
    <p:extLst>
      <p:ext uri="{BB962C8B-B14F-4D97-AF65-F5344CB8AC3E}">
        <p14:creationId xmlns:p14="http://schemas.microsoft.com/office/powerpoint/2010/main" val="3234759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In an</a:t>
            </a:r>
            <a:r>
              <a:rPr lang="en-US" altLang="en-US" baseline="0" dirty="0" smtClean="0">
                <a:latin typeface="Arial" panose="020B0604020202020204" pitchFamily="34" charset="0"/>
              </a:rPr>
              <a:t> increasingly competitive marketplace, there is a</a:t>
            </a:r>
            <a:r>
              <a:rPr lang="en-US" altLang="en-US" dirty="0" smtClean="0">
                <a:latin typeface="Arial" panose="020B0604020202020204" pitchFamily="34" charset="0"/>
              </a:rPr>
              <a:t> need not only to improve how buildings</a:t>
            </a:r>
            <a:r>
              <a:rPr lang="en-US" altLang="en-US" baseline="0" dirty="0" smtClean="0">
                <a:latin typeface="Arial" panose="020B0604020202020204" pitchFamily="34" charset="0"/>
              </a:rPr>
              <a:t> operate, but to focus on</a:t>
            </a:r>
            <a:r>
              <a:rPr lang="en-US" altLang="en-US" dirty="0" smtClean="0">
                <a:latin typeface="Arial" panose="020B0604020202020204" pitchFamily="34" charset="0"/>
              </a:rPr>
              <a:t> how commercial properties are managed.  One designation providing recognition</a:t>
            </a:r>
            <a:r>
              <a:rPr lang="en-US" altLang="en-US" baseline="0" dirty="0" smtClean="0">
                <a:latin typeface="Arial" panose="020B0604020202020204" pitchFamily="34" charset="0"/>
              </a:rPr>
              <a:t> for operational and management excellence that has gained traction across the globe is the BOMA 360 Performance Program. Unlike o</a:t>
            </a:r>
            <a:r>
              <a:rPr lang="en-US" altLang="en-US" dirty="0" smtClean="0">
                <a:latin typeface="Arial" panose="020B0604020202020204" pitchFamily="34" charset="0"/>
              </a:rPr>
              <a:t>ther designation or certification programs like </a:t>
            </a:r>
            <a:r>
              <a:rPr lang="en-US" altLang="en-US" baseline="0" dirty="0" smtClean="0">
                <a:latin typeface="Arial" panose="020B0604020202020204" pitchFamily="34" charset="0"/>
              </a:rPr>
              <a:t>LEED, which</a:t>
            </a:r>
            <a:r>
              <a:rPr lang="en-US" altLang="en-US" dirty="0" smtClean="0">
                <a:latin typeface="Arial" panose="020B0604020202020204" pitchFamily="34" charset="0"/>
              </a:rPr>
              <a:t> focus only on certain areas of operations, such as energy performance and sustainability,</a:t>
            </a:r>
            <a:r>
              <a:rPr lang="en-US" altLang="en-US" baseline="0" dirty="0" smtClean="0">
                <a:latin typeface="Arial" panose="020B0604020202020204" pitchFamily="34" charset="0"/>
              </a:rPr>
              <a:t> the </a:t>
            </a:r>
            <a:r>
              <a:rPr lang="en-US" altLang="en-US" dirty="0" smtClean="0">
                <a:latin typeface="Arial" panose="020B0604020202020204" pitchFamily="34" charset="0"/>
              </a:rPr>
              <a:t>360 Performance Program is a holistic evaluation of all major areas of building management and operations.  To date, more than 1,100</a:t>
            </a:r>
            <a:r>
              <a:rPr lang="en-US" altLang="en-US" baseline="0" dirty="0" smtClean="0">
                <a:latin typeface="Arial" panose="020B0604020202020204" pitchFamily="34" charset="0"/>
              </a:rPr>
              <a:t> designations have been earned by buildings in 63 markets worldwide.</a:t>
            </a:r>
            <a:endParaRPr lang="en-US" altLang="en-US" dirty="0"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61240251-1C7F-49F2-9754-A1E4F6823F58}" type="slidenum">
              <a:rPr lang="en-US" smtClean="0"/>
              <a:pPr>
                <a:defRPr/>
              </a:pPr>
              <a:t>26</a:t>
            </a:fld>
            <a:endParaRPr lang="en-US"/>
          </a:p>
        </p:txBody>
      </p:sp>
    </p:spTree>
    <p:extLst>
      <p:ext uri="{BB962C8B-B14F-4D97-AF65-F5344CB8AC3E}">
        <p14:creationId xmlns:p14="http://schemas.microsoft.com/office/powerpoint/2010/main" val="3132424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1240251-1C7F-49F2-9754-A1E4F6823F58}" type="slidenum">
              <a:rPr lang="en-US" smtClean="0"/>
              <a:pPr>
                <a:defRPr/>
              </a:pPr>
              <a:t>27</a:t>
            </a:fld>
            <a:endParaRPr lang="en-US"/>
          </a:p>
        </p:txBody>
      </p:sp>
    </p:spTree>
    <p:extLst>
      <p:ext uri="{BB962C8B-B14F-4D97-AF65-F5344CB8AC3E}">
        <p14:creationId xmlns:p14="http://schemas.microsoft.com/office/powerpoint/2010/main" val="4279703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Cleveland’s historic Terminal Tower stands as the crown jewel of city’s skyline and is a shining example of a nearly century old asset operating at 21</a:t>
            </a:r>
            <a:r>
              <a:rPr lang="en-US" altLang="en-US" baseline="30000" dirty="0" smtClean="0">
                <a:latin typeface="Arial" panose="020B0604020202020204" pitchFamily="34" charset="0"/>
              </a:rPr>
              <a:t>st</a:t>
            </a:r>
            <a:r>
              <a:rPr lang="en-US" altLang="en-US" dirty="0" smtClean="0">
                <a:latin typeface="Arial" panose="020B0604020202020204" pitchFamily="34" charset="0"/>
              </a:rPr>
              <a:t> century standards. Earning the BOMA 360 designation differentiated the Tower from other office properties in downtown Cleveland.  The designation served to instill pride in owner and management firm Forrest City Enterprises’ property management team, and confirmed to current and prospective tenants the overall superiority of this historic property. </a:t>
            </a:r>
          </a:p>
        </p:txBody>
      </p:sp>
      <p:sp>
        <p:nvSpPr>
          <p:cNvPr id="4" name="Slide Number Placeholder 3"/>
          <p:cNvSpPr>
            <a:spLocks noGrp="1"/>
          </p:cNvSpPr>
          <p:nvPr>
            <p:ph type="sldNum" sz="quarter" idx="10"/>
          </p:nvPr>
        </p:nvSpPr>
        <p:spPr/>
        <p:txBody>
          <a:bodyPr/>
          <a:lstStyle/>
          <a:p>
            <a:pPr>
              <a:defRPr/>
            </a:pPr>
            <a:fld id="{61240251-1C7F-49F2-9754-A1E4F6823F58}" type="slidenum">
              <a:rPr lang="en-US" smtClean="0"/>
              <a:pPr>
                <a:defRPr/>
              </a:pPr>
              <a:t>33</a:t>
            </a:fld>
            <a:endParaRPr lang="en-US"/>
          </a:p>
        </p:txBody>
      </p:sp>
    </p:spTree>
    <p:extLst>
      <p:ext uri="{BB962C8B-B14F-4D97-AF65-F5344CB8AC3E}">
        <p14:creationId xmlns:p14="http://schemas.microsoft.com/office/powerpoint/2010/main" val="32680581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By achieving the BOMA 360 designation for its 8 owned and managed buildings in southern New Jersey and suburban Philadelphia, Brandywine used the 360 program to establish a clear management vision for its properties and bring the management teams together around a single set of recognized industry best practices.  The result—their suburban portfolio successfully competes with top-performing buildings in major urban areas.</a:t>
            </a:r>
          </a:p>
        </p:txBody>
      </p:sp>
      <p:sp>
        <p:nvSpPr>
          <p:cNvPr id="4" name="Slide Number Placeholder 3"/>
          <p:cNvSpPr>
            <a:spLocks noGrp="1"/>
          </p:cNvSpPr>
          <p:nvPr>
            <p:ph type="sldNum" sz="quarter" idx="10"/>
          </p:nvPr>
        </p:nvSpPr>
        <p:spPr/>
        <p:txBody>
          <a:bodyPr/>
          <a:lstStyle/>
          <a:p>
            <a:pPr>
              <a:defRPr/>
            </a:pPr>
            <a:fld id="{61240251-1C7F-49F2-9754-A1E4F6823F58}" type="slidenum">
              <a:rPr lang="en-US" smtClean="0"/>
              <a:pPr>
                <a:defRPr/>
              </a:pPr>
              <a:t>34</a:t>
            </a:fld>
            <a:endParaRPr lang="en-US"/>
          </a:p>
        </p:txBody>
      </p:sp>
    </p:spTree>
    <p:extLst>
      <p:ext uri="{BB962C8B-B14F-4D97-AF65-F5344CB8AC3E}">
        <p14:creationId xmlns:p14="http://schemas.microsoft.com/office/powerpoint/2010/main" val="2888119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10E0EC-3EC4-4AA7-8681-67992E0C11A6}" type="slidenum">
              <a:rPr lang="en-US" smtClean="0"/>
              <a:pPr/>
              <a:t>3</a:t>
            </a:fld>
            <a:endParaRPr lang="en-US"/>
          </a:p>
        </p:txBody>
      </p:sp>
    </p:spTree>
    <p:extLst>
      <p:ext uri="{BB962C8B-B14F-4D97-AF65-F5344CB8AC3E}">
        <p14:creationId xmlns:p14="http://schemas.microsoft.com/office/powerpoint/2010/main" val="1844328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For Rubbermaid Commercial Products, achieving the BOMA 360 designation for its global headquarters building in Atlanta was the pinnacle of a long list of recognitions and awards.  The program served as a valuable assessment tool, requiring Rubbermaid’s property management team to assemble and catalog its operational strategies and measure them against BOMA’s 360 best practices criteria and feels that the BOMA 360 program “is a roadmap to follow on your journey to being best in class.”</a:t>
            </a:r>
          </a:p>
        </p:txBody>
      </p:sp>
      <p:sp>
        <p:nvSpPr>
          <p:cNvPr id="4" name="Slide Number Placeholder 3"/>
          <p:cNvSpPr>
            <a:spLocks noGrp="1"/>
          </p:cNvSpPr>
          <p:nvPr>
            <p:ph type="sldNum" sz="quarter" idx="10"/>
          </p:nvPr>
        </p:nvSpPr>
        <p:spPr/>
        <p:txBody>
          <a:bodyPr/>
          <a:lstStyle/>
          <a:p>
            <a:pPr>
              <a:defRPr/>
            </a:pPr>
            <a:fld id="{61240251-1C7F-49F2-9754-A1E4F6823F58}" type="slidenum">
              <a:rPr lang="en-US" smtClean="0"/>
              <a:pPr>
                <a:defRPr/>
              </a:pPr>
              <a:t>35</a:t>
            </a:fld>
            <a:endParaRPr lang="en-US"/>
          </a:p>
        </p:txBody>
      </p:sp>
    </p:spTree>
    <p:extLst>
      <p:ext uri="{BB962C8B-B14F-4D97-AF65-F5344CB8AC3E}">
        <p14:creationId xmlns:p14="http://schemas.microsoft.com/office/powerpoint/2010/main" val="3909142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rPr>
              <a:t>The OHSU Center for Health and Healing is a large, complex medical office building in Portland.  They found the BOMA 360 program especially useful when assessing the multidimensional nature of MOB operations.  By achieving the 360 designation and promoting their 360 designation in their marketing materials, it helped brand their building as one of the most environmentally aware facilities in the country and instilled a sense of pride and motivation in those who work at OHSU.</a:t>
            </a:r>
          </a:p>
        </p:txBody>
      </p:sp>
      <p:sp>
        <p:nvSpPr>
          <p:cNvPr id="4" name="Slide Number Placeholder 3"/>
          <p:cNvSpPr>
            <a:spLocks noGrp="1"/>
          </p:cNvSpPr>
          <p:nvPr>
            <p:ph type="sldNum" sz="quarter" idx="10"/>
          </p:nvPr>
        </p:nvSpPr>
        <p:spPr/>
        <p:txBody>
          <a:bodyPr/>
          <a:lstStyle/>
          <a:p>
            <a:pPr>
              <a:defRPr/>
            </a:pPr>
            <a:fld id="{61240251-1C7F-49F2-9754-A1E4F6823F58}" type="slidenum">
              <a:rPr lang="en-US" smtClean="0"/>
              <a:pPr>
                <a:defRPr/>
              </a:pPr>
              <a:t>36</a:t>
            </a:fld>
            <a:endParaRPr lang="en-US"/>
          </a:p>
        </p:txBody>
      </p:sp>
    </p:spTree>
    <p:extLst>
      <p:ext uri="{BB962C8B-B14F-4D97-AF65-F5344CB8AC3E}">
        <p14:creationId xmlns:p14="http://schemas.microsoft.com/office/powerpoint/2010/main" val="392807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10E0EC-3EC4-4AA7-8681-67992E0C11A6}" type="slidenum">
              <a:rPr lang="en-US" smtClean="0"/>
              <a:pPr/>
              <a:t>4</a:t>
            </a:fld>
            <a:endParaRPr lang="en-US"/>
          </a:p>
        </p:txBody>
      </p:sp>
    </p:spTree>
    <p:extLst>
      <p:ext uri="{BB962C8B-B14F-4D97-AF65-F5344CB8AC3E}">
        <p14:creationId xmlns:p14="http://schemas.microsoft.com/office/powerpoint/2010/main" val="1786737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10E0EC-3EC4-4AA7-8681-67992E0C11A6}" type="slidenum">
              <a:rPr lang="en-US" smtClean="0"/>
              <a:pPr/>
              <a:t>5</a:t>
            </a:fld>
            <a:endParaRPr lang="en-US"/>
          </a:p>
        </p:txBody>
      </p:sp>
    </p:spTree>
    <p:extLst>
      <p:ext uri="{BB962C8B-B14F-4D97-AF65-F5344CB8AC3E}">
        <p14:creationId xmlns:p14="http://schemas.microsoft.com/office/powerpoint/2010/main" val="69840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6</a:t>
            </a:fld>
            <a:endParaRPr lang="en-US"/>
          </a:p>
        </p:txBody>
      </p:sp>
    </p:spTree>
    <p:extLst>
      <p:ext uri="{BB962C8B-B14F-4D97-AF65-F5344CB8AC3E}">
        <p14:creationId xmlns:p14="http://schemas.microsoft.com/office/powerpoint/2010/main" val="701534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10E0EC-3EC4-4AA7-8681-67992E0C11A6}" type="slidenum">
              <a:rPr lang="en-US" smtClean="0"/>
              <a:pPr/>
              <a:t>7</a:t>
            </a:fld>
            <a:endParaRPr lang="en-US"/>
          </a:p>
        </p:txBody>
      </p:sp>
    </p:spTree>
    <p:extLst>
      <p:ext uri="{BB962C8B-B14F-4D97-AF65-F5344CB8AC3E}">
        <p14:creationId xmlns:p14="http://schemas.microsoft.com/office/powerpoint/2010/main" val="365677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10E0EC-3EC4-4AA7-8681-67992E0C11A6}" type="slidenum">
              <a:rPr lang="en-US" smtClean="0"/>
              <a:pPr/>
              <a:t>8</a:t>
            </a:fld>
            <a:endParaRPr lang="en-US"/>
          </a:p>
        </p:txBody>
      </p:sp>
    </p:spTree>
    <p:extLst>
      <p:ext uri="{BB962C8B-B14F-4D97-AF65-F5344CB8AC3E}">
        <p14:creationId xmlns:p14="http://schemas.microsoft.com/office/powerpoint/2010/main" val="15850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10E0EC-3EC4-4AA7-8681-67992E0C11A6}" type="slidenum">
              <a:rPr lang="en-US" smtClean="0"/>
              <a:pPr/>
              <a:t>9</a:t>
            </a:fld>
            <a:endParaRPr lang="en-US"/>
          </a:p>
        </p:txBody>
      </p:sp>
    </p:spTree>
    <p:extLst>
      <p:ext uri="{BB962C8B-B14F-4D97-AF65-F5344CB8AC3E}">
        <p14:creationId xmlns:p14="http://schemas.microsoft.com/office/powerpoint/2010/main" val="3708905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spect="1" noChangeArrowheads="1"/>
          </p:cNvSpPr>
          <p:nvPr>
            <p:ph type="ctrTitle"/>
          </p:nvPr>
        </p:nvSpPr>
        <p:spPr>
          <a:xfrm>
            <a:off x="3200400" y="1981200"/>
            <a:ext cx="5181600" cy="1371600"/>
          </a:xfrm>
        </p:spPr>
        <p:txBody>
          <a:bodyPr/>
          <a:lstStyle>
            <a:lvl1pPr>
              <a:defRPr sz="6000">
                <a:solidFill>
                  <a:schemeClr val="bg1"/>
                </a:solidFill>
                <a:latin typeface="Helvetica" pitchFamily="-112" charset="0"/>
              </a:defRPr>
            </a:lvl1pPr>
          </a:lstStyle>
          <a:p>
            <a:r>
              <a:rPr lang="en-US"/>
              <a:t>Click to edit Master title style</a:t>
            </a:r>
          </a:p>
        </p:txBody>
      </p:sp>
      <p:sp>
        <p:nvSpPr>
          <p:cNvPr id="8195" name="Rectangle 3"/>
          <p:cNvSpPr>
            <a:spLocks noGrp="1" noChangeArrowheads="1"/>
          </p:cNvSpPr>
          <p:nvPr>
            <p:ph type="subTitle" idx="1"/>
          </p:nvPr>
        </p:nvSpPr>
        <p:spPr bwMode="auto">
          <a:xfrm>
            <a:off x="3200400" y="3124200"/>
            <a:ext cx="6400800" cy="1143000"/>
          </a:xfrm>
          <a:prstGeom prst="rect">
            <a:avLst/>
          </a:prstGeom>
          <a:noFill/>
          <a:ln>
            <a:miter lim="800000"/>
            <a:headEnd/>
            <a:tailEnd/>
          </a:ln>
        </p:spPr>
        <p:txBody>
          <a:bodyPr vert="horz" wrap="square" lIns="0" tIns="0" rIns="0" bIns="0" numCol="1" anchor="t" anchorCtr="0" compatLnSpc="1">
            <a:prstTxWarp prst="textNoShape">
              <a:avLst/>
            </a:prstTxWarp>
          </a:bodyPr>
          <a:lstStyle>
            <a:lvl1pPr marL="0" indent="0">
              <a:buFontTx/>
              <a:buNone/>
              <a:defRPr sz="2400">
                <a:solidFill>
                  <a:schemeClr val="bg1"/>
                </a:solidFill>
                <a:latin typeface="Helvetica" pitchFamily="-112" charset="0"/>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990600"/>
            <a:ext cx="2074863" cy="5135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90600"/>
            <a:ext cx="6073775" cy="5135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1214438" y="990600"/>
            <a:ext cx="7543800" cy="609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rtl="0" eaLnBrk="0" fontAlgn="base" hangingPunct="0">
        <a:spcBef>
          <a:spcPct val="0"/>
        </a:spcBef>
        <a:spcAft>
          <a:spcPct val="0"/>
        </a:spcAft>
        <a:defRPr sz="2400">
          <a:solidFill>
            <a:srgbClr val="184177"/>
          </a:solidFill>
          <a:latin typeface="+mj-lt"/>
          <a:ea typeface="ヒラギノ角ゴ Pro W3" pitchFamily="-112" charset="-128"/>
          <a:cs typeface="ヒラギノ角ゴ Pro W3" pitchFamily="-112" charset="-128"/>
        </a:defRPr>
      </a:lvl1pPr>
      <a:lvl2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2pPr>
      <a:lvl3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3pPr>
      <a:lvl4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4pPr>
      <a:lvl5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5pPr>
      <a:lvl6pPr marL="457200" algn="l" rtl="0" fontAlgn="base">
        <a:spcBef>
          <a:spcPct val="0"/>
        </a:spcBef>
        <a:spcAft>
          <a:spcPct val="0"/>
        </a:spcAft>
        <a:defRPr sz="2400">
          <a:solidFill>
            <a:srgbClr val="184177"/>
          </a:solidFill>
          <a:latin typeface="Arial Black" pitchFamily="34" charset="0"/>
        </a:defRPr>
      </a:lvl6pPr>
      <a:lvl7pPr marL="914400" algn="l" rtl="0" fontAlgn="base">
        <a:spcBef>
          <a:spcPct val="0"/>
        </a:spcBef>
        <a:spcAft>
          <a:spcPct val="0"/>
        </a:spcAft>
        <a:defRPr sz="2400">
          <a:solidFill>
            <a:srgbClr val="184177"/>
          </a:solidFill>
          <a:latin typeface="Arial Black" pitchFamily="34" charset="0"/>
        </a:defRPr>
      </a:lvl7pPr>
      <a:lvl8pPr marL="1371600" algn="l" rtl="0" fontAlgn="base">
        <a:spcBef>
          <a:spcPct val="0"/>
        </a:spcBef>
        <a:spcAft>
          <a:spcPct val="0"/>
        </a:spcAft>
        <a:defRPr sz="2400">
          <a:solidFill>
            <a:srgbClr val="184177"/>
          </a:solidFill>
          <a:latin typeface="Arial Black" pitchFamily="34" charset="0"/>
        </a:defRPr>
      </a:lvl8pPr>
      <a:lvl9pPr marL="1828800" algn="l" rtl="0" fontAlgn="base">
        <a:spcBef>
          <a:spcPct val="0"/>
        </a:spcBef>
        <a:spcAft>
          <a:spcPct val="0"/>
        </a:spcAft>
        <a:defRPr sz="2400">
          <a:solidFill>
            <a:srgbClr val="184177"/>
          </a:solidFill>
          <a:latin typeface="Arial Black" pitchFamily="34" charset="0"/>
        </a:defRPr>
      </a:lvl9pPr>
    </p:titleStyle>
    <p:bodyStyle>
      <a:lvl1pPr marL="342900" indent="-342900" algn="l" rtl="0" eaLnBrk="0" fontAlgn="base" hangingPunct="0">
        <a:spcBef>
          <a:spcPct val="20000"/>
        </a:spcBef>
        <a:spcAft>
          <a:spcPct val="0"/>
        </a:spcAft>
        <a:buChar char="&gt;"/>
        <a:defRPr sz="2200">
          <a:solidFill>
            <a:srgbClr val="184177"/>
          </a:solidFill>
          <a:latin typeface="+mn-lt"/>
          <a:ea typeface="ヒラギノ角ゴ Pro W3" pitchFamily="-112" charset="-128"/>
          <a:cs typeface="ヒラギノ角ゴ Pro W3" pitchFamily="-112" charset="-128"/>
        </a:defRPr>
      </a:lvl1pPr>
      <a:lvl2pPr marL="742950" indent="-285750" algn="l" rtl="0" eaLnBrk="0" fontAlgn="base" hangingPunct="0">
        <a:lnSpc>
          <a:spcPct val="80000"/>
        </a:lnSpc>
        <a:spcBef>
          <a:spcPct val="10000"/>
        </a:spcBef>
        <a:spcAft>
          <a:spcPct val="0"/>
        </a:spcAft>
        <a:defRPr sz="2000" i="1">
          <a:solidFill>
            <a:srgbClr val="6D6E72"/>
          </a:solidFill>
          <a:latin typeface="Palatino" charset="0"/>
          <a:ea typeface="ヒラギノ角ゴ Pro W3" pitchFamily="-112" charset="-128"/>
          <a:cs typeface="ヒラギノ角ゴ Pro W3" pitchFamily="-112" charset="-128"/>
        </a:defRPr>
      </a:lvl2pPr>
      <a:lvl3pPr marL="1143000" indent="-228600" algn="l" rtl="0" eaLnBrk="0" fontAlgn="base" hangingPunct="0">
        <a:spcBef>
          <a:spcPct val="50000"/>
        </a:spcBef>
        <a:spcAft>
          <a:spcPct val="0"/>
        </a:spcAft>
        <a:defRPr>
          <a:solidFill>
            <a:srgbClr val="6D6E72"/>
          </a:solidFill>
          <a:latin typeface="Palatino" charset="0"/>
          <a:ea typeface="ヒラギノ角ゴ Pro W3" pitchFamily="-112" charset="-128"/>
          <a:cs typeface="ヒラギノ角ゴ Pro W3" pitchFamily="-112" charset="-128"/>
        </a:defRPr>
      </a:lvl3pPr>
      <a:lvl4pPr marL="1600200" indent="-228600" algn="l" rtl="0" eaLnBrk="0" fontAlgn="base" hangingPunct="0">
        <a:spcBef>
          <a:spcPct val="50000"/>
        </a:spcBef>
        <a:spcAft>
          <a:spcPct val="0"/>
        </a:spcAft>
        <a:buFont typeface="Times" pitchFamily="-112" charset="0"/>
        <a:buChar char="•"/>
        <a:defRPr>
          <a:solidFill>
            <a:srgbClr val="6D6E72"/>
          </a:solidFill>
          <a:latin typeface="Times" pitchFamily="-112" charset="0"/>
          <a:ea typeface="ヒラギノ角ゴ Pro W3" pitchFamily="-112" charset="-128"/>
          <a:cs typeface="ヒラギノ角ゴ Pro W3" pitchFamily="-112" charset="-128"/>
        </a:defRPr>
      </a:lvl4pPr>
      <a:lvl5pPr marL="2057400" indent="-228600" algn="l" rtl="0" eaLnBrk="0" fontAlgn="base" hangingPunct="0">
        <a:spcBef>
          <a:spcPct val="100000"/>
        </a:spcBef>
        <a:spcAft>
          <a:spcPct val="0"/>
        </a:spcAft>
        <a:buChar char="»"/>
        <a:defRPr>
          <a:solidFill>
            <a:srgbClr val="6D6E72"/>
          </a:solidFill>
          <a:latin typeface="Times" pitchFamily="-112" charset="0"/>
          <a:ea typeface="ヒラギノ角ゴ Pro W3" pitchFamily="-112" charset="-128"/>
          <a:cs typeface="ヒラギノ角ゴ Pro W3" pitchFamily="-112" charset="-128"/>
        </a:defRPr>
      </a:lvl5pPr>
      <a:lvl6pPr marL="2514600" indent="-228600" algn="l" rtl="0" fontAlgn="base">
        <a:spcBef>
          <a:spcPct val="100000"/>
        </a:spcBef>
        <a:spcAft>
          <a:spcPct val="0"/>
        </a:spcAft>
        <a:buChar char="»"/>
        <a:defRPr>
          <a:solidFill>
            <a:srgbClr val="6D6E72"/>
          </a:solidFill>
          <a:latin typeface="Times" pitchFamily="-112" charset="0"/>
          <a:ea typeface="ヒラギノ角ゴ Pro W3" pitchFamily="-112" charset="-128"/>
        </a:defRPr>
      </a:lvl6pPr>
      <a:lvl7pPr marL="2971800" indent="-228600" algn="l" rtl="0" fontAlgn="base">
        <a:spcBef>
          <a:spcPct val="100000"/>
        </a:spcBef>
        <a:spcAft>
          <a:spcPct val="0"/>
        </a:spcAft>
        <a:buChar char="»"/>
        <a:defRPr>
          <a:solidFill>
            <a:srgbClr val="6D6E72"/>
          </a:solidFill>
          <a:latin typeface="Times" pitchFamily="-112" charset="0"/>
          <a:ea typeface="ヒラギノ角ゴ Pro W3" pitchFamily="-112" charset="-128"/>
        </a:defRPr>
      </a:lvl7pPr>
      <a:lvl8pPr marL="3429000" indent="-228600" algn="l" rtl="0" fontAlgn="base">
        <a:spcBef>
          <a:spcPct val="100000"/>
        </a:spcBef>
        <a:spcAft>
          <a:spcPct val="0"/>
        </a:spcAft>
        <a:buChar char="»"/>
        <a:defRPr>
          <a:solidFill>
            <a:srgbClr val="6D6E72"/>
          </a:solidFill>
          <a:latin typeface="Times" pitchFamily="-112" charset="0"/>
          <a:ea typeface="ヒラギノ角ゴ Pro W3" pitchFamily="-112" charset="-128"/>
        </a:defRPr>
      </a:lvl8pPr>
      <a:lvl9pPr marL="3886200" indent="-228600" algn="l" rtl="0" fontAlgn="base">
        <a:spcBef>
          <a:spcPct val="100000"/>
        </a:spcBef>
        <a:spcAft>
          <a:spcPct val="0"/>
        </a:spcAft>
        <a:buChar char="»"/>
        <a:defRPr>
          <a:solidFill>
            <a:srgbClr val="6D6E72"/>
          </a:solidFill>
          <a:latin typeface="Times" pitchFamily="-112" charset="0"/>
          <a:ea typeface="ヒラギノ角ゴ Pro W3"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47208"/>
            <a:ext cx="9143999" cy="1938992"/>
          </a:xfrm>
          <a:prstGeom prst="rect">
            <a:avLst/>
          </a:prstGeom>
          <a:noFill/>
        </p:spPr>
        <p:txBody>
          <a:bodyPr wrap="square" rtlCol="0">
            <a:spAutoFit/>
          </a:bodyPr>
          <a:lstStyle/>
          <a:p>
            <a:pPr algn="ctr"/>
            <a:r>
              <a:rPr lang="en-US" sz="6000" b="1" dirty="0" smtClean="0">
                <a:solidFill>
                  <a:srgbClr val="002060"/>
                </a:solidFill>
                <a:latin typeface="Helvetica" panose="020B0604020202020204" pitchFamily="34" charset="0"/>
                <a:cs typeface="Helvetica" panose="020B0604020202020204" pitchFamily="34" charset="0"/>
              </a:rPr>
              <a:t>(RE)POSITIONED</a:t>
            </a:r>
          </a:p>
          <a:p>
            <a:pPr algn="ctr"/>
            <a:r>
              <a:rPr lang="en-US" sz="6000" b="1" dirty="0" smtClean="0">
                <a:solidFill>
                  <a:srgbClr val="002060"/>
                </a:solidFill>
                <a:latin typeface="Helvetica" panose="020B0604020202020204" pitchFamily="34" charset="0"/>
                <a:cs typeface="Helvetica" panose="020B0604020202020204" pitchFamily="34" charset="0"/>
              </a:rPr>
              <a:t>FOR SUCCESS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962400"/>
            <a:ext cx="2057400" cy="2743200"/>
          </a:xfrm>
          <a:prstGeom prst="rect">
            <a:avLst/>
          </a:prstGeom>
        </p:spPr>
      </p:pic>
      <p:sp>
        <p:nvSpPr>
          <p:cNvPr id="4" name="TextBox 3"/>
          <p:cNvSpPr txBox="1"/>
          <p:nvPr/>
        </p:nvSpPr>
        <p:spPr>
          <a:xfrm>
            <a:off x="2133600" y="4230975"/>
            <a:ext cx="7010400" cy="2169825"/>
          </a:xfrm>
          <a:prstGeom prst="rect">
            <a:avLst/>
          </a:prstGeom>
          <a:noFill/>
        </p:spPr>
        <p:txBody>
          <a:bodyPr wrap="square" rtlCol="0">
            <a:spAutoFit/>
          </a:bodyPr>
          <a:lstStyle/>
          <a:p>
            <a:pPr algn="ctr"/>
            <a:r>
              <a:rPr lang="en-US" sz="4100" dirty="0" smtClean="0">
                <a:solidFill>
                  <a:srgbClr val="002060"/>
                </a:solidFill>
                <a:latin typeface="Helvetica" panose="020B0604020202020204" pitchFamily="34" charset="0"/>
                <a:cs typeface="Helvetica" panose="020B0604020202020204" pitchFamily="34" charset="0"/>
              </a:rPr>
              <a:t>Kent Gibson</a:t>
            </a:r>
            <a:r>
              <a:rPr lang="en-US" sz="4100" dirty="0">
                <a:solidFill>
                  <a:srgbClr val="002060"/>
                </a:solidFill>
                <a:latin typeface="Helvetica" panose="020B0604020202020204" pitchFamily="34" charset="0"/>
                <a:cs typeface="Helvetica" panose="020B0604020202020204" pitchFamily="34" charset="0"/>
              </a:rPr>
              <a:t>, BOMA Fellow</a:t>
            </a:r>
          </a:p>
          <a:p>
            <a:pPr algn="ctr"/>
            <a:endParaRPr lang="en-US" sz="700" i="1" dirty="0" smtClean="0">
              <a:solidFill>
                <a:srgbClr val="002060"/>
              </a:solidFill>
              <a:latin typeface="Helvetica" panose="020B0604020202020204" pitchFamily="34" charset="0"/>
              <a:cs typeface="Helvetica" panose="020B0604020202020204" pitchFamily="34" charset="0"/>
            </a:endParaRPr>
          </a:p>
          <a:p>
            <a:pPr algn="ctr"/>
            <a:r>
              <a:rPr lang="en-US" sz="2700" i="1" dirty="0" smtClean="0">
                <a:solidFill>
                  <a:srgbClr val="002060"/>
                </a:solidFill>
                <a:latin typeface="Helvetica" panose="020B0604020202020204" pitchFamily="34" charset="0"/>
                <a:cs typeface="Helvetica" panose="020B0604020202020204" pitchFamily="34" charset="0"/>
              </a:rPr>
              <a:t>Chair </a:t>
            </a:r>
            <a:r>
              <a:rPr lang="en-US" sz="2700" i="1" dirty="0">
                <a:solidFill>
                  <a:srgbClr val="002060"/>
                </a:solidFill>
                <a:latin typeface="Helvetica" panose="020B0604020202020204" pitchFamily="34" charset="0"/>
                <a:cs typeface="Helvetica" panose="020B0604020202020204" pitchFamily="34" charset="0"/>
              </a:rPr>
              <a:t>and CEO of BOMA International</a:t>
            </a:r>
          </a:p>
          <a:p>
            <a:pPr algn="ctr"/>
            <a:endParaRPr lang="en-US" sz="700" i="1" dirty="0" smtClean="0">
              <a:solidFill>
                <a:srgbClr val="002060"/>
              </a:solidFill>
              <a:latin typeface="Helvetica" panose="020B0604020202020204" pitchFamily="34" charset="0"/>
              <a:cs typeface="Helvetica" panose="020B0604020202020204" pitchFamily="34" charset="0"/>
            </a:endParaRPr>
          </a:p>
          <a:p>
            <a:pPr algn="ctr"/>
            <a:r>
              <a:rPr lang="en-US" sz="2700" i="1" dirty="0" smtClean="0">
                <a:solidFill>
                  <a:srgbClr val="002060"/>
                </a:solidFill>
                <a:latin typeface="Helvetica" panose="020B0604020202020204" pitchFamily="34" charset="0"/>
                <a:cs typeface="Helvetica" panose="020B0604020202020204" pitchFamily="34" charset="0"/>
              </a:rPr>
              <a:t>President </a:t>
            </a:r>
            <a:r>
              <a:rPr lang="en-US" sz="2700" i="1" dirty="0">
                <a:solidFill>
                  <a:srgbClr val="002060"/>
                </a:solidFill>
                <a:latin typeface="Helvetica" panose="020B0604020202020204" pitchFamily="34" charset="0"/>
                <a:cs typeface="Helvetica" panose="020B0604020202020204" pitchFamily="34" charset="0"/>
              </a:rPr>
              <a:t>of </a:t>
            </a:r>
            <a:endParaRPr lang="en-US" sz="2700" i="1" dirty="0" smtClean="0">
              <a:solidFill>
                <a:srgbClr val="002060"/>
              </a:solidFill>
              <a:latin typeface="Helvetica" panose="020B0604020202020204" pitchFamily="34" charset="0"/>
              <a:cs typeface="Helvetica" panose="020B0604020202020204" pitchFamily="34" charset="0"/>
            </a:endParaRPr>
          </a:p>
          <a:p>
            <a:pPr algn="ctr"/>
            <a:r>
              <a:rPr lang="en-US" sz="2700" i="1" dirty="0" smtClean="0">
                <a:solidFill>
                  <a:srgbClr val="002060"/>
                </a:solidFill>
                <a:latin typeface="Helvetica" panose="020B0604020202020204" pitchFamily="34" charset="0"/>
                <a:cs typeface="Helvetica" panose="020B0604020202020204" pitchFamily="34" charset="0"/>
              </a:rPr>
              <a:t>Capstone </a:t>
            </a:r>
            <a:r>
              <a:rPr lang="en-US" sz="2700" i="1" dirty="0">
                <a:solidFill>
                  <a:srgbClr val="002060"/>
                </a:solidFill>
                <a:latin typeface="Helvetica" panose="020B0604020202020204" pitchFamily="34" charset="0"/>
                <a:cs typeface="Helvetica" panose="020B0604020202020204" pitchFamily="34" charset="0"/>
              </a:rPr>
              <a:t>Property Management, L.C</a:t>
            </a:r>
            <a:r>
              <a:rPr lang="en-US" sz="2700" i="1" dirty="0" smtClean="0">
                <a:solidFill>
                  <a:srgbClr val="002060"/>
                </a:solidFill>
                <a:latin typeface="Helvetica" panose="020B0604020202020204" pitchFamily="34" charset="0"/>
                <a:cs typeface="Helvetica" panose="020B0604020202020204" pitchFamily="34" charset="0"/>
              </a:rPr>
              <a:t>.</a:t>
            </a:r>
            <a:endParaRPr lang="en-US" sz="2700" i="1"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88384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31001_00-SKSD22C 1st Floor (2).jpg"/>
          <p:cNvPicPr>
            <a:picLocks noChangeAspect="1"/>
          </p:cNvPicPr>
          <p:nvPr/>
        </p:nvPicPr>
        <p:blipFill>
          <a:blip r:embed="rId3" cstate="print"/>
          <a:srcRect l="6122" t="1908" r="25926" b="13187"/>
          <a:stretch>
            <a:fillRect/>
          </a:stretch>
        </p:blipFill>
        <p:spPr>
          <a:xfrm>
            <a:off x="0" y="-41922"/>
            <a:ext cx="9144000" cy="6899922"/>
          </a:xfrm>
          <a:prstGeom prst="rect">
            <a:avLst/>
          </a:prstGeom>
        </p:spPr>
      </p:pic>
      <p:sp>
        <p:nvSpPr>
          <p:cNvPr id="3" name="TextBox 2"/>
          <p:cNvSpPr txBox="1"/>
          <p:nvPr/>
        </p:nvSpPr>
        <p:spPr>
          <a:xfrm>
            <a:off x="762000" y="381000"/>
            <a:ext cx="2817246" cy="461665"/>
          </a:xfrm>
          <a:prstGeom prst="rect">
            <a:avLst/>
          </a:prstGeom>
          <a:noFill/>
        </p:spPr>
        <p:txBody>
          <a:bodyPr wrap="none" rtlCol="0">
            <a:spAutoFit/>
          </a:bodyPr>
          <a:lstStyle/>
          <a:p>
            <a:r>
              <a:rPr lang="en-US" sz="2400" dirty="0" smtClean="0">
                <a:solidFill>
                  <a:prstClr val="black"/>
                </a:solidFill>
              </a:rPr>
              <a:t>Repositioned 1</a:t>
            </a:r>
            <a:r>
              <a:rPr lang="en-US" sz="2400" baseline="30000" dirty="0" smtClean="0">
                <a:solidFill>
                  <a:prstClr val="black"/>
                </a:solidFill>
              </a:rPr>
              <a:t>st</a:t>
            </a:r>
            <a:r>
              <a:rPr lang="en-US" sz="2400" dirty="0" smtClean="0">
                <a:solidFill>
                  <a:prstClr val="black"/>
                </a:solidFill>
              </a:rPr>
              <a:t> Floor</a:t>
            </a:r>
            <a:endParaRPr lang="en-US" sz="2400" dirty="0">
              <a:solidFill>
                <a:prstClr val="black"/>
              </a:solidFill>
            </a:endParaRPr>
          </a:p>
        </p:txBody>
      </p:sp>
      <p:pic>
        <p:nvPicPr>
          <p:cNvPr id="4" name="Picture 3" descr="31001_00-SKSD22C 1st Floor (2).jpg"/>
          <p:cNvPicPr>
            <a:picLocks noChangeAspect="1"/>
          </p:cNvPicPr>
          <p:nvPr/>
        </p:nvPicPr>
        <p:blipFill>
          <a:blip r:embed="rId4" cstate="print"/>
          <a:srcRect l="75824" t="7082" r="2198" b="64835"/>
          <a:stretch>
            <a:fillRect/>
          </a:stretch>
        </p:blipFill>
        <p:spPr>
          <a:xfrm>
            <a:off x="0" y="5638801"/>
            <a:ext cx="1474606" cy="1219200"/>
          </a:xfrm>
          <a:prstGeom prst="rect">
            <a:avLst/>
          </a:prstGeom>
        </p:spPr>
      </p:pic>
    </p:spTree>
    <p:extLst>
      <p:ext uri="{BB962C8B-B14F-4D97-AF65-F5344CB8AC3E}">
        <p14:creationId xmlns:p14="http://schemas.microsoft.com/office/powerpoint/2010/main" val="33317307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KSD- Existing 2nd (2).jpg"/>
          <p:cNvPicPr>
            <a:picLocks noChangeAspect="1"/>
          </p:cNvPicPr>
          <p:nvPr/>
        </p:nvPicPr>
        <p:blipFill>
          <a:blip r:embed="rId3" cstate="print"/>
          <a:srcRect l="9091" t="7565" r="7986" b="14622"/>
          <a:stretch>
            <a:fillRect/>
          </a:stretch>
        </p:blipFill>
        <p:spPr>
          <a:xfrm>
            <a:off x="1" y="914400"/>
            <a:ext cx="9143999" cy="5943600"/>
          </a:xfrm>
          <a:prstGeom prst="rect">
            <a:avLst/>
          </a:prstGeom>
        </p:spPr>
      </p:pic>
      <p:sp>
        <p:nvSpPr>
          <p:cNvPr id="3" name="Rectangle 2"/>
          <p:cNvSpPr/>
          <p:nvPr/>
        </p:nvSpPr>
        <p:spPr>
          <a:xfrm>
            <a:off x="7086600" y="609600"/>
            <a:ext cx="20574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descr="SKSD- Existing 2nd (2).jpg"/>
          <p:cNvPicPr>
            <a:picLocks noChangeAspect="1"/>
          </p:cNvPicPr>
          <p:nvPr/>
        </p:nvPicPr>
        <p:blipFill>
          <a:blip r:embed="rId3" cstate="print"/>
          <a:srcRect l="74046" t="3470" r="3817" b="69396"/>
          <a:stretch>
            <a:fillRect/>
          </a:stretch>
        </p:blipFill>
        <p:spPr>
          <a:xfrm>
            <a:off x="6400800" y="914400"/>
            <a:ext cx="2209800" cy="1752600"/>
          </a:xfrm>
          <a:prstGeom prst="rect">
            <a:avLst/>
          </a:prstGeom>
        </p:spPr>
      </p:pic>
      <p:sp>
        <p:nvSpPr>
          <p:cNvPr id="5" name="TextBox 4"/>
          <p:cNvSpPr txBox="1"/>
          <p:nvPr/>
        </p:nvSpPr>
        <p:spPr>
          <a:xfrm>
            <a:off x="304800" y="685800"/>
            <a:ext cx="2514600" cy="461665"/>
          </a:xfrm>
          <a:prstGeom prst="rect">
            <a:avLst/>
          </a:prstGeom>
          <a:noFill/>
        </p:spPr>
        <p:txBody>
          <a:bodyPr wrap="square" rtlCol="0">
            <a:spAutoFit/>
          </a:bodyPr>
          <a:lstStyle/>
          <a:p>
            <a:pPr algn="ctr"/>
            <a:r>
              <a:rPr lang="en-US" sz="2400" dirty="0" smtClean="0">
                <a:solidFill>
                  <a:prstClr val="black"/>
                </a:solidFill>
              </a:rPr>
              <a:t>Existing 2</a:t>
            </a:r>
            <a:r>
              <a:rPr lang="en-US" sz="2400" baseline="30000" dirty="0" smtClean="0">
                <a:solidFill>
                  <a:prstClr val="black"/>
                </a:solidFill>
              </a:rPr>
              <a:t>nd</a:t>
            </a:r>
            <a:r>
              <a:rPr lang="en-US" sz="2400" dirty="0" smtClean="0">
                <a:solidFill>
                  <a:prstClr val="black"/>
                </a:solidFill>
              </a:rPr>
              <a:t> Floor</a:t>
            </a:r>
            <a:endParaRPr lang="en-US" sz="2400" dirty="0">
              <a:solidFill>
                <a:prstClr val="black"/>
              </a:solidFill>
            </a:endParaRPr>
          </a:p>
        </p:txBody>
      </p:sp>
    </p:spTree>
    <p:extLst>
      <p:ext uri="{BB962C8B-B14F-4D97-AF65-F5344CB8AC3E}">
        <p14:creationId xmlns:p14="http://schemas.microsoft.com/office/powerpoint/2010/main" val="609811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31001_00-SKSD22C 2nd Floor (2).jpg"/>
          <p:cNvPicPr>
            <a:picLocks noChangeAspect="1"/>
          </p:cNvPicPr>
          <p:nvPr/>
        </p:nvPicPr>
        <p:blipFill>
          <a:blip r:embed="rId3" cstate="print"/>
          <a:srcRect l="4286" t="2162" r="4286" b="13515"/>
          <a:stretch>
            <a:fillRect/>
          </a:stretch>
        </p:blipFill>
        <p:spPr>
          <a:xfrm>
            <a:off x="0" y="457200"/>
            <a:ext cx="9144000" cy="6400800"/>
          </a:xfrm>
          <a:prstGeom prst="rect">
            <a:avLst/>
          </a:prstGeom>
        </p:spPr>
      </p:pic>
      <p:sp>
        <p:nvSpPr>
          <p:cNvPr id="3" name="Rectangle 2"/>
          <p:cNvSpPr/>
          <p:nvPr/>
        </p:nvSpPr>
        <p:spPr>
          <a:xfrm>
            <a:off x="6781800" y="381000"/>
            <a:ext cx="22098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descr="31001_00-SKSD22C 2nd Floor (2).jpg"/>
          <p:cNvPicPr>
            <a:picLocks noChangeAspect="1"/>
          </p:cNvPicPr>
          <p:nvPr/>
        </p:nvPicPr>
        <p:blipFill>
          <a:blip r:embed="rId3" cstate="print"/>
          <a:srcRect l="72104" t="960" r="6032" b="71076"/>
          <a:stretch>
            <a:fillRect/>
          </a:stretch>
        </p:blipFill>
        <p:spPr>
          <a:xfrm>
            <a:off x="6400800" y="533400"/>
            <a:ext cx="2209800" cy="1828800"/>
          </a:xfrm>
          <a:prstGeom prst="rect">
            <a:avLst/>
          </a:prstGeom>
        </p:spPr>
      </p:pic>
      <p:sp>
        <p:nvSpPr>
          <p:cNvPr id="5" name="TextBox 4"/>
          <p:cNvSpPr txBox="1"/>
          <p:nvPr/>
        </p:nvSpPr>
        <p:spPr>
          <a:xfrm>
            <a:off x="0" y="304800"/>
            <a:ext cx="3048000" cy="461665"/>
          </a:xfrm>
          <a:prstGeom prst="rect">
            <a:avLst/>
          </a:prstGeom>
          <a:solidFill>
            <a:schemeClr val="bg1"/>
          </a:solidFill>
        </p:spPr>
        <p:txBody>
          <a:bodyPr wrap="square" rtlCol="0">
            <a:spAutoFit/>
          </a:bodyPr>
          <a:lstStyle/>
          <a:p>
            <a:pPr algn="ctr"/>
            <a:r>
              <a:rPr lang="en-US" sz="2400" dirty="0" smtClean="0">
                <a:solidFill>
                  <a:prstClr val="black"/>
                </a:solidFill>
              </a:rPr>
              <a:t>Repositioned 2</a:t>
            </a:r>
            <a:r>
              <a:rPr lang="en-US" sz="2400" baseline="30000" dirty="0" smtClean="0">
                <a:solidFill>
                  <a:prstClr val="black"/>
                </a:solidFill>
              </a:rPr>
              <a:t>nd</a:t>
            </a:r>
            <a:r>
              <a:rPr lang="en-US" sz="2400" dirty="0" smtClean="0">
                <a:solidFill>
                  <a:prstClr val="black"/>
                </a:solidFill>
              </a:rPr>
              <a:t> Floor</a:t>
            </a:r>
            <a:endParaRPr lang="en-US" sz="2400" dirty="0">
              <a:solidFill>
                <a:prstClr val="black"/>
              </a:solidFill>
            </a:endParaRPr>
          </a:p>
        </p:txBody>
      </p:sp>
    </p:spTree>
    <p:extLst>
      <p:ext uri="{BB962C8B-B14F-4D97-AF65-F5344CB8AC3E}">
        <p14:creationId xmlns:p14="http://schemas.microsoft.com/office/powerpoint/2010/main" val="40625321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KSD- Existing 3rd (2).jpg"/>
          <p:cNvPicPr>
            <a:picLocks noChangeAspect="1"/>
          </p:cNvPicPr>
          <p:nvPr/>
        </p:nvPicPr>
        <p:blipFill>
          <a:blip r:embed="rId3" cstate="print"/>
          <a:srcRect l="7878" t="6510" r="9049" b="16016"/>
          <a:stretch>
            <a:fillRect/>
          </a:stretch>
        </p:blipFill>
        <p:spPr>
          <a:xfrm>
            <a:off x="-1" y="838200"/>
            <a:ext cx="9143999" cy="6019800"/>
          </a:xfrm>
          <a:prstGeom prst="rect">
            <a:avLst/>
          </a:prstGeom>
        </p:spPr>
      </p:pic>
      <p:sp>
        <p:nvSpPr>
          <p:cNvPr id="3" name="Rectangle 2"/>
          <p:cNvSpPr/>
          <p:nvPr/>
        </p:nvSpPr>
        <p:spPr>
          <a:xfrm>
            <a:off x="7010400" y="533400"/>
            <a:ext cx="21336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descr="SKSD- Existing 3rd (2).jpg"/>
          <p:cNvPicPr>
            <a:picLocks noChangeAspect="1"/>
          </p:cNvPicPr>
          <p:nvPr/>
        </p:nvPicPr>
        <p:blipFill>
          <a:blip r:embed="rId3" cstate="print"/>
          <a:srcRect l="71724" t="3010" r="6207" b="69279"/>
          <a:stretch>
            <a:fillRect/>
          </a:stretch>
        </p:blipFill>
        <p:spPr>
          <a:xfrm>
            <a:off x="6400800" y="381000"/>
            <a:ext cx="2438400" cy="1981200"/>
          </a:xfrm>
          <a:prstGeom prst="rect">
            <a:avLst/>
          </a:prstGeom>
        </p:spPr>
      </p:pic>
      <p:sp>
        <p:nvSpPr>
          <p:cNvPr id="6" name="TextBox 5"/>
          <p:cNvSpPr txBox="1"/>
          <p:nvPr/>
        </p:nvSpPr>
        <p:spPr>
          <a:xfrm>
            <a:off x="457200" y="685800"/>
            <a:ext cx="2233304" cy="461665"/>
          </a:xfrm>
          <a:prstGeom prst="rect">
            <a:avLst/>
          </a:prstGeom>
          <a:noFill/>
        </p:spPr>
        <p:txBody>
          <a:bodyPr wrap="none" rtlCol="0">
            <a:spAutoFit/>
          </a:bodyPr>
          <a:lstStyle/>
          <a:p>
            <a:pPr algn="ctr"/>
            <a:r>
              <a:rPr lang="en-US" sz="2400" dirty="0" smtClean="0">
                <a:solidFill>
                  <a:prstClr val="black"/>
                </a:solidFill>
              </a:rPr>
              <a:t>Existing 3</a:t>
            </a:r>
            <a:r>
              <a:rPr lang="en-US" sz="2400" baseline="30000" dirty="0" smtClean="0">
                <a:solidFill>
                  <a:prstClr val="black"/>
                </a:solidFill>
              </a:rPr>
              <a:t>rd</a:t>
            </a:r>
            <a:r>
              <a:rPr lang="en-US" sz="2400" dirty="0" smtClean="0">
                <a:solidFill>
                  <a:prstClr val="black"/>
                </a:solidFill>
              </a:rPr>
              <a:t> Floor</a:t>
            </a:r>
            <a:endParaRPr lang="en-US" sz="2400" dirty="0">
              <a:solidFill>
                <a:prstClr val="black"/>
              </a:solidFill>
            </a:endParaRPr>
          </a:p>
        </p:txBody>
      </p:sp>
    </p:spTree>
    <p:extLst>
      <p:ext uri="{BB962C8B-B14F-4D97-AF65-F5344CB8AC3E}">
        <p14:creationId xmlns:p14="http://schemas.microsoft.com/office/powerpoint/2010/main" val="3208426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31001_00-SKSD22C 3rd Floor (2).jpg"/>
          <p:cNvPicPr>
            <a:picLocks noChangeAspect="1"/>
          </p:cNvPicPr>
          <p:nvPr/>
        </p:nvPicPr>
        <p:blipFill>
          <a:blip r:embed="rId3" cstate="print"/>
          <a:srcRect l="14737" t="4789" r="2105" b="5962"/>
          <a:stretch>
            <a:fillRect/>
          </a:stretch>
        </p:blipFill>
        <p:spPr>
          <a:xfrm rot="16200000">
            <a:off x="1485900" y="-1028700"/>
            <a:ext cx="6172200" cy="9144000"/>
          </a:xfrm>
          <a:prstGeom prst="rect">
            <a:avLst/>
          </a:prstGeom>
        </p:spPr>
      </p:pic>
      <p:sp>
        <p:nvSpPr>
          <p:cNvPr id="3" name="Rectangle 2"/>
          <p:cNvSpPr/>
          <p:nvPr/>
        </p:nvSpPr>
        <p:spPr>
          <a:xfrm>
            <a:off x="6705600" y="381000"/>
            <a:ext cx="24384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descr="31001_00-SKSD22C 3rd Floor (2).jpg"/>
          <p:cNvPicPr>
            <a:picLocks noChangeAspect="1"/>
          </p:cNvPicPr>
          <p:nvPr/>
        </p:nvPicPr>
        <p:blipFill>
          <a:blip r:embed="rId3" cstate="print"/>
          <a:srcRect l="71670" t="71859" r="1133" b="7610"/>
          <a:stretch>
            <a:fillRect/>
          </a:stretch>
        </p:blipFill>
        <p:spPr>
          <a:xfrm rot="16200000">
            <a:off x="6705598" y="152402"/>
            <a:ext cx="1828802" cy="2133598"/>
          </a:xfrm>
          <a:prstGeom prst="rect">
            <a:avLst/>
          </a:prstGeom>
        </p:spPr>
      </p:pic>
      <p:sp>
        <p:nvSpPr>
          <p:cNvPr id="5" name="TextBox 4"/>
          <p:cNvSpPr txBox="1"/>
          <p:nvPr/>
        </p:nvSpPr>
        <p:spPr>
          <a:xfrm>
            <a:off x="0" y="457200"/>
            <a:ext cx="2971800" cy="461665"/>
          </a:xfrm>
          <a:prstGeom prst="rect">
            <a:avLst/>
          </a:prstGeom>
          <a:solidFill>
            <a:schemeClr val="bg1"/>
          </a:solidFill>
        </p:spPr>
        <p:txBody>
          <a:bodyPr wrap="square" rtlCol="0">
            <a:spAutoFit/>
          </a:bodyPr>
          <a:lstStyle/>
          <a:p>
            <a:pPr algn="ctr"/>
            <a:r>
              <a:rPr lang="en-US" sz="2400" dirty="0" smtClean="0">
                <a:solidFill>
                  <a:prstClr val="black"/>
                </a:solidFill>
              </a:rPr>
              <a:t>Repositioned 3</a:t>
            </a:r>
            <a:r>
              <a:rPr lang="en-US" sz="2400" baseline="30000" dirty="0" smtClean="0">
                <a:solidFill>
                  <a:prstClr val="black"/>
                </a:solidFill>
              </a:rPr>
              <a:t>rd </a:t>
            </a:r>
            <a:r>
              <a:rPr lang="en-US" sz="2400" dirty="0" smtClean="0">
                <a:solidFill>
                  <a:prstClr val="black"/>
                </a:solidFill>
              </a:rPr>
              <a:t> Floor </a:t>
            </a:r>
            <a:endParaRPr lang="en-US" sz="2400" dirty="0">
              <a:solidFill>
                <a:prstClr val="black"/>
              </a:solidFill>
            </a:endParaRPr>
          </a:p>
        </p:txBody>
      </p:sp>
    </p:spTree>
    <p:extLst>
      <p:ext uri="{BB962C8B-B14F-4D97-AF65-F5344CB8AC3E}">
        <p14:creationId xmlns:p14="http://schemas.microsoft.com/office/powerpoint/2010/main" val="2603215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KSD- Existing 4th (2).jpg"/>
          <p:cNvPicPr>
            <a:picLocks noChangeAspect="1"/>
          </p:cNvPicPr>
          <p:nvPr/>
        </p:nvPicPr>
        <p:blipFill>
          <a:blip r:embed="rId3" cstate="print"/>
          <a:srcRect l="10907" t="7292" r="7537" b="16667"/>
          <a:stretch>
            <a:fillRect/>
          </a:stretch>
        </p:blipFill>
        <p:spPr>
          <a:xfrm>
            <a:off x="152400" y="914400"/>
            <a:ext cx="8991600" cy="5729484"/>
          </a:xfrm>
          <a:prstGeom prst="rect">
            <a:avLst/>
          </a:prstGeom>
        </p:spPr>
      </p:pic>
      <p:sp>
        <p:nvSpPr>
          <p:cNvPr id="3" name="Rectangle 2"/>
          <p:cNvSpPr/>
          <p:nvPr/>
        </p:nvSpPr>
        <p:spPr>
          <a:xfrm>
            <a:off x="6781800" y="762000"/>
            <a:ext cx="2362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57200" y="762000"/>
            <a:ext cx="2196435" cy="461665"/>
          </a:xfrm>
          <a:prstGeom prst="rect">
            <a:avLst/>
          </a:prstGeom>
          <a:noFill/>
        </p:spPr>
        <p:txBody>
          <a:bodyPr wrap="none" rtlCol="0">
            <a:spAutoFit/>
          </a:bodyPr>
          <a:lstStyle/>
          <a:p>
            <a:pPr algn="ctr"/>
            <a:r>
              <a:rPr lang="en-US" sz="2400" dirty="0" smtClean="0">
                <a:solidFill>
                  <a:prstClr val="black"/>
                </a:solidFill>
              </a:rPr>
              <a:t>Existing 4</a:t>
            </a:r>
            <a:r>
              <a:rPr lang="en-US" sz="2400" baseline="30000" dirty="0" smtClean="0">
                <a:solidFill>
                  <a:prstClr val="black"/>
                </a:solidFill>
              </a:rPr>
              <a:t>th</a:t>
            </a:r>
            <a:r>
              <a:rPr lang="en-US" sz="2400" dirty="0" smtClean="0">
                <a:solidFill>
                  <a:prstClr val="black"/>
                </a:solidFill>
              </a:rPr>
              <a:t> Floor</a:t>
            </a:r>
            <a:endParaRPr lang="en-US" sz="2400" dirty="0">
              <a:solidFill>
                <a:prstClr val="black"/>
              </a:solidFill>
            </a:endParaRPr>
          </a:p>
        </p:txBody>
      </p:sp>
      <p:pic>
        <p:nvPicPr>
          <p:cNvPr id="5" name="Picture 4" descr="SKSD- Existing 4th (2).jpg"/>
          <p:cNvPicPr>
            <a:picLocks noChangeAspect="1"/>
          </p:cNvPicPr>
          <p:nvPr/>
        </p:nvPicPr>
        <p:blipFill>
          <a:blip r:embed="rId3" cstate="print"/>
          <a:srcRect l="70713" t="4255" r="6571" b="69149"/>
          <a:stretch>
            <a:fillRect/>
          </a:stretch>
        </p:blipFill>
        <p:spPr>
          <a:xfrm>
            <a:off x="6400800" y="457200"/>
            <a:ext cx="2514600" cy="1905000"/>
          </a:xfrm>
          <a:prstGeom prst="rect">
            <a:avLst/>
          </a:prstGeom>
        </p:spPr>
      </p:pic>
    </p:spTree>
    <p:extLst>
      <p:ext uri="{BB962C8B-B14F-4D97-AF65-F5344CB8AC3E}">
        <p14:creationId xmlns:p14="http://schemas.microsoft.com/office/powerpoint/2010/main" val="1841243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31001_00-SKSD22C 4th Floor (2).jpg"/>
          <p:cNvPicPr>
            <a:picLocks noChangeAspect="1"/>
          </p:cNvPicPr>
          <p:nvPr/>
        </p:nvPicPr>
        <p:blipFill>
          <a:blip r:embed="rId3" cstate="print"/>
          <a:srcRect l="8599" t="3322" r="7557" b="15831"/>
          <a:stretch>
            <a:fillRect/>
          </a:stretch>
        </p:blipFill>
        <p:spPr>
          <a:xfrm>
            <a:off x="0" y="533400"/>
            <a:ext cx="9159658" cy="5943600"/>
          </a:xfrm>
          <a:prstGeom prst="rect">
            <a:avLst/>
          </a:prstGeom>
        </p:spPr>
      </p:pic>
      <p:sp>
        <p:nvSpPr>
          <p:cNvPr id="3" name="Rectangle 2"/>
          <p:cNvSpPr/>
          <p:nvPr/>
        </p:nvSpPr>
        <p:spPr>
          <a:xfrm>
            <a:off x="6629400" y="533400"/>
            <a:ext cx="2514600" cy="190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0" y="533400"/>
            <a:ext cx="2971800" cy="461665"/>
          </a:xfrm>
          <a:prstGeom prst="rect">
            <a:avLst/>
          </a:prstGeom>
          <a:solidFill>
            <a:schemeClr val="bg1"/>
          </a:solidFill>
        </p:spPr>
        <p:txBody>
          <a:bodyPr wrap="square" rtlCol="0">
            <a:spAutoFit/>
          </a:bodyPr>
          <a:lstStyle/>
          <a:p>
            <a:pPr algn="ctr"/>
            <a:r>
              <a:rPr lang="en-US" sz="2400" dirty="0" smtClean="0">
                <a:solidFill>
                  <a:prstClr val="black"/>
                </a:solidFill>
              </a:rPr>
              <a:t>Repositioned 4</a:t>
            </a:r>
            <a:r>
              <a:rPr lang="en-US" sz="2400" baseline="30000" dirty="0" smtClean="0">
                <a:solidFill>
                  <a:prstClr val="black"/>
                </a:solidFill>
              </a:rPr>
              <a:t>th</a:t>
            </a:r>
            <a:r>
              <a:rPr lang="en-US" sz="2400" dirty="0" smtClean="0">
                <a:solidFill>
                  <a:prstClr val="black"/>
                </a:solidFill>
              </a:rPr>
              <a:t> Floor</a:t>
            </a:r>
            <a:endParaRPr lang="en-US" sz="2400" dirty="0">
              <a:solidFill>
                <a:prstClr val="black"/>
              </a:solidFill>
            </a:endParaRPr>
          </a:p>
        </p:txBody>
      </p:sp>
      <p:pic>
        <p:nvPicPr>
          <p:cNvPr id="5" name="Picture 4" descr="31001_00-SKSD22C 4th Floor (2).jpg"/>
          <p:cNvPicPr>
            <a:picLocks noChangeAspect="1"/>
          </p:cNvPicPr>
          <p:nvPr/>
        </p:nvPicPr>
        <p:blipFill>
          <a:blip r:embed="rId3" cstate="print"/>
          <a:srcRect l="71247" t="3087" r="7446" b="71186"/>
          <a:stretch>
            <a:fillRect/>
          </a:stretch>
        </p:blipFill>
        <p:spPr>
          <a:xfrm>
            <a:off x="6400800" y="457200"/>
            <a:ext cx="2438400" cy="1905000"/>
          </a:xfrm>
          <a:prstGeom prst="rect">
            <a:avLst/>
          </a:prstGeom>
        </p:spPr>
      </p:pic>
    </p:spTree>
    <p:extLst>
      <p:ext uri="{BB962C8B-B14F-4D97-AF65-F5344CB8AC3E}">
        <p14:creationId xmlns:p14="http://schemas.microsoft.com/office/powerpoint/2010/main" val="182459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KSD- Existing 5th (3).jpg"/>
          <p:cNvPicPr>
            <a:picLocks noChangeAspect="1"/>
          </p:cNvPicPr>
          <p:nvPr/>
        </p:nvPicPr>
        <p:blipFill>
          <a:blip r:embed="rId3" cstate="print"/>
          <a:srcRect l="3726" t="-202" r="5352" b="13821"/>
          <a:stretch>
            <a:fillRect/>
          </a:stretch>
        </p:blipFill>
        <p:spPr>
          <a:xfrm>
            <a:off x="0" y="381000"/>
            <a:ext cx="9144000" cy="6324600"/>
          </a:xfrm>
          <a:prstGeom prst="rect">
            <a:avLst/>
          </a:prstGeom>
        </p:spPr>
      </p:pic>
      <p:sp>
        <p:nvSpPr>
          <p:cNvPr id="3" name="TextBox 2"/>
          <p:cNvSpPr txBox="1"/>
          <p:nvPr/>
        </p:nvSpPr>
        <p:spPr>
          <a:xfrm>
            <a:off x="381000" y="457200"/>
            <a:ext cx="2281394" cy="830997"/>
          </a:xfrm>
          <a:prstGeom prst="rect">
            <a:avLst/>
          </a:prstGeom>
          <a:noFill/>
        </p:spPr>
        <p:txBody>
          <a:bodyPr wrap="none" rtlCol="0">
            <a:spAutoFit/>
          </a:bodyPr>
          <a:lstStyle/>
          <a:p>
            <a:pPr algn="ctr"/>
            <a:r>
              <a:rPr lang="en-US" sz="2400" dirty="0" smtClean="0">
                <a:solidFill>
                  <a:prstClr val="black"/>
                </a:solidFill>
              </a:rPr>
              <a:t>Existing 5</a:t>
            </a:r>
            <a:r>
              <a:rPr lang="en-US" sz="2400" baseline="30000" dirty="0" smtClean="0">
                <a:solidFill>
                  <a:prstClr val="black"/>
                </a:solidFill>
              </a:rPr>
              <a:t>th</a:t>
            </a:r>
            <a:r>
              <a:rPr lang="en-US" sz="2400" dirty="0" smtClean="0">
                <a:solidFill>
                  <a:prstClr val="black"/>
                </a:solidFill>
              </a:rPr>
              <a:t> Floor </a:t>
            </a:r>
          </a:p>
          <a:p>
            <a:pPr algn="ctr"/>
            <a:r>
              <a:rPr lang="en-US" sz="2400" dirty="0" smtClean="0">
                <a:solidFill>
                  <a:prstClr val="black"/>
                </a:solidFill>
              </a:rPr>
              <a:t>(Penthouse) </a:t>
            </a:r>
            <a:endParaRPr lang="en-US" sz="2400" dirty="0">
              <a:solidFill>
                <a:prstClr val="black"/>
              </a:solidFill>
            </a:endParaRPr>
          </a:p>
        </p:txBody>
      </p:sp>
    </p:spTree>
    <p:extLst>
      <p:ext uri="{BB962C8B-B14F-4D97-AF65-F5344CB8AC3E}">
        <p14:creationId xmlns:p14="http://schemas.microsoft.com/office/powerpoint/2010/main" val="3968956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31001_00-SKSD22C 5th Floor (2).jpg"/>
          <p:cNvPicPr>
            <a:picLocks noChangeAspect="1"/>
          </p:cNvPicPr>
          <p:nvPr/>
        </p:nvPicPr>
        <p:blipFill>
          <a:blip r:embed="rId3" cstate="print"/>
          <a:srcRect l="4511" t="3646" r="6767" b="13944"/>
          <a:stretch>
            <a:fillRect/>
          </a:stretch>
        </p:blipFill>
        <p:spPr>
          <a:xfrm>
            <a:off x="0" y="533400"/>
            <a:ext cx="9144000" cy="5867400"/>
          </a:xfrm>
          <a:prstGeom prst="rect">
            <a:avLst/>
          </a:prstGeom>
        </p:spPr>
      </p:pic>
      <p:sp>
        <p:nvSpPr>
          <p:cNvPr id="3" name="TextBox 2"/>
          <p:cNvSpPr txBox="1"/>
          <p:nvPr/>
        </p:nvSpPr>
        <p:spPr>
          <a:xfrm>
            <a:off x="0" y="533400"/>
            <a:ext cx="2971800" cy="830997"/>
          </a:xfrm>
          <a:prstGeom prst="rect">
            <a:avLst/>
          </a:prstGeom>
          <a:solidFill>
            <a:schemeClr val="bg1"/>
          </a:solidFill>
        </p:spPr>
        <p:txBody>
          <a:bodyPr wrap="square" rtlCol="0">
            <a:spAutoFit/>
          </a:bodyPr>
          <a:lstStyle/>
          <a:p>
            <a:pPr algn="ctr"/>
            <a:r>
              <a:rPr lang="en-US" sz="2400" dirty="0" smtClean="0">
                <a:solidFill>
                  <a:prstClr val="black"/>
                </a:solidFill>
              </a:rPr>
              <a:t>Repositioned 5</a:t>
            </a:r>
            <a:r>
              <a:rPr lang="en-US" sz="2400" baseline="30000" dirty="0" smtClean="0">
                <a:solidFill>
                  <a:prstClr val="black"/>
                </a:solidFill>
              </a:rPr>
              <a:t>th</a:t>
            </a:r>
            <a:r>
              <a:rPr lang="en-US" sz="2400" dirty="0" smtClean="0">
                <a:solidFill>
                  <a:prstClr val="black"/>
                </a:solidFill>
              </a:rPr>
              <a:t> Floor</a:t>
            </a:r>
          </a:p>
          <a:p>
            <a:pPr algn="ctr"/>
            <a:r>
              <a:rPr lang="en-US" sz="2400" dirty="0" smtClean="0">
                <a:solidFill>
                  <a:prstClr val="black"/>
                </a:solidFill>
              </a:rPr>
              <a:t>(Penthouse) </a:t>
            </a:r>
            <a:endParaRPr lang="en-US" sz="2400" dirty="0">
              <a:solidFill>
                <a:prstClr val="black"/>
              </a:solidFill>
            </a:endParaRPr>
          </a:p>
        </p:txBody>
      </p:sp>
    </p:spTree>
    <p:extLst>
      <p:ext uri="{BB962C8B-B14F-4D97-AF65-F5344CB8AC3E}">
        <p14:creationId xmlns:p14="http://schemas.microsoft.com/office/powerpoint/2010/main" val="25982270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641880390"/>
              </p:ext>
            </p:extLst>
          </p:nvPr>
        </p:nvGraphicFramePr>
        <p:xfrm>
          <a:off x="457200" y="2514600"/>
          <a:ext cx="8382000" cy="4038600"/>
        </p:xfrm>
        <a:graphic>
          <a:graphicData uri="http://schemas.openxmlformats.org/drawingml/2006/table">
            <a:tbl>
              <a:tblPr firstRow="1" bandRow="1">
                <a:tableStyleId>{69CF1AB2-1976-4502-BF36-3FF5EA218861}</a:tableStyleId>
              </a:tblPr>
              <a:tblGrid>
                <a:gridCol w="2971800"/>
                <a:gridCol w="2743199"/>
                <a:gridCol w="2667001"/>
              </a:tblGrid>
              <a:tr h="1346200">
                <a:tc>
                  <a:txBody>
                    <a:bodyPr/>
                    <a:lstStyle/>
                    <a:p>
                      <a:pPr algn="ctr"/>
                      <a:r>
                        <a:rPr lang="en-US" sz="2400" b="0" dirty="0" smtClean="0"/>
                        <a:t>Occupant</a:t>
                      </a:r>
                      <a:r>
                        <a:rPr lang="en-US" sz="2400" b="0" baseline="0" dirty="0" smtClean="0"/>
                        <a:t> Area</a:t>
                      </a:r>
                      <a:endParaRPr lang="en-US" sz="2400" b="0" dirty="0"/>
                    </a:p>
                  </a:txBody>
                  <a:tcPr anchor="ctr"/>
                </a:tc>
                <a:tc>
                  <a:txBody>
                    <a:bodyPr/>
                    <a:lstStyle/>
                    <a:p>
                      <a:pPr algn="ctr"/>
                      <a:r>
                        <a:rPr lang="en-US" sz="2400" b="0" dirty="0" smtClean="0"/>
                        <a:t>133,637 sq. ft. </a:t>
                      </a:r>
                      <a:endParaRPr lang="en-US" sz="2400" b="0" dirty="0"/>
                    </a:p>
                  </a:txBody>
                  <a:tcPr anchor="ctr"/>
                </a:tc>
                <a:tc>
                  <a:txBody>
                    <a:bodyPr/>
                    <a:lstStyle/>
                    <a:p>
                      <a:pPr algn="ctr"/>
                      <a:r>
                        <a:rPr lang="en-US" sz="2400" b="0" dirty="0" smtClean="0"/>
                        <a:t>157,013 sq. ft. </a:t>
                      </a:r>
                      <a:endParaRPr lang="en-US" sz="2400" b="0" dirty="0"/>
                    </a:p>
                  </a:txBody>
                  <a:tcPr anchor="ctr"/>
                </a:tc>
              </a:tr>
              <a:tr h="1346200">
                <a:tc>
                  <a:txBody>
                    <a:bodyPr/>
                    <a:lstStyle/>
                    <a:p>
                      <a:pPr algn="ctr"/>
                      <a:r>
                        <a:rPr lang="en-US" sz="2400" b="0" dirty="0" smtClean="0"/>
                        <a:t>Rentable Area</a:t>
                      </a:r>
                      <a:endParaRPr lang="en-US" sz="2400" b="0" dirty="0"/>
                    </a:p>
                  </a:txBody>
                  <a:tcPr anchor="ctr"/>
                </a:tc>
                <a:tc>
                  <a:txBody>
                    <a:bodyPr/>
                    <a:lstStyle/>
                    <a:p>
                      <a:pPr algn="ctr"/>
                      <a:r>
                        <a:rPr lang="en-US" sz="2400" b="0" dirty="0" smtClean="0"/>
                        <a:t>175,382</a:t>
                      </a:r>
                      <a:r>
                        <a:rPr lang="en-US" sz="2400" b="0" baseline="0" dirty="0" smtClean="0"/>
                        <a:t> sq. ft. </a:t>
                      </a:r>
                      <a:endParaRPr lang="en-US" sz="2400" b="0" dirty="0"/>
                    </a:p>
                  </a:txBody>
                  <a:tcPr anchor="ctr"/>
                </a:tc>
                <a:tc>
                  <a:txBody>
                    <a:bodyPr/>
                    <a:lstStyle/>
                    <a:p>
                      <a:pPr algn="ctr"/>
                      <a:r>
                        <a:rPr lang="en-US" sz="2400" b="0" dirty="0" smtClean="0"/>
                        <a:t>177,173 sq. ft. </a:t>
                      </a:r>
                      <a:endParaRPr lang="en-US" sz="2400" b="0" dirty="0"/>
                    </a:p>
                  </a:txBody>
                  <a:tcPr anchor="ctr"/>
                </a:tc>
              </a:tr>
              <a:tr h="1346200">
                <a:tc>
                  <a:txBody>
                    <a:bodyPr/>
                    <a:lstStyle/>
                    <a:p>
                      <a:pPr algn="ctr"/>
                      <a:r>
                        <a:rPr lang="en-US" sz="2400" b="0" dirty="0" smtClean="0"/>
                        <a:t>Load Factor B</a:t>
                      </a:r>
                      <a:endParaRPr lang="en-US" sz="2400" b="0" dirty="0"/>
                    </a:p>
                  </a:txBody>
                  <a:tcPr anchor="ctr"/>
                </a:tc>
                <a:tc>
                  <a:txBody>
                    <a:bodyPr/>
                    <a:lstStyle/>
                    <a:p>
                      <a:pPr algn="ctr"/>
                      <a:r>
                        <a:rPr lang="en-US" sz="2400" b="0" dirty="0" smtClean="0"/>
                        <a:t>1.31238</a:t>
                      </a:r>
                      <a:endParaRPr lang="en-US" sz="2400" b="0" dirty="0"/>
                    </a:p>
                  </a:txBody>
                  <a:tcPr anchor="ctr"/>
                </a:tc>
                <a:tc>
                  <a:txBody>
                    <a:bodyPr/>
                    <a:lstStyle/>
                    <a:p>
                      <a:pPr algn="ctr"/>
                      <a:r>
                        <a:rPr lang="en-US" sz="2400" b="0" dirty="0" smtClean="0"/>
                        <a:t>1.17331</a:t>
                      </a:r>
                      <a:endParaRPr lang="en-US" sz="2400" b="0" dirty="0"/>
                    </a:p>
                  </a:txBody>
                  <a:tcPr anchor="ctr"/>
                </a:tc>
              </a:tr>
            </a:tbl>
          </a:graphicData>
        </a:graphic>
      </p:graphicFrame>
      <p:sp>
        <p:nvSpPr>
          <p:cNvPr id="4" name="Title 4"/>
          <p:cNvSpPr txBox="1">
            <a:spLocks/>
          </p:cNvSpPr>
          <p:nvPr/>
        </p:nvSpPr>
        <p:spPr>
          <a:xfrm>
            <a:off x="3962400" y="1952624"/>
            <a:ext cx="1676400" cy="704849"/>
          </a:xfrm>
          <a:prstGeom prst="rect">
            <a:avLst/>
          </a:prstGeom>
        </p:spPr>
        <p:txBody>
          <a:bodyPr>
            <a:noAutofit/>
          </a:bodyPr>
          <a:lstStyle>
            <a:lvl1pPr algn="l" rtl="0" eaLnBrk="0" fontAlgn="base" hangingPunct="0">
              <a:spcBef>
                <a:spcPct val="0"/>
              </a:spcBef>
              <a:spcAft>
                <a:spcPct val="0"/>
              </a:spcAft>
              <a:defRPr sz="2400">
                <a:solidFill>
                  <a:srgbClr val="184177"/>
                </a:solidFill>
                <a:latin typeface="+mj-lt"/>
                <a:ea typeface="ヒラギノ角ゴ Pro W3" pitchFamily="-112" charset="-128"/>
                <a:cs typeface="ヒラギノ角ゴ Pro W3" pitchFamily="-112" charset="-128"/>
              </a:defRPr>
            </a:lvl1pPr>
            <a:lvl2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2pPr>
            <a:lvl3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3pPr>
            <a:lvl4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4pPr>
            <a:lvl5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5pPr>
            <a:lvl6pPr marL="457200" algn="l" rtl="0" fontAlgn="base">
              <a:spcBef>
                <a:spcPct val="0"/>
              </a:spcBef>
              <a:spcAft>
                <a:spcPct val="0"/>
              </a:spcAft>
              <a:defRPr sz="2400">
                <a:solidFill>
                  <a:srgbClr val="184177"/>
                </a:solidFill>
                <a:latin typeface="Arial Black" pitchFamily="34" charset="0"/>
              </a:defRPr>
            </a:lvl6pPr>
            <a:lvl7pPr marL="914400" algn="l" rtl="0" fontAlgn="base">
              <a:spcBef>
                <a:spcPct val="0"/>
              </a:spcBef>
              <a:spcAft>
                <a:spcPct val="0"/>
              </a:spcAft>
              <a:defRPr sz="2400">
                <a:solidFill>
                  <a:srgbClr val="184177"/>
                </a:solidFill>
                <a:latin typeface="Arial Black" pitchFamily="34" charset="0"/>
              </a:defRPr>
            </a:lvl7pPr>
            <a:lvl8pPr marL="1371600" algn="l" rtl="0" fontAlgn="base">
              <a:spcBef>
                <a:spcPct val="0"/>
              </a:spcBef>
              <a:spcAft>
                <a:spcPct val="0"/>
              </a:spcAft>
              <a:defRPr sz="2400">
                <a:solidFill>
                  <a:srgbClr val="184177"/>
                </a:solidFill>
                <a:latin typeface="Arial Black" pitchFamily="34" charset="0"/>
              </a:defRPr>
            </a:lvl8pPr>
            <a:lvl9pPr marL="1828800" algn="l" rtl="0" fontAlgn="base">
              <a:spcBef>
                <a:spcPct val="0"/>
              </a:spcBef>
              <a:spcAft>
                <a:spcPct val="0"/>
              </a:spcAft>
              <a:defRPr sz="2400">
                <a:solidFill>
                  <a:srgbClr val="184177"/>
                </a:solidFill>
                <a:latin typeface="Arial Black" pitchFamily="34" charset="0"/>
              </a:defRPr>
            </a:lvl9pPr>
          </a:lstStyle>
          <a:p>
            <a:pPr algn="ctr"/>
            <a:r>
              <a:rPr lang="en-US" sz="2700" b="1" kern="0" dirty="0" smtClean="0">
                <a:solidFill>
                  <a:srgbClr val="002060"/>
                </a:solidFill>
                <a:latin typeface="Helvetica" panose="020B0604020202020204" pitchFamily="34" charset="0"/>
                <a:cs typeface="Helvetica" panose="020B0604020202020204" pitchFamily="34" charset="0"/>
              </a:rPr>
              <a:t>Existing</a:t>
            </a:r>
            <a:endParaRPr lang="en-US" sz="2700" b="1" kern="0" dirty="0">
              <a:solidFill>
                <a:srgbClr val="002060"/>
              </a:solidFill>
              <a:latin typeface="Helvetica" panose="020B0604020202020204" pitchFamily="34" charset="0"/>
              <a:cs typeface="Helvetica" panose="020B0604020202020204" pitchFamily="34" charset="0"/>
            </a:endParaRPr>
          </a:p>
        </p:txBody>
      </p:sp>
      <p:sp>
        <p:nvSpPr>
          <p:cNvPr id="5" name="Title 4"/>
          <p:cNvSpPr txBox="1">
            <a:spLocks/>
          </p:cNvSpPr>
          <p:nvPr/>
        </p:nvSpPr>
        <p:spPr>
          <a:xfrm>
            <a:off x="6172200" y="1952624"/>
            <a:ext cx="2590800" cy="704849"/>
          </a:xfrm>
          <a:prstGeom prst="rect">
            <a:avLst/>
          </a:prstGeom>
        </p:spPr>
        <p:txBody>
          <a:bodyPr>
            <a:noAutofit/>
          </a:bodyPr>
          <a:lstStyle>
            <a:lvl1pPr algn="l" rtl="0" eaLnBrk="0" fontAlgn="base" hangingPunct="0">
              <a:spcBef>
                <a:spcPct val="0"/>
              </a:spcBef>
              <a:spcAft>
                <a:spcPct val="0"/>
              </a:spcAft>
              <a:defRPr sz="2400">
                <a:solidFill>
                  <a:srgbClr val="184177"/>
                </a:solidFill>
                <a:latin typeface="+mj-lt"/>
                <a:ea typeface="ヒラギノ角ゴ Pro W3" pitchFamily="-112" charset="-128"/>
                <a:cs typeface="ヒラギノ角ゴ Pro W3" pitchFamily="-112" charset="-128"/>
              </a:defRPr>
            </a:lvl1pPr>
            <a:lvl2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2pPr>
            <a:lvl3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3pPr>
            <a:lvl4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4pPr>
            <a:lvl5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5pPr>
            <a:lvl6pPr marL="457200" algn="l" rtl="0" fontAlgn="base">
              <a:spcBef>
                <a:spcPct val="0"/>
              </a:spcBef>
              <a:spcAft>
                <a:spcPct val="0"/>
              </a:spcAft>
              <a:defRPr sz="2400">
                <a:solidFill>
                  <a:srgbClr val="184177"/>
                </a:solidFill>
                <a:latin typeface="Arial Black" pitchFamily="34" charset="0"/>
              </a:defRPr>
            </a:lvl6pPr>
            <a:lvl7pPr marL="914400" algn="l" rtl="0" fontAlgn="base">
              <a:spcBef>
                <a:spcPct val="0"/>
              </a:spcBef>
              <a:spcAft>
                <a:spcPct val="0"/>
              </a:spcAft>
              <a:defRPr sz="2400">
                <a:solidFill>
                  <a:srgbClr val="184177"/>
                </a:solidFill>
                <a:latin typeface="Arial Black" pitchFamily="34" charset="0"/>
              </a:defRPr>
            </a:lvl7pPr>
            <a:lvl8pPr marL="1371600" algn="l" rtl="0" fontAlgn="base">
              <a:spcBef>
                <a:spcPct val="0"/>
              </a:spcBef>
              <a:spcAft>
                <a:spcPct val="0"/>
              </a:spcAft>
              <a:defRPr sz="2400">
                <a:solidFill>
                  <a:srgbClr val="184177"/>
                </a:solidFill>
                <a:latin typeface="Arial Black" pitchFamily="34" charset="0"/>
              </a:defRPr>
            </a:lvl8pPr>
            <a:lvl9pPr marL="1828800" algn="l" rtl="0" fontAlgn="base">
              <a:spcBef>
                <a:spcPct val="0"/>
              </a:spcBef>
              <a:spcAft>
                <a:spcPct val="0"/>
              </a:spcAft>
              <a:defRPr sz="2400">
                <a:solidFill>
                  <a:srgbClr val="184177"/>
                </a:solidFill>
                <a:latin typeface="Arial Black" pitchFamily="34" charset="0"/>
              </a:defRPr>
            </a:lvl9pPr>
          </a:lstStyle>
          <a:p>
            <a:pPr algn="ctr"/>
            <a:r>
              <a:rPr lang="en-US" sz="2700" b="1" kern="0" dirty="0" smtClean="0">
                <a:solidFill>
                  <a:srgbClr val="002060"/>
                </a:solidFill>
                <a:latin typeface="Helvetica" panose="020B0604020202020204" pitchFamily="34" charset="0"/>
                <a:cs typeface="Helvetica" panose="020B0604020202020204" pitchFamily="34" charset="0"/>
              </a:rPr>
              <a:t>Repositioned</a:t>
            </a:r>
            <a:endParaRPr lang="en-US" sz="2700" b="1" kern="0"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09143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6_EXISTING FRONT PHOTO_2010-03-23.jpg"/>
          <p:cNvPicPr>
            <a:picLocks noChangeAspect="1"/>
          </p:cNvPicPr>
          <p:nvPr/>
        </p:nvPicPr>
        <p:blipFill>
          <a:blip r:embed="rId3" cstate="print"/>
          <a:srcRect l="7519" t="10838" r="7519" b="13977"/>
          <a:stretch>
            <a:fillRect/>
          </a:stretch>
        </p:blipFill>
        <p:spPr>
          <a:xfrm>
            <a:off x="1752600" y="2835583"/>
            <a:ext cx="5486400" cy="3641417"/>
          </a:xfrm>
          <a:prstGeom prst="rect">
            <a:avLst/>
          </a:prstGeom>
          <a:ln w="3175">
            <a:solidFill>
              <a:schemeClr val="tx1"/>
            </a:solidFill>
          </a:ln>
        </p:spPr>
      </p:pic>
      <p:sp>
        <p:nvSpPr>
          <p:cNvPr id="4" name="Title 4"/>
          <p:cNvSpPr txBox="1">
            <a:spLocks/>
          </p:cNvSpPr>
          <p:nvPr/>
        </p:nvSpPr>
        <p:spPr>
          <a:xfrm>
            <a:off x="1" y="1981199"/>
            <a:ext cx="9144000" cy="704849"/>
          </a:xfrm>
          <a:prstGeom prst="rect">
            <a:avLst/>
          </a:prstGeom>
        </p:spPr>
        <p:txBody>
          <a:bodyPr>
            <a:noAutofit/>
          </a:bodyPr>
          <a:lstStyle>
            <a:lvl1pPr algn="l" rtl="0" eaLnBrk="0" fontAlgn="base" hangingPunct="0">
              <a:spcBef>
                <a:spcPct val="0"/>
              </a:spcBef>
              <a:spcAft>
                <a:spcPct val="0"/>
              </a:spcAft>
              <a:defRPr sz="2400">
                <a:solidFill>
                  <a:srgbClr val="184177"/>
                </a:solidFill>
                <a:latin typeface="+mj-lt"/>
                <a:ea typeface="ヒラギノ角ゴ Pro W3" pitchFamily="-112" charset="-128"/>
                <a:cs typeface="ヒラギノ角ゴ Pro W3" pitchFamily="-112" charset="-128"/>
              </a:defRPr>
            </a:lvl1pPr>
            <a:lvl2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2pPr>
            <a:lvl3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3pPr>
            <a:lvl4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4pPr>
            <a:lvl5pPr algn="l" rtl="0" eaLnBrk="0" fontAlgn="base" hangingPunct="0">
              <a:spcBef>
                <a:spcPct val="0"/>
              </a:spcBef>
              <a:spcAft>
                <a:spcPct val="0"/>
              </a:spcAft>
              <a:defRPr sz="2400">
                <a:solidFill>
                  <a:srgbClr val="184177"/>
                </a:solidFill>
                <a:latin typeface="Arial Black" pitchFamily="34" charset="0"/>
                <a:ea typeface="ヒラギノ角ゴ Pro W3" pitchFamily="-112" charset="-128"/>
                <a:cs typeface="ヒラギノ角ゴ Pro W3" pitchFamily="-112" charset="-128"/>
              </a:defRPr>
            </a:lvl5pPr>
            <a:lvl6pPr marL="457200" algn="l" rtl="0" fontAlgn="base">
              <a:spcBef>
                <a:spcPct val="0"/>
              </a:spcBef>
              <a:spcAft>
                <a:spcPct val="0"/>
              </a:spcAft>
              <a:defRPr sz="2400">
                <a:solidFill>
                  <a:srgbClr val="184177"/>
                </a:solidFill>
                <a:latin typeface="Arial Black" pitchFamily="34" charset="0"/>
              </a:defRPr>
            </a:lvl6pPr>
            <a:lvl7pPr marL="914400" algn="l" rtl="0" fontAlgn="base">
              <a:spcBef>
                <a:spcPct val="0"/>
              </a:spcBef>
              <a:spcAft>
                <a:spcPct val="0"/>
              </a:spcAft>
              <a:defRPr sz="2400">
                <a:solidFill>
                  <a:srgbClr val="184177"/>
                </a:solidFill>
                <a:latin typeface="Arial Black" pitchFamily="34" charset="0"/>
              </a:defRPr>
            </a:lvl7pPr>
            <a:lvl8pPr marL="1371600" algn="l" rtl="0" fontAlgn="base">
              <a:spcBef>
                <a:spcPct val="0"/>
              </a:spcBef>
              <a:spcAft>
                <a:spcPct val="0"/>
              </a:spcAft>
              <a:defRPr sz="2400">
                <a:solidFill>
                  <a:srgbClr val="184177"/>
                </a:solidFill>
                <a:latin typeface="Arial Black" pitchFamily="34" charset="0"/>
              </a:defRPr>
            </a:lvl8pPr>
            <a:lvl9pPr marL="1828800" algn="l" rtl="0" fontAlgn="base">
              <a:spcBef>
                <a:spcPct val="0"/>
              </a:spcBef>
              <a:spcAft>
                <a:spcPct val="0"/>
              </a:spcAft>
              <a:defRPr sz="2400">
                <a:solidFill>
                  <a:srgbClr val="184177"/>
                </a:solidFill>
                <a:latin typeface="Arial Black" pitchFamily="34" charset="0"/>
              </a:defRPr>
            </a:lvl9pPr>
          </a:lstStyle>
          <a:p>
            <a:pPr algn="ctr"/>
            <a:r>
              <a:rPr lang="en-US" sz="4100" b="1" kern="0" dirty="0" smtClean="0">
                <a:solidFill>
                  <a:srgbClr val="002060"/>
                </a:solidFill>
                <a:latin typeface="Helvetica" panose="020B0604020202020204" pitchFamily="34" charset="0"/>
                <a:cs typeface="Helvetica" panose="020B0604020202020204" pitchFamily="34" charset="0"/>
              </a:rPr>
              <a:t>Repositioning an Office Building</a:t>
            </a:r>
            <a:endParaRPr lang="en-US" sz="4100" b="1" kern="0"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808298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2869092691"/>
              </p:ext>
            </p:extLst>
          </p:nvPr>
        </p:nvGraphicFramePr>
        <p:xfrm>
          <a:off x="152400" y="2514600"/>
          <a:ext cx="8915400" cy="4191000"/>
        </p:xfrm>
        <a:graphic>
          <a:graphicData uri="http://schemas.openxmlformats.org/drawingml/2006/table">
            <a:tbl>
              <a:tblPr firstRow="1" bandRow="1">
                <a:tableStyleId>{69CF1AB2-1976-4502-BF36-3FF5EA218861}</a:tableStyleId>
              </a:tblPr>
              <a:tblGrid>
                <a:gridCol w="2868433"/>
                <a:gridCol w="6046967"/>
              </a:tblGrid>
              <a:tr h="2095500">
                <a:tc>
                  <a:txBody>
                    <a:bodyPr/>
                    <a:lstStyle/>
                    <a:p>
                      <a:pPr algn="ctr"/>
                      <a:r>
                        <a:rPr lang="en-US" sz="3000" b="0" dirty="0" smtClean="0">
                          <a:latin typeface="+mj-lt"/>
                          <a:cs typeface="Helvetica" panose="020B0604020202020204" pitchFamily="34" charset="0"/>
                        </a:rPr>
                        <a:t>$610,680</a:t>
                      </a:r>
                      <a:endParaRPr lang="en-US" sz="3000" b="0" dirty="0">
                        <a:latin typeface="+mj-lt"/>
                        <a:cs typeface="Helvetica"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3000" b="0" dirty="0" smtClean="0">
                          <a:latin typeface="+mj-lt"/>
                          <a:cs typeface="Helvetica" panose="020B0604020202020204" pitchFamily="34" charset="0"/>
                        </a:rPr>
                        <a:t>Annual</a:t>
                      </a:r>
                      <a:r>
                        <a:rPr lang="en-US" sz="3000" b="0" baseline="0" dirty="0" smtClean="0">
                          <a:latin typeface="+mj-lt"/>
                          <a:cs typeface="Helvetica" panose="020B0604020202020204" pitchFamily="34" charset="0"/>
                        </a:rPr>
                        <a:t> Increase in NOI </a:t>
                      </a:r>
                      <a:endParaRPr lang="en-US" sz="3000" b="0" dirty="0">
                        <a:latin typeface="+mj-lt"/>
                        <a:cs typeface="Helvetica"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095500">
                <a:tc>
                  <a:txBody>
                    <a:bodyPr/>
                    <a:lstStyle/>
                    <a:p>
                      <a:pPr algn="ctr"/>
                      <a:r>
                        <a:rPr lang="en-US" sz="3000" b="0" dirty="0" smtClean="0">
                          <a:latin typeface="+mj-lt"/>
                          <a:cs typeface="Helvetica" panose="020B0604020202020204" pitchFamily="34" charset="0"/>
                        </a:rPr>
                        <a:t>$7.6 million </a:t>
                      </a:r>
                      <a:endParaRPr lang="en-US" sz="3000" b="0" dirty="0">
                        <a:latin typeface="+mj-lt"/>
                        <a:cs typeface="Helvetica"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3000" b="0" dirty="0" smtClean="0">
                          <a:latin typeface="+mj-lt"/>
                          <a:cs typeface="Helvetica" panose="020B0604020202020204" pitchFamily="34" charset="0"/>
                        </a:rPr>
                        <a:t>Increase to Building Value </a:t>
                      </a:r>
                      <a:endParaRPr lang="en-US" sz="3000" b="0" dirty="0">
                        <a:latin typeface="+mj-lt"/>
                        <a:cs typeface="Helvetica"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6" name="Title 2"/>
          <p:cNvSpPr txBox="1">
            <a:spLocks/>
          </p:cNvSpPr>
          <p:nvPr/>
        </p:nvSpPr>
        <p:spPr>
          <a:xfrm>
            <a:off x="0" y="18288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Repositioned</a:t>
            </a:r>
          </a:p>
        </p:txBody>
      </p:sp>
    </p:spTree>
    <p:extLst>
      <p:ext uri="{BB962C8B-B14F-4D97-AF65-F5344CB8AC3E}">
        <p14:creationId xmlns:p14="http://schemas.microsoft.com/office/powerpoint/2010/main" val="921537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
          </p:nvPr>
        </p:nvSpPr>
        <p:spPr>
          <a:xfrm>
            <a:off x="533400" y="6172199"/>
            <a:ext cx="3886200" cy="484461"/>
          </a:xfrm>
          <a:solidFill>
            <a:srgbClr val="002060"/>
          </a:solidFill>
        </p:spPr>
        <p:txBody>
          <a:bodyPr>
            <a:normAutofit/>
          </a:bodyPr>
          <a:lstStyle/>
          <a:p>
            <a:pPr algn="ctr">
              <a:spcBef>
                <a:spcPts val="0"/>
              </a:spcBef>
            </a:pPr>
            <a:r>
              <a:rPr lang="en-US" sz="2400" dirty="0" smtClean="0">
                <a:solidFill>
                  <a:schemeClr val="bg1"/>
                </a:solidFill>
                <a:latin typeface="Helvetica" panose="020B0604020202020204" pitchFamily="34" charset="0"/>
                <a:cs typeface="Helvetica" panose="020B0604020202020204" pitchFamily="34" charset="0"/>
              </a:rPr>
              <a:t>Existing Lobby</a:t>
            </a:r>
            <a:endParaRPr lang="en-US" sz="2400" dirty="0">
              <a:solidFill>
                <a:schemeClr val="bg1"/>
              </a:solidFill>
              <a:latin typeface="Helvetica" panose="020B0604020202020204" pitchFamily="34" charset="0"/>
              <a:cs typeface="Helvetica" panose="020B0604020202020204" pitchFamily="34" charset="0"/>
            </a:endParaRPr>
          </a:p>
        </p:txBody>
      </p:sp>
      <p:pic>
        <p:nvPicPr>
          <p:cNvPr id="7" name="Content Placeholder 6" descr="existing lobby.jpg"/>
          <p:cNvPicPr>
            <a:picLocks noGrp="1" noChangeAspect="1"/>
          </p:cNvPicPr>
          <p:nvPr>
            <p:ph sz="quarter" idx="2"/>
          </p:nvPr>
        </p:nvPicPr>
        <p:blipFill>
          <a:blip r:embed="rId3" cstate="print"/>
          <a:srcRect l="5232"/>
          <a:stretch>
            <a:fillRect/>
          </a:stretch>
        </p:blipFill>
        <p:spPr>
          <a:xfrm>
            <a:off x="533400" y="2971800"/>
            <a:ext cx="3851349" cy="3048000"/>
          </a:xfrm>
        </p:spPr>
      </p:pic>
      <p:pic>
        <p:nvPicPr>
          <p:cNvPr id="10" name="Content Placeholder 9" descr="Interior Finishes_Page_2.jpg"/>
          <p:cNvPicPr>
            <a:picLocks noGrp="1" noChangeAspect="1"/>
          </p:cNvPicPr>
          <p:nvPr>
            <p:ph sz="quarter" idx="4"/>
          </p:nvPr>
        </p:nvPicPr>
        <p:blipFill>
          <a:blip r:embed="rId4" cstate="print"/>
          <a:srcRect l="62749" t="11755" r="8147" b="53347"/>
          <a:stretch>
            <a:fillRect/>
          </a:stretch>
        </p:blipFill>
        <p:spPr>
          <a:xfrm>
            <a:off x="4597400" y="3552824"/>
            <a:ext cx="4000500" cy="3103836"/>
          </a:xfrm>
        </p:spPr>
      </p:pic>
      <p:sp>
        <p:nvSpPr>
          <p:cNvPr id="9" name="Text Placeholder 2"/>
          <p:cNvSpPr>
            <a:spLocks noGrp="1"/>
          </p:cNvSpPr>
          <p:nvPr>
            <p:ph type="body" sz="quarter" idx="1"/>
          </p:nvPr>
        </p:nvSpPr>
        <p:spPr>
          <a:xfrm>
            <a:off x="4597400" y="2971800"/>
            <a:ext cx="4000500" cy="484461"/>
          </a:xfrm>
          <a:solidFill>
            <a:srgbClr val="002060"/>
          </a:solidFill>
        </p:spPr>
        <p:txBody>
          <a:bodyPr>
            <a:normAutofit/>
          </a:bodyPr>
          <a:lstStyle/>
          <a:p>
            <a:pPr algn="ctr">
              <a:spcBef>
                <a:spcPts val="0"/>
              </a:spcBef>
            </a:pPr>
            <a:r>
              <a:rPr lang="en-US" sz="2400" dirty="0" smtClean="0">
                <a:solidFill>
                  <a:schemeClr val="bg1"/>
                </a:solidFill>
                <a:latin typeface="Helvetica" panose="020B0604020202020204" pitchFamily="34" charset="0"/>
                <a:cs typeface="Helvetica" panose="020B0604020202020204" pitchFamily="34" charset="0"/>
              </a:rPr>
              <a:t>Renovated Lobby</a:t>
            </a:r>
            <a:endParaRPr lang="en-US" sz="2400" dirty="0">
              <a:solidFill>
                <a:schemeClr val="bg1"/>
              </a:solidFill>
              <a:latin typeface="Helvetica" panose="020B0604020202020204" pitchFamily="34" charset="0"/>
              <a:cs typeface="Helvetica" panose="020B0604020202020204" pitchFamily="34" charset="0"/>
            </a:endParaRPr>
          </a:p>
        </p:txBody>
      </p:sp>
      <p:sp>
        <p:nvSpPr>
          <p:cNvPr id="11" name="Title 4"/>
          <p:cNvSpPr>
            <a:spLocks noGrp="1"/>
          </p:cNvSpPr>
          <p:nvPr>
            <p:ph type="title"/>
          </p:nvPr>
        </p:nvSpPr>
        <p:spPr>
          <a:xfrm>
            <a:off x="1" y="1752600"/>
            <a:ext cx="9144000" cy="704849"/>
          </a:xfrm>
        </p:spPr>
        <p:txBody>
          <a:bodyPr>
            <a:noAutofit/>
          </a:bodyPr>
          <a:lstStyle/>
          <a:p>
            <a:pPr algn="ctr"/>
            <a:r>
              <a:rPr lang="en-US" sz="3700" b="1" dirty="0">
                <a:solidFill>
                  <a:srgbClr val="002060"/>
                </a:solidFill>
                <a:latin typeface="Helvetica" panose="020B0604020202020204" pitchFamily="34" charset="0"/>
                <a:cs typeface="Helvetica" panose="020B0604020202020204" pitchFamily="34" charset="0"/>
              </a:rPr>
              <a:t>Additional Improvements by</a:t>
            </a:r>
            <a:br>
              <a:rPr lang="en-US" sz="3700" b="1" dirty="0">
                <a:solidFill>
                  <a:srgbClr val="002060"/>
                </a:solidFill>
                <a:latin typeface="Helvetica" panose="020B0604020202020204" pitchFamily="34" charset="0"/>
                <a:cs typeface="Helvetica" panose="020B0604020202020204" pitchFamily="34" charset="0"/>
              </a:rPr>
            </a:br>
            <a:r>
              <a:rPr lang="en-US" sz="3700" b="1" dirty="0">
                <a:solidFill>
                  <a:srgbClr val="002060"/>
                </a:solidFill>
                <a:latin typeface="Helvetica" panose="020B0604020202020204" pitchFamily="34" charset="0"/>
                <a:cs typeface="Helvetica" panose="020B0604020202020204" pitchFamily="34" charset="0"/>
              </a:rPr>
              <a:t> Repositioning the </a:t>
            </a:r>
            <a:r>
              <a:rPr lang="en-US" sz="3700" b="1" dirty="0" smtClean="0">
                <a:solidFill>
                  <a:srgbClr val="002060"/>
                </a:solidFill>
                <a:latin typeface="Helvetica" panose="020B0604020202020204" pitchFamily="34" charset="0"/>
                <a:cs typeface="Helvetica" panose="020B0604020202020204" pitchFamily="34" charset="0"/>
              </a:rPr>
              <a:t>Building</a:t>
            </a:r>
            <a:endParaRPr lang="en-US" sz="3700" b="1"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740340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nterior Finishes_Page_6.jpg"/>
          <p:cNvPicPr>
            <a:picLocks noGrp="1" noChangeAspect="1"/>
          </p:cNvPicPr>
          <p:nvPr>
            <p:ph sz="quarter" idx="4"/>
          </p:nvPr>
        </p:nvPicPr>
        <p:blipFill rotWithShape="1">
          <a:blip r:embed="rId3" cstate="print"/>
          <a:srcRect l="62567" t="13940" r="9091" b="53098"/>
          <a:stretch/>
        </p:blipFill>
        <p:spPr>
          <a:xfrm>
            <a:off x="4724400" y="3647894"/>
            <a:ext cx="3886200" cy="2924355"/>
          </a:xfrm>
        </p:spPr>
      </p:pic>
      <p:pic>
        <p:nvPicPr>
          <p:cNvPr id="9" name="Content Placeholder 8" descr="PICT0206.JPG"/>
          <p:cNvPicPr>
            <a:picLocks noGrp="1" noChangeAspect="1"/>
          </p:cNvPicPr>
          <p:nvPr>
            <p:ph sz="quarter" idx="2"/>
          </p:nvPr>
        </p:nvPicPr>
        <p:blipFill>
          <a:blip r:embed="rId4" cstate="print"/>
          <a:stretch>
            <a:fillRect/>
          </a:stretch>
        </p:blipFill>
        <p:spPr>
          <a:xfrm>
            <a:off x="457200" y="2895600"/>
            <a:ext cx="3886200" cy="2914650"/>
          </a:xfrm>
        </p:spPr>
      </p:pic>
      <p:sp>
        <p:nvSpPr>
          <p:cNvPr id="11" name="Text Placeholder 2"/>
          <p:cNvSpPr>
            <a:spLocks noGrp="1"/>
          </p:cNvSpPr>
          <p:nvPr>
            <p:ph type="body" sz="quarter" idx="1"/>
          </p:nvPr>
        </p:nvSpPr>
        <p:spPr>
          <a:xfrm>
            <a:off x="457200" y="6087788"/>
            <a:ext cx="3886200" cy="484461"/>
          </a:xfrm>
          <a:solidFill>
            <a:srgbClr val="002060"/>
          </a:solidFill>
        </p:spPr>
        <p:txBody>
          <a:bodyPr>
            <a:normAutofit/>
          </a:bodyPr>
          <a:lstStyle/>
          <a:p>
            <a:pPr algn="ctr">
              <a:spcBef>
                <a:spcPts val="0"/>
              </a:spcBef>
            </a:pPr>
            <a:r>
              <a:rPr lang="en-US" sz="2400" smtClean="0">
                <a:solidFill>
                  <a:schemeClr val="bg1"/>
                </a:solidFill>
                <a:latin typeface="Helvetica" panose="020B0604020202020204" pitchFamily="34" charset="0"/>
                <a:cs typeface="Helvetica" panose="020B0604020202020204" pitchFamily="34" charset="0"/>
              </a:rPr>
              <a:t>Before</a:t>
            </a:r>
            <a:endParaRPr lang="en-US" sz="2400" dirty="0">
              <a:solidFill>
                <a:schemeClr val="bg1"/>
              </a:solidFill>
              <a:latin typeface="Helvetica" panose="020B0604020202020204" pitchFamily="34" charset="0"/>
              <a:cs typeface="Helvetica" panose="020B0604020202020204" pitchFamily="34" charset="0"/>
            </a:endParaRPr>
          </a:p>
        </p:txBody>
      </p:sp>
      <p:sp>
        <p:nvSpPr>
          <p:cNvPr id="12" name="Text Placeholder 2"/>
          <p:cNvSpPr>
            <a:spLocks noGrp="1"/>
          </p:cNvSpPr>
          <p:nvPr>
            <p:ph type="body" sz="quarter" idx="1"/>
          </p:nvPr>
        </p:nvSpPr>
        <p:spPr>
          <a:xfrm>
            <a:off x="4724400" y="2895600"/>
            <a:ext cx="3886200" cy="484461"/>
          </a:xfrm>
          <a:solidFill>
            <a:srgbClr val="002060"/>
          </a:solidFill>
        </p:spPr>
        <p:txBody>
          <a:bodyPr>
            <a:normAutofit/>
          </a:bodyPr>
          <a:lstStyle/>
          <a:p>
            <a:pPr algn="ctr">
              <a:spcBef>
                <a:spcPts val="0"/>
              </a:spcBef>
            </a:pPr>
            <a:r>
              <a:rPr lang="en-US" sz="2400" dirty="0" smtClean="0">
                <a:solidFill>
                  <a:schemeClr val="bg1"/>
                </a:solidFill>
                <a:latin typeface="Helvetica" panose="020B0604020202020204" pitchFamily="34" charset="0"/>
                <a:cs typeface="Helvetica" panose="020B0604020202020204" pitchFamily="34" charset="0"/>
              </a:rPr>
              <a:t>After</a:t>
            </a:r>
            <a:endParaRPr lang="en-US" sz="2400" dirty="0">
              <a:solidFill>
                <a:schemeClr val="bg1"/>
              </a:solidFill>
              <a:latin typeface="Helvetica" panose="020B0604020202020204" pitchFamily="34" charset="0"/>
              <a:cs typeface="Helvetica" panose="020B0604020202020204" pitchFamily="34" charset="0"/>
            </a:endParaRPr>
          </a:p>
        </p:txBody>
      </p:sp>
      <p:sp>
        <p:nvSpPr>
          <p:cNvPr id="13"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Restrooms</a:t>
            </a:r>
            <a:endParaRPr lang="en-US" b="1"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86950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existing lunch room.jpg"/>
          <p:cNvPicPr>
            <a:picLocks noGrp="1" noChangeAspect="1"/>
          </p:cNvPicPr>
          <p:nvPr>
            <p:ph sz="quarter" idx="2"/>
          </p:nvPr>
        </p:nvPicPr>
        <p:blipFill>
          <a:blip r:embed="rId3" cstate="print"/>
          <a:stretch>
            <a:fillRect/>
          </a:stretch>
        </p:blipFill>
        <p:spPr>
          <a:xfrm>
            <a:off x="533400" y="2804456"/>
            <a:ext cx="3886200" cy="2914650"/>
          </a:xfrm>
        </p:spPr>
      </p:pic>
      <p:pic>
        <p:nvPicPr>
          <p:cNvPr id="10" name="Picture 2" descr="\\d-peapcny.net\DFS_marketing\Images Library-PowerPoint\GE Energy Financial Services_24491\GE Energy_24491_Int Cafe Dining_PPT.jpg"/>
          <p:cNvPicPr>
            <a:picLocks noGrp="1" noChangeAspect="1" noChangeArrowheads="1"/>
          </p:cNvPicPr>
          <p:nvPr>
            <p:ph sz="quarter" idx="4"/>
          </p:nvPr>
        </p:nvPicPr>
        <p:blipFill rotWithShape="1">
          <a:blip r:embed="rId4" cstate="print"/>
          <a:srcRect l="1087" t="11190" r="14586"/>
          <a:stretch/>
        </p:blipFill>
        <p:spPr bwMode="auto">
          <a:xfrm>
            <a:off x="4724400" y="3604555"/>
            <a:ext cx="3886200" cy="2899706"/>
          </a:xfrm>
          <a:prstGeom prst="rect">
            <a:avLst/>
          </a:prstGeom>
          <a:noFill/>
        </p:spPr>
      </p:pic>
      <p:sp>
        <p:nvSpPr>
          <p:cNvPr id="9" name="Text Placeholder 2"/>
          <p:cNvSpPr>
            <a:spLocks noGrp="1"/>
          </p:cNvSpPr>
          <p:nvPr>
            <p:ph type="body" sz="quarter" idx="1"/>
          </p:nvPr>
        </p:nvSpPr>
        <p:spPr>
          <a:xfrm>
            <a:off x="533400" y="6019800"/>
            <a:ext cx="3886200" cy="484461"/>
          </a:xfrm>
          <a:solidFill>
            <a:srgbClr val="002060"/>
          </a:solidFill>
        </p:spPr>
        <p:txBody>
          <a:bodyPr>
            <a:normAutofit/>
          </a:bodyPr>
          <a:lstStyle/>
          <a:p>
            <a:pPr algn="ctr">
              <a:spcBef>
                <a:spcPts val="0"/>
              </a:spcBef>
            </a:pPr>
            <a:r>
              <a:rPr lang="en-US" sz="2400" smtClean="0">
                <a:solidFill>
                  <a:schemeClr val="bg1"/>
                </a:solidFill>
                <a:latin typeface="Helvetica" panose="020B0604020202020204" pitchFamily="34" charset="0"/>
                <a:cs typeface="Helvetica" panose="020B0604020202020204" pitchFamily="34" charset="0"/>
              </a:rPr>
              <a:t>Before</a:t>
            </a:r>
            <a:endParaRPr lang="en-US" sz="2400" dirty="0">
              <a:solidFill>
                <a:schemeClr val="bg1"/>
              </a:solidFill>
              <a:latin typeface="Helvetica" panose="020B0604020202020204" pitchFamily="34" charset="0"/>
              <a:cs typeface="Helvetica" panose="020B0604020202020204" pitchFamily="34" charset="0"/>
            </a:endParaRPr>
          </a:p>
        </p:txBody>
      </p:sp>
      <p:sp>
        <p:nvSpPr>
          <p:cNvPr id="11" name="Text Placeholder 2"/>
          <p:cNvSpPr>
            <a:spLocks noGrp="1"/>
          </p:cNvSpPr>
          <p:nvPr>
            <p:ph type="body" sz="quarter" idx="1"/>
          </p:nvPr>
        </p:nvSpPr>
        <p:spPr>
          <a:xfrm>
            <a:off x="4724400" y="2804456"/>
            <a:ext cx="3886200" cy="484461"/>
          </a:xfrm>
          <a:solidFill>
            <a:srgbClr val="002060"/>
          </a:solidFill>
        </p:spPr>
        <p:txBody>
          <a:bodyPr>
            <a:normAutofit/>
          </a:bodyPr>
          <a:lstStyle/>
          <a:p>
            <a:pPr algn="ctr">
              <a:spcBef>
                <a:spcPts val="0"/>
              </a:spcBef>
            </a:pPr>
            <a:r>
              <a:rPr lang="en-US" sz="2400" dirty="0" smtClean="0">
                <a:solidFill>
                  <a:schemeClr val="bg1"/>
                </a:solidFill>
                <a:latin typeface="Helvetica" panose="020B0604020202020204" pitchFamily="34" charset="0"/>
                <a:cs typeface="Helvetica" panose="020B0604020202020204" pitchFamily="34" charset="0"/>
              </a:rPr>
              <a:t>After</a:t>
            </a:r>
            <a:endParaRPr lang="en-US" sz="2400" dirty="0">
              <a:solidFill>
                <a:schemeClr val="bg1"/>
              </a:solidFill>
              <a:latin typeface="Helvetica" panose="020B0604020202020204" pitchFamily="34" charset="0"/>
              <a:cs typeface="Helvetica" panose="020B0604020202020204" pitchFamily="34" charset="0"/>
            </a:endParaRPr>
          </a:p>
        </p:txBody>
      </p:sp>
      <p:sp>
        <p:nvSpPr>
          <p:cNvPr id="12"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Cafeteria</a:t>
            </a:r>
            <a:endParaRPr lang="en-US" b="1"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4455095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5_EXISTING REAR PHOTO_2010-03-23.jpg"/>
          <p:cNvPicPr>
            <a:picLocks noGrp="1" noChangeAspect="1"/>
          </p:cNvPicPr>
          <p:nvPr>
            <p:ph sz="quarter" idx="2"/>
          </p:nvPr>
        </p:nvPicPr>
        <p:blipFill>
          <a:blip r:embed="rId3" cstate="print"/>
          <a:srcRect l="5000" t="6667" r="9355" b="17849"/>
          <a:stretch>
            <a:fillRect/>
          </a:stretch>
        </p:blipFill>
        <p:spPr>
          <a:xfrm>
            <a:off x="533400" y="3042581"/>
            <a:ext cx="3886200" cy="2568176"/>
          </a:xfrm>
          <a:prstGeom prst="rect">
            <a:avLst/>
          </a:prstGeom>
        </p:spPr>
      </p:pic>
      <p:pic>
        <p:nvPicPr>
          <p:cNvPr id="8" name="Content Placeholder 7" descr="14_PROPOSED REAR FACADE 2010-03-23.jpg"/>
          <p:cNvPicPr>
            <a:picLocks noGrp="1" noChangeAspect="1"/>
          </p:cNvPicPr>
          <p:nvPr>
            <p:ph sz="quarter" idx="4"/>
          </p:nvPr>
        </p:nvPicPr>
        <p:blipFill rotWithShape="1">
          <a:blip r:embed="rId4" cstate="print"/>
          <a:srcRect l="15124" t="16493" r="13847" b="20921"/>
          <a:stretch/>
        </p:blipFill>
        <p:spPr>
          <a:xfrm>
            <a:off x="4724400" y="3680224"/>
            <a:ext cx="3886200" cy="2568176"/>
          </a:xfrm>
          <a:prstGeom prst="rect">
            <a:avLst/>
          </a:prstGeom>
        </p:spPr>
      </p:pic>
      <p:sp>
        <p:nvSpPr>
          <p:cNvPr id="9"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Rear Entrance</a:t>
            </a:r>
            <a:endParaRPr lang="en-US" b="1" dirty="0">
              <a:solidFill>
                <a:srgbClr val="002060"/>
              </a:solidFill>
              <a:latin typeface="Helvetica" panose="020B0604020202020204" pitchFamily="34" charset="0"/>
              <a:cs typeface="Helvetica" panose="020B0604020202020204" pitchFamily="34" charset="0"/>
            </a:endParaRPr>
          </a:p>
        </p:txBody>
      </p:sp>
      <p:sp>
        <p:nvSpPr>
          <p:cNvPr id="11" name="Text Placeholder 2"/>
          <p:cNvSpPr>
            <a:spLocks noGrp="1"/>
          </p:cNvSpPr>
          <p:nvPr>
            <p:ph type="body" sz="quarter" idx="1"/>
          </p:nvPr>
        </p:nvSpPr>
        <p:spPr>
          <a:xfrm>
            <a:off x="533400" y="5763939"/>
            <a:ext cx="3886200" cy="484461"/>
          </a:xfrm>
          <a:solidFill>
            <a:srgbClr val="002060"/>
          </a:solidFill>
        </p:spPr>
        <p:txBody>
          <a:bodyPr>
            <a:normAutofit/>
          </a:bodyPr>
          <a:lstStyle/>
          <a:p>
            <a:pPr algn="ctr">
              <a:spcBef>
                <a:spcPts val="0"/>
              </a:spcBef>
            </a:pPr>
            <a:r>
              <a:rPr lang="en-US" sz="2400" smtClean="0">
                <a:solidFill>
                  <a:schemeClr val="bg1"/>
                </a:solidFill>
                <a:latin typeface="Helvetica" panose="020B0604020202020204" pitchFamily="34" charset="0"/>
                <a:cs typeface="Helvetica" panose="020B0604020202020204" pitchFamily="34" charset="0"/>
              </a:rPr>
              <a:t>Before</a:t>
            </a:r>
            <a:endParaRPr lang="en-US" sz="2400" dirty="0">
              <a:solidFill>
                <a:schemeClr val="bg1"/>
              </a:solidFill>
              <a:latin typeface="Helvetica" panose="020B0604020202020204" pitchFamily="34" charset="0"/>
              <a:cs typeface="Helvetica" panose="020B0604020202020204" pitchFamily="34" charset="0"/>
            </a:endParaRPr>
          </a:p>
        </p:txBody>
      </p:sp>
      <p:sp>
        <p:nvSpPr>
          <p:cNvPr id="12" name="Text Placeholder 2"/>
          <p:cNvSpPr>
            <a:spLocks noGrp="1"/>
          </p:cNvSpPr>
          <p:nvPr>
            <p:ph type="body" sz="quarter" idx="1"/>
          </p:nvPr>
        </p:nvSpPr>
        <p:spPr>
          <a:xfrm>
            <a:off x="4724400" y="3042581"/>
            <a:ext cx="3886200" cy="484461"/>
          </a:xfrm>
          <a:solidFill>
            <a:srgbClr val="002060"/>
          </a:solidFill>
        </p:spPr>
        <p:txBody>
          <a:bodyPr>
            <a:normAutofit/>
          </a:bodyPr>
          <a:lstStyle/>
          <a:p>
            <a:pPr algn="ctr">
              <a:spcBef>
                <a:spcPts val="0"/>
              </a:spcBef>
            </a:pPr>
            <a:r>
              <a:rPr lang="en-US" sz="2400" dirty="0" smtClean="0">
                <a:solidFill>
                  <a:schemeClr val="bg1"/>
                </a:solidFill>
                <a:latin typeface="Helvetica" panose="020B0604020202020204" pitchFamily="34" charset="0"/>
                <a:cs typeface="Helvetica" panose="020B0604020202020204" pitchFamily="34" charset="0"/>
              </a:rPr>
              <a:t>After</a:t>
            </a:r>
            <a:endParaRPr lang="en-US" sz="24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439318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6_EXISTING FRONT PHOTO_2010-03-23.jpg"/>
          <p:cNvPicPr>
            <a:picLocks noGrp="1" noChangeAspect="1"/>
          </p:cNvPicPr>
          <p:nvPr>
            <p:ph sz="quarter" idx="2"/>
          </p:nvPr>
        </p:nvPicPr>
        <p:blipFill>
          <a:blip r:embed="rId3" cstate="print"/>
          <a:srcRect l="7258" t="3677" r="8637" b="13596"/>
          <a:stretch>
            <a:fillRect/>
          </a:stretch>
        </p:blipFill>
        <p:spPr>
          <a:xfrm>
            <a:off x="533400" y="2895600"/>
            <a:ext cx="3886200" cy="2866896"/>
          </a:xfrm>
          <a:ln w="3175">
            <a:noFill/>
          </a:ln>
        </p:spPr>
      </p:pic>
      <p:pic>
        <p:nvPicPr>
          <p:cNvPr id="8" name="Content Placeholder 7" descr="9_PROPOSED FRONT REND 2010-03-23.jpg"/>
          <p:cNvPicPr>
            <a:picLocks noGrp="1" noChangeAspect="1"/>
          </p:cNvPicPr>
          <p:nvPr>
            <p:ph sz="quarter" idx="4"/>
          </p:nvPr>
        </p:nvPicPr>
        <p:blipFill rotWithShape="1">
          <a:blip r:embed="rId4" cstate="print"/>
          <a:srcRect l="9167" t="8824" r="16137" b="17647"/>
          <a:stretch/>
        </p:blipFill>
        <p:spPr>
          <a:xfrm>
            <a:off x="4724400" y="3486279"/>
            <a:ext cx="3886201" cy="2866896"/>
          </a:xfrm>
          <a:prstGeom prst="rect">
            <a:avLst/>
          </a:prstGeom>
          <a:ln w="3175">
            <a:noFill/>
          </a:ln>
        </p:spPr>
      </p:pic>
      <p:sp>
        <p:nvSpPr>
          <p:cNvPr id="9"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Front Entrance</a:t>
            </a:r>
            <a:endParaRPr lang="en-US" b="1" dirty="0">
              <a:solidFill>
                <a:srgbClr val="002060"/>
              </a:solidFill>
              <a:latin typeface="Helvetica" panose="020B0604020202020204" pitchFamily="34" charset="0"/>
              <a:cs typeface="Helvetica" panose="020B0604020202020204" pitchFamily="34" charset="0"/>
            </a:endParaRPr>
          </a:p>
        </p:txBody>
      </p:sp>
      <p:sp>
        <p:nvSpPr>
          <p:cNvPr id="11" name="Text Placeholder 2"/>
          <p:cNvSpPr>
            <a:spLocks noGrp="1"/>
          </p:cNvSpPr>
          <p:nvPr>
            <p:ph type="body" sz="quarter" idx="1"/>
          </p:nvPr>
        </p:nvSpPr>
        <p:spPr>
          <a:xfrm>
            <a:off x="4724400" y="2895600"/>
            <a:ext cx="3886200" cy="484461"/>
          </a:xfrm>
          <a:solidFill>
            <a:srgbClr val="002060"/>
          </a:solidFill>
        </p:spPr>
        <p:txBody>
          <a:bodyPr>
            <a:normAutofit/>
          </a:bodyPr>
          <a:lstStyle/>
          <a:p>
            <a:pPr algn="ctr">
              <a:spcBef>
                <a:spcPts val="0"/>
              </a:spcBef>
            </a:pPr>
            <a:r>
              <a:rPr lang="en-US" sz="2400" dirty="0" smtClean="0">
                <a:solidFill>
                  <a:schemeClr val="bg1"/>
                </a:solidFill>
                <a:latin typeface="Helvetica" panose="020B0604020202020204" pitchFamily="34" charset="0"/>
                <a:cs typeface="Helvetica" panose="020B0604020202020204" pitchFamily="34" charset="0"/>
              </a:rPr>
              <a:t>After</a:t>
            </a:r>
            <a:endParaRPr lang="en-US" sz="2400" dirty="0">
              <a:solidFill>
                <a:schemeClr val="bg1"/>
              </a:solidFill>
              <a:latin typeface="Helvetica" panose="020B0604020202020204" pitchFamily="34" charset="0"/>
              <a:cs typeface="Helvetica" panose="020B0604020202020204" pitchFamily="34" charset="0"/>
            </a:endParaRPr>
          </a:p>
        </p:txBody>
      </p:sp>
      <p:sp>
        <p:nvSpPr>
          <p:cNvPr id="12" name="Text Placeholder 2"/>
          <p:cNvSpPr>
            <a:spLocks noGrp="1"/>
          </p:cNvSpPr>
          <p:nvPr>
            <p:ph type="body" sz="quarter" idx="1"/>
          </p:nvPr>
        </p:nvSpPr>
        <p:spPr>
          <a:xfrm>
            <a:off x="533400" y="5868714"/>
            <a:ext cx="3886200" cy="484461"/>
          </a:xfrm>
          <a:solidFill>
            <a:srgbClr val="002060"/>
          </a:solidFill>
        </p:spPr>
        <p:txBody>
          <a:bodyPr>
            <a:normAutofit/>
          </a:bodyPr>
          <a:lstStyle/>
          <a:p>
            <a:pPr algn="ctr">
              <a:spcBef>
                <a:spcPts val="0"/>
              </a:spcBef>
            </a:pPr>
            <a:r>
              <a:rPr lang="en-US" sz="2400" smtClean="0">
                <a:solidFill>
                  <a:schemeClr val="bg1"/>
                </a:solidFill>
                <a:latin typeface="Helvetica" panose="020B0604020202020204" pitchFamily="34" charset="0"/>
                <a:cs typeface="Helvetica" panose="020B0604020202020204" pitchFamily="34" charset="0"/>
              </a:rPr>
              <a:t>Before</a:t>
            </a:r>
            <a:endParaRPr lang="en-US" sz="24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988031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Designation Examination:</a:t>
            </a:r>
          </a:p>
          <a:p>
            <a:r>
              <a:rPr lang="en-US" b="1" dirty="0" smtClean="0">
                <a:solidFill>
                  <a:srgbClr val="002060"/>
                </a:solidFill>
                <a:latin typeface="Helvetica" panose="020B0604020202020204" pitchFamily="34" charset="0"/>
                <a:cs typeface="Helvetica" panose="020B0604020202020204" pitchFamily="34" charset="0"/>
              </a:rPr>
              <a:t>BOMA 360</a:t>
            </a:r>
            <a:endParaRPr lang="en-US" b="1" dirty="0">
              <a:solidFill>
                <a:srgbClr val="002060"/>
              </a:solidFill>
              <a:latin typeface="Helvetica" panose="020B0604020202020204" pitchFamily="34" charset="0"/>
              <a:cs typeface="Helvetica" panose="020B0604020202020204" pitchFamily="34" charset="0"/>
            </a:endParaRPr>
          </a:p>
        </p:txBody>
      </p:sp>
      <p:sp>
        <p:nvSpPr>
          <p:cNvPr id="3" name="TextBox 2"/>
          <p:cNvSpPr txBox="1"/>
          <p:nvPr/>
        </p:nvSpPr>
        <p:spPr>
          <a:xfrm>
            <a:off x="4191000" y="3474690"/>
            <a:ext cx="4800600" cy="3154710"/>
          </a:xfrm>
          <a:prstGeom prst="rect">
            <a:avLst/>
          </a:prstGeom>
          <a:noFill/>
        </p:spPr>
        <p:txBody>
          <a:bodyPr wrap="square" rtlCol="0">
            <a:spAutoFit/>
          </a:bodyPr>
          <a:lstStyle/>
          <a:p>
            <a:r>
              <a:rPr lang="en-US" sz="2500" dirty="0" smtClean="0">
                <a:solidFill>
                  <a:srgbClr val="002060"/>
                </a:solidFill>
                <a:latin typeface="Helvetica" panose="020B0604020202020204" pitchFamily="2" charset="0"/>
              </a:rPr>
              <a:t>The BOMA 360 designation provides </a:t>
            </a:r>
            <a:r>
              <a:rPr lang="en-US" sz="2500" b="1" dirty="0" smtClean="0">
                <a:solidFill>
                  <a:srgbClr val="002060"/>
                </a:solidFill>
                <a:latin typeface="Helvetica" panose="020B0604020202020204" pitchFamily="2" charset="0"/>
              </a:rPr>
              <a:t>validation</a:t>
            </a:r>
            <a:r>
              <a:rPr lang="en-US" sz="2500" dirty="0" smtClean="0">
                <a:solidFill>
                  <a:srgbClr val="002060"/>
                </a:solidFill>
                <a:latin typeface="Helvetica" panose="020B0604020202020204" pitchFamily="2" charset="0"/>
              </a:rPr>
              <a:t> </a:t>
            </a:r>
            <a:r>
              <a:rPr lang="en-US" sz="2500" dirty="0">
                <a:solidFill>
                  <a:srgbClr val="002060"/>
                </a:solidFill>
                <a:latin typeface="Helvetica" panose="020B0604020202020204" pitchFamily="2" charset="0"/>
              </a:rPr>
              <a:t>and </a:t>
            </a:r>
            <a:r>
              <a:rPr lang="en-US" sz="2500" b="1" dirty="0" smtClean="0">
                <a:solidFill>
                  <a:srgbClr val="002060"/>
                </a:solidFill>
                <a:latin typeface="Helvetica" panose="020B0604020202020204" pitchFamily="2" charset="0"/>
              </a:rPr>
              <a:t>industry</a:t>
            </a:r>
            <a:r>
              <a:rPr lang="en-US" sz="2500" dirty="0" smtClean="0">
                <a:solidFill>
                  <a:srgbClr val="002060"/>
                </a:solidFill>
                <a:latin typeface="Helvetica" panose="020B0604020202020204" pitchFamily="2" charset="0"/>
              </a:rPr>
              <a:t> </a:t>
            </a:r>
            <a:r>
              <a:rPr lang="en-US" sz="2500" b="1" dirty="0" smtClean="0">
                <a:solidFill>
                  <a:srgbClr val="002060"/>
                </a:solidFill>
                <a:latin typeface="Helvetica" panose="020B0604020202020204" pitchFamily="2" charset="0"/>
              </a:rPr>
              <a:t>recognition</a:t>
            </a:r>
            <a:r>
              <a:rPr lang="en-US" sz="2500" dirty="0" smtClean="0">
                <a:solidFill>
                  <a:srgbClr val="002060"/>
                </a:solidFill>
                <a:latin typeface="Helvetica" panose="020B0604020202020204" pitchFamily="2" charset="0"/>
              </a:rPr>
              <a:t> </a:t>
            </a:r>
            <a:r>
              <a:rPr lang="en-US" sz="2500" dirty="0">
                <a:solidFill>
                  <a:srgbClr val="002060"/>
                </a:solidFill>
                <a:latin typeface="Helvetica" panose="020B0604020202020204" pitchFamily="2" charset="0"/>
              </a:rPr>
              <a:t>of </a:t>
            </a:r>
            <a:r>
              <a:rPr lang="en-US" sz="2500" dirty="0" smtClean="0">
                <a:solidFill>
                  <a:srgbClr val="002060"/>
                </a:solidFill>
                <a:latin typeface="Helvetica" panose="020B0604020202020204" pitchFamily="2" charset="0"/>
              </a:rPr>
              <a:t>buildings </a:t>
            </a:r>
            <a:r>
              <a:rPr lang="en-US" sz="2500" dirty="0">
                <a:solidFill>
                  <a:srgbClr val="002060"/>
                </a:solidFill>
                <a:latin typeface="Helvetica" panose="020B0604020202020204" pitchFamily="2" charset="0"/>
              </a:rPr>
              <a:t>that demonstrate </a:t>
            </a:r>
            <a:r>
              <a:rPr lang="en-US" sz="2500" b="1" dirty="0" smtClean="0">
                <a:solidFill>
                  <a:srgbClr val="002060"/>
                </a:solidFill>
                <a:latin typeface="Helvetica" panose="020B0604020202020204" pitchFamily="2" charset="0"/>
              </a:rPr>
              <a:t>best practices </a:t>
            </a:r>
            <a:r>
              <a:rPr lang="en-US" sz="2500" dirty="0">
                <a:solidFill>
                  <a:srgbClr val="002060"/>
                </a:solidFill>
                <a:latin typeface="Helvetica" panose="020B0604020202020204" pitchFamily="2" charset="0"/>
              </a:rPr>
              <a:t>encompassing all major aspects of </a:t>
            </a:r>
            <a:r>
              <a:rPr lang="en-US" sz="2500" b="1" dirty="0" smtClean="0">
                <a:solidFill>
                  <a:srgbClr val="002060"/>
                </a:solidFill>
                <a:latin typeface="Helvetica" panose="020B0604020202020204" pitchFamily="2" charset="0"/>
              </a:rPr>
              <a:t>building management </a:t>
            </a:r>
            <a:r>
              <a:rPr lang="en-US" sz="2500" b="1" dirty="0">
                <a:solidFill>
                  <a:srgbClr val="002060"/>
                </a:solidFill>
                <a:latin typeface="Helvetica" panose="020B0604020202020204" pitchFamily="2" charset="0"/>
              </a:rPr>
              <a:t>and </a:t>
            </a:r>
            <a:r>
              <a:rPr lang="en-US" sz="2500" b="1" dirty="0" smtClean="0">
                <a:solidFill>
                  <a:srgbClr val="002060"/>
                </a:solidFill>
                <a:latin typeface="Helvetica" panose="020B0604020202020204" pitchFamily="2" charset="0"/>
              </a:rPr>
              <a:t>operations</a:t>
            </a:r>
            <a:r>
              <a:rPr lang="en-US" sz="2500" dirty="0">
                <a:solidFill>
                  <a:srgbClr val="002060"/>
                </a:solidFill>
                <a:latin typeface="Helvetica" panose="020B0604020202020204" pitchFamily="2" charset="0"/>
              </a:rPr>
              <a: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810000"/>
            <a:ext cx="3727135" cy="2207248"/>
          </a:xfrm>
          <a:prstGeom prst="rect">
            <a:avLst/>
          </a:prstGeom>
        </p:spPr>
      </p:pic>
    </p:spTree>
    <p:extLst>
      <p:ext uri="{BB962C8B-B14F-4D97-AF65-F5344CB8AC3E}">
        <p14:creationId xmlns:p14="http://schemas.microsoft.com/office/powerpoint/2010/main" val="430861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BOMA 360: Criteria</a:t>
            </a:r>
            <a:endParaRPr lang="en-US" b="1" dirty="0">
              <a:solidFill>
                <a:srgbClr val="002060"/>
              </a:solidFill>
              <a:latin typeface="Helvetica" panose="020B0604020202020204" pitchFamily="34" charset="0"/>
              <a:cs typeface="Helvetica" panose="020B0604020202020204" pitchFamily="34" charset="0"/>
            </a:endParaRPr>
          </a:p>
        </p:txBody>
      </p:sp>
      <p:sp>
        <p:nvSpPr>
          <p:cNvPr id="3" name="TextBox 2"/>
          <p:cNvSpPr txBox="1"/>
          <p:nvPr/>
        </p:nvSpPr>
        <p:spPr>
          <a:xfrm>
            <a:off x="228600" y="2599759"/>
            <a:ext cx="8686800" cy="3801041"/>
          </a:xfrm>
          <a:prstGeom prst="rect">
            <a:avLst/>
          </a:prstGeom>
          <a:noFill/>
        </p:spPr>
        <p:txBody>
          <a:bodyPr wrap="square" rtlCol="0">
            <a:spAutoFit/>
          </a:bodyPr>
          <a:lstStyle/>
          <a:p>
            <a:pPr marL="342900" indent="-342900">
              <a:buFont typeface="Arial" panose="020B0604020202020204" pitchFamily="34" charset="0"/>
              <a:buChar char="•"/>
            </a:pPr>
            <a:r>
              <a:rPr lang="en-US" sz="2300" dirty="0">
                <a:solidFill>
                  <a:srgbClr val="002060"/>
                </a:solidFill>
                <a:latin typeface="Helvetica" panose="020B0604020202020204" pitchFamily="2" charset="0"/>
              </a:rPr>
              <a:t>Administered by an independent council </a:t>
            </a:r>
          </a:p>
          <a:p>
            <a:pPr marL="342900" indent="-342900">
              <a:buFont typeface="Arial" panose="020B0604020202020204" pitchFamily="34" charset="0"/>
              <a:buChar char="•"/>
            </a:pPr>
            <a:r>
              <a:rPr lang="en-US" sz="2300" dirty="0">
                <a:solidFill>
                  <a:srgbClr val="002060"/>
                </a:solidFill>
                <a:latin typeface="Helvetica" panose="020B0604020202020204" pitchFamily="2" charset="0"/>
              </a:rPr>
              <a:t>Evaluates building performance against industry best practices </a:t>
            </a:r>
          </a:p>
          <a:p>
            <a:pPr marL="342900" indent="-342900">
              <a:buFont typeface="Arial" panose="020B0604020202020204" pitchFamily="34" charset="0"/>
              <a:buChar char="•"/>
            </a:pPr>
            <a:r>
              <a:rPr lang="en-US" sz="2300" dirty="0">
                <a:solidFill>
                  <a:srgbClr val="002060"/>
                </a:solidFill>
                <a:latin typeface="Helvetica" panose="020B0604020202020204" pitchFamily="2" charset="0"/>
              </a:rPr>
              <a:t>Examines 6 key areas of building operations and </a:t>
            </a:r>
            <a:r>
              <a:rPr lang="en-US" sz="2300" dirty="0" smtClean="0">
                <a:solidFill>
                  <a:srgbClr val="002060"/>
                </a:solidFill>
                <a:latin typeface="Helvetica" panose="020B0604020202020204" pitchFamily="2" charset="0"/>
              </a:rPr>
              <a:t>management:</a:t>
            </a:r>
          </a:p>
          <a:p>
            <a:pPr marL="800100" lvl="1" indent="-342900">
              <a:buFont typeface="Arial" panose="020B0604020202020204" pitchFamily="34" charset="0"/>
              <a:buChar char="•"/>
            </a:pPr>
            <a:r>
              <a:rPr lang="en-US" sz="2100" dirty="0" smtClean="0">
                <a:solidFill>
                  <a:srgbClr val="002060"/>
                </a:solidFill>
                <a:latin typeface="Helvetica" panose="020B0604020202020204" pitchFamily="2" charset="0"/>
              </a:rPr>
              <a:t>Building </a:t>
            </a:r>
            <a:r>
              <a:rPr lang="en-US" sz="2100" dirty="0">
                <a:solidFill>
                  <a:srgbClr val="002060"/>
                </a:solidFill>
                <a:latin typeface="Helvetica" panose="020B0604020202020204" pitchFamily="2" charset="0"/>
              </a:rPr>
              <a:t>operations and </a:t>
            </a:r>
            <a:r>
              <a:rPr lang="en-US" sz="2100" dirty="0" smtClean="0">
                <a:solidFill>
                  <a:srgbClr val="002060"/>
                </a:solidFill>
                <a:latin typeface="Helvetica" panose="020B0604020202020204" pitchFamily="2" charset="0"/>
              </a:rPr>
              <a:t>management;</a:t>
            </a:r>
          </a:p>
          <a:p>
            <a:pPr marL="800100" lvl="1" indent="-342900">
              <a:buFont typeface="Arial" panose="020B0604020202020204" pitchFamily="34" charset="0"/>
              <a:buChar char="•"/>
            </a:pPr>
            <a:r>
              <a:rPr lang="en-US" sz="2100" dirty="0" smtClean="0">
                <a:solidFill>
                  <a:srgbClr val="002060"/>
                </a:solidFill>
                <a:latin typeface="Helvetica" panose="020B0604020202020204" pitchFamily="2" charset="0"/>
              </a:rPr>
              <a:t>Life </a:t>
            </a:r>
            <a:r>
              <a:rPr lang="en-US" sz="2100" dirty="0">
                <a:solidFill>
                  <a:srgbClr val="002060"/>
                </a:solidFill>
                <a:latin typeface="Helvetica" panose="020B0604020202020204" pitchFamily="2" charset="0"/>
              </a:rPr>
              <a:t>safety/security/risk </a:t>
            </a:r>
            <a:r>
              <a:rPr lang="en-US" sz="2100" dirty="0" smtClean="0">
                <a:solidFill>
                  <a:srgbClr val="002060"/>
                </a:solidFill>
                <a:latin typeface="Helvetica" panose="020B0604020202020204" pitchFamily="2" charset="0"/>
              </a:rPr>
              <a:t>management;</a:t>
            </a:r>
          </a:p>
          <a:p>
            <a:pPr marL="800100" lvl="1" indent="-342900">
              <a:buFont typeface="Arial" panose="020B0604020202020204" pitchFamily="34" charset="0"/>
              <a:buChar char="•"/>
            </a:pPr>
            <a:r>
              <a:rPr lang="en-US" sz="2100" dirty="0" smtClean="0">
                <a:solidFill>
                  <a:srgbClr val="002060"/>
                </a:solidFill>
                <a:latin typeface="Helvetica" panose="020B0604020202020204" pitchFamily="2" charset="0"/>
              </a:rPr>
              <a:t>Training </a:t>
            </a:r>
            <a:r>
              <a:rPr lang="en-US" sz="2100" dirty="0">
                <a:solidFill>
                  <a:srgbClr val="002060"/>
                </a:solidFill>
                <a:latin typeface="Helvetica" panose="020B0604020202020204" pitchFamily="2" charset="0"/>
              </a:rPr>
              <a:t>and </a:t>
            </a:r>
            <a:r>
              <a:rPr lang="en-US" sz="2100" dirty="0" smtClean="0">
                <a:solidFill>
                  <a:srgbClr val="002060"/>
                </a:solidFill>
                <a:latin typeface="Helvetica" panose="020B0604020202020204" pitchFamily="2" charset="0"/>
              </a:rPr>
              <a:t>education;</a:t>
            </a:r>
          </a:p>
          <a:p>
            <a:pPr marL="800100" lvl="1" indent="-342900">
              <a:buFont typeface="Arial" panose="020B0604020202020204" pitchFamily="34" charset="0"/>
              <a:buChar char="•"/>
            </a:pPr>
            <a:r>
              <a:rPr lang="en-US" sz="2100" dirty="0" smtClean="0">
                <a:solidFill>
                  <a:srgbClr val="002060"/>
                </a:solidFill>
                <a:latin typeface="Helvetica" panose="020B0604020202020204" pitchFamily="2" charset="0"/>
              </a:rPr>
              <a:t>Energy;</a:t>
            </a:r>
          </a:p>
          <a:p>
            <a:pPr marL="800100" lvl="1" indent="-342900">
              <a:buFont typeface="Arial" panose="020B0604020202020204" pitchFamily="34" charset="0"/>
              <a:buChar char="•"/>
            </a:pPr>
            <a:r>
              <a:rPr lang="en-US" sz="2100" dirty="0" smtClean="0">
                <a:solidFill>
                  <a:srgbClr val="002060"/>
                </a:solidFill>
                <a:latin typeface="Helvetica" panose="020B0604020202020204" pitchFamily="2" charset="0"/>
              </a:rPr>
              <a:t>Environment/sustainability</a:t>
            </a:r>
            <a:r>
              <a:rPr lang="en-US" sz="2100" dirty="0">
                <a:solidFill>
                  <a:srgbClr val="002060"/>
                </a:solidFill>
                <a:latin typeface="Helvetica" panose="020B0604020202020204" pitchFamily="2" charset="0"/>
              </a:rPr>
              <a:t>; </a:t>
            </a:r>
            <a:r>
              <a:rPr lang="en-US" sz="2100" dirty="0" smtClean="0">
                <a:solidFill>
                  <a:srgbClr val="002060"/>
                </a:solidFill>
                <a:latin typeface="Helvetica" panose="020B0604020202020204" pitchFamily="2" charset="0"/>
              </a:rPr>
              <a:t>and</a:t>
            </a:r>
          </a:p>
          <a:p>
            <a:pPr marL="800100" lvl="1" indent="-342900">
              <a:buFont typeface="Arial" panose="020B0604020202020204" pitchFamily="34" charset="0"/>
              <a:buChar char="•"/>
            </a:pPr>
            <a:r>
              <a:rPr lang="en-US" sz="2100" dirty="0">
                <a:solidFill>
                  <a:srgbClr val="002060"/>
                </a:solidFill>
                <a:latin typeface="Helvetica" panose="020B0604020202020204" pitchFamily="2" charset="0"/>
              </a:rPr>
              <a:t>T</a:t>
            </a:r>
            <a:r>
              <a:rPr lang="en-US" sz="2100" dirty="0" smtClean="0">
                <a:solidFill>
                  <a:srgbClr val="002060"/>
                </a:solidFill>
                <a:latin typeface="Helvetica" panose="020B0604020202020204" pitchFamily="2" charset="0"/>
              </a:rPr>
              <a:t>enant </a:t>
            </a:r>
            <a:r>
              <a:rPr lang="en-US" sz="2100" dirty="0">
                <a:solidFill>
                  <a:srgbClr val="002060"/>
                </a:solidFill>
                <a:latin typeface="Helvetica" panose="020B0604020202020204" pitchFamily="2" charset="0"/>
              </a:rPr>
              <a:t>relations/community involvement</a:t>
            </a:r>
          </a:p>
          <a:p>
            <a:pPr marL="342900" indent="-342900">
              <a:buFont typeface="Arial" panose="020B0604020202020204" pitchFamily="34" charset="0"/>
              <a:buChar char="•"/>
            </a:pPr>
            <a:r>
              <a:rPr lang="en-US" sz="2300" dirty="0">
                <a:solidFill>
                  <a:srgbClr val="002060"/>
                </a:solidFill>
                <a:latin typeface="Helvetica" panose="020B0604020202020204" pitchFamily="2" charset="0"/>
              </a:rPr>
              <a:t>Satisfy requirements in all 6 areas to be </a:t>
            </a:r>
            <a:r>
              <a:rPr lang="en-US" sz="2300" dirty="0" smtClean="0">
                <a:solidFill>
                  <a:srgbClr val="002060"/>
                </a:solidFill>
                <a:latin typeface="Helvetica" panose="020B0604020202020204" pitchFamily="2" charset="0"/>
              </a:rPr>
              <a:t>awarded                  the prestigious designation</a:t>
            </a:r>
            <a:endParaRPr lang="en-US" sz="2300" dirty="0">
              <a:solidFill>
                <a:srgbClr val="002060"/>
              </a:solidFill>
              <a:latin typeface="Helvetica" panose="020B06040202020202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5639222"/>
            <a:ext cx="1925748" cy="1139604"/>
          </a:xfrm>
          <a:prstGeom prst="rect">
            <a:avLst/>
          </a:prstGeom>
        </p:spPr>
      </p:pic>
    </p:spTree>
    <p:extLst>
      <p:ext uri="{BB962C8B-B14F-4D97-AF65-F5344CB8AC3E}">
        <p14:creationId xmlns:p14="http://schemas.microsoft.com/office/powerpoint/2010/main" val="859856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BOMA 360: Value</a:t>
            </a:r>
            <a:endParaRPr lang="en-US" b="1" dirty="0">
              <a:solidFill>
                <a:srgbClr val="002060"/>
              </a:solidFill>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5639222"/>
            <a:ext cx="1925748" cy="1139604"/>
          </a:xfrm>
          <a:prstGeom prst="rect">
            <a:avLst/>
          </a:prstGeom>
        </p:spPr>
      </p:pic>
      <p:sp>
        <p:nvSpPr>
          <p:cNvPr id="5" name="TextBox 4"/>
          <p:cNvSpPr txBox="1"/>
          <p:nvPr/>
        </p:nvSpPr>
        <p:spPr>
          <a:xfrm>
            <a:off x="228600" y="2599759"/>
            <a:ext cx="8686800" cy="3631763"/>
          </a:xfrm>
          <a:prstGeom prst="rect">
            <a:avLst/>
          </a:prstGeom>
          <a:noFill/>
        </p:spPr>
        <p:txBody>
          <a:bodyPr wrap="square" rtlCol="0">
            <a:spAutoFit/>
          </a:bodyPr>
          <a:lstStyle/>
          <a:p>
            <a:pPr marL="342900" indent="-342900">
              <a:buFont typeface="Arial" panose="020B0604020202020204" pitchFamily="34" charset="0"/>
              <a:buChar char="•"/>
            </a:pPr>
            <a:r>
              <a:rPr lang="en-US" sz="2300" dirty="0" smtClean="0">
                <a:solidFill>
                  <a:srgbClr val="002060"/>
                </a:solidFill>
                <a:latin typeface="Helvetica" panose="020B0604020202020204" pitchFamily="2" charset="0"/>
              </a:rPr>
              <a:t>Maximizes operational performance</a:t>
            </a:r>
            <a:endParaRPr lang="en-US" sz="2300" dirty="0">
              <a:solidFill>
                <a:srgbClr val="002060"/>
              </a:solidFill>
              <a:latin typeface="Helvetica" panose="020B0604020202020204" pitchFamily="2" charset="0"/>
            </a:endParaRPr>
          </a:p>
          <a:p>
            <a:pPr marL="342900" indent="-342900">
              <a:buFont typeface="Arial" panose="020B0604020202020204" pitchFamily="34" charset="0"/>
              <a:buChar char="•"/>
            </a:pPr>
            <a:r>
              <a:rPr lang="en-US" sz="2300" dirty="0" smtClean="0">
                <a:solidFill>
                  <a:srgbClr val="002060"/>
                </a:solidFill>
                <a:latin typeface="Helvetica" panose="020B0604020202020204" pitchFamily="2" charset="0"/>
              </a:rPr>
              <a:t>Identifies areas </a:t>
            </a:r>
            <a:r>
              <a:rPr lang="en-US" sz="2300" dirty="0">
                <a:solidFill>
                  <a:srgbClr val="002060"/>
                </a:solidFill>
                <a:latin typeface="Helvetica" panose="020B0604020202020204" pitchFamily="2" charset="0"/>
              </a:rPr>
              <a:t>of </a:t>
            </a:r>
            <a:r>
              <a:rPr lang="en-US" sz="2300" dirty="0" smtClean="0">
                <a:solidFill>
                  <a:srgbClr val="002060"/>
                </a:solidFill>
                <a:latin typeface="Helvetica" panose="020B0604020202020204" pitchFamily="2" charset="0"/>
              </a:rPr>
              <a:t>strength/need </a:t>
            </a:r>
            <a:r>
              <a:rPr lang="en-US" sz="2300" dirty="0">
                <a:solidFill>
                  <a:srgbClr val="002060"/>
                </a:solidFill>
                <a:latin typeface="Helvetica" panose="020B0604020202020204" pitchFamily="2" charset="0"/>
              </a:rPr>
              <a:t>for </a:t>
            </a:r>
            <a:r>
              <a:rPr lang="en-US" sz="2300" dirty="0" smtClean="0">
                <a:solidFill>
                  <a:srgbClr val="002060"/>
                </a:solidFill>
                <a:latin typeface="Helvetica" panose="020B0604020202020204" pitchFamily="2" charset="0"/>
              </a:rPr>
              <a:t>improvement</a:t>
            </a:r>
            <a:endParaRPr lang="en-US" sz="2300" dirty="0">
              <a:solidFill>
                <a:srgbClr val="002060"/>
              </a:solidFill>
              <a:latin typeface="Helvetica" panose="020B0604020202020204" pitchFamily="2" charset="0"/>
            </a:endParaRPr>
          </a:p>
          <a:p>
            <a:pPr marL="342900" indent="-342900">
              <a:buFont typeface="Arial" panose="020B0604020202020204" pitchFamily="34" charset="0"/>
              <a:buChar char="•"/>
            </a:pPr>
            <a:r>
              <a:rPr lang="en-US" sz="2300" dirty="0" smtClean="0">
                <a:solidFill>
                  <a:srgbClr val="002060"/>
                </a:solidFill>
                <a:latin typeface="Helvetica" panose="020B0604020202020204" pitchFamily="2" charset="0"/>
              </a:rPr>
              <a:t>Ensures continuing standards </a:t>
            </a:r>
            <a:r>
              <a:rPr lang="en-US" sz="2300" dirty="0">
                <a:solidFill>
                  <a:srgbClr val="002060"/>
                </a:solidFill>
                <a:latin typeface="Helvetica" panose="020B0604020202020204" pitchFamily="2" charset="0"/>
              </a:rPr>
              <a:t>of </a:t>
            </a:r>
            <a:r>
              <a:rPr lang="en-US" sz="2300" dirty="0" smtClean="0">
                <a:solidFill>
                  <a:srgbClr val="002060"/>
                </a:solidFill>
                <a:latin typeface="Helvetica" panose="020B0604020202020204" pitchFamily="2" charset="0"/>
              </a:rPr>
              <a:t>property maintenance</a:t>
            </a:r>
            <a:endParaRPr lang="en-US" sz="2300" dirty="0">
              <a:solidFill>
                <a:srgbClr val="002060"/>
              </a:solidFill>
              <a:latin typeface="Helvetica" panose="020B0604020202020204" pitchFamily="2" charset="0"/>
            </a:endParaRPr>
          </a:p>
          <a:p>
            <a:pPr marL="342900" indent="-342900">
              <a:buFont typeface="Arial" panose="020B0604020202020204" pitchFamily="34" charset="0"/>
              <a:buChar char="•"/>
            </a:pPr>
            <a:r>
              <a:rPr lang="en-US" sz="2300" dirty="0" smtClean="0">
                <a:solidFill>
                  <a:srgbClr val="002060"/>
                </a:solidFill>
                <a:latin typeface="Helvetica" panose="020B0604020202020204" pitchFamily="2" charset="0"/>
              </a:rPr>
              <a:t>Increases sustainability/environmental practices</a:t>
            </a:r>
            <a:endParaRPr lang="en-US" sz="2300" dirty="0">
              <a:solidFill>
                <a:srgbClr val="002060"/>
              </a:solidFill>
              <a:latin typeface="Helvetica" panose="020B0604020202020204" pitchFamily="2" charset="0"/>
            </a:endParaRPr>
          </a:p>
          <a:p>
            <a:pPr marL="342900" indent="-342900">
              <a:buFont typeface="Arial" panose="020B0604020202020204" pitchFamily="34" charset="0"/>
              <a:buChar char="•"/>
            </a:pPr>
            <a:r>
              <a:rPr lang="en-US" sz="2300" dirty="0" smtClean="0">
                <a:solidFill>
                  <a:srgbClr val="002060"/>
                </a:solidFill>
                <a:latin typeface="Helvetica" panose="020B0604020202020204" pitchFamily="2" charset="0"/>
              </a:rPr>
              <a:t>Improves overall management quality</a:t>
            </a:r>
            <a:endParaRPr lang="en-US" sz="2300" dirty="0">
              <a:solidFill>
                <a:srgbClr val="002060"/>
              </a:solidFill>
              <a:latin typeface="Helvetica" panose="020B0604020202020204" pitchFamily="2" charset="0"/>
            </a:endParaRPr>
          </a:p>
          <a:p>
            <a:pPr marL="342900" indent="-342900">
              <a:buFont typeface="Arial" panose="020B0604020202020204" pitchFamily="34" charset="0"/>
              <a:buChar char="•"/>
            </a:pPr>
            <a:r>
              <a:rPr lang="en-US" sz="2300" dirty="0">
                <a:solidFill>
                  <a:srgbClr val="002060"/>
                </a:solidFill>
                <a:latin typeface="Helvetica" panose="020B0604020202020204" pitchFamily="2" charset="0"/>
              </a:rPr>
              <a:t>Management </a:t>
            </a:r>
            <a:r>
              <a:rPr lang="en-US" sz="2300" dirty="0" smtClean="0">
                <a:solidFill>
                  <a:srgbClr val="002060"/>
                </a:solidFill>
                <a:latin typeface="Helvetica" panose="020B0604020202020204" pitchFamily="2" charset="0"/>
              </a:rPr>
              <a:t>transparency </a:t>
            </a:r>
            <a:r>
              <a:rPr lang="en-US" sz="2300" dirty="0">
                <a:solidFill>
                  <a:srgbClr val="002060"/>
                </a:solidFill>
                <a:latin typeface="Helvetica" panose="020B0604020202020204" pitchFamily="2" charset="0"/>
              </a:rPr>
              <a:t>= Recognition</a:t>
            </a:r>
          </a:p>
          <a:p>
            <a:pPr marL="342900" indent="-342900">
              <a:buFont typeface="Arial" panose="020B0604020202020204" pitchFamily="34" charset="0"/>
              <a:buChar char="•"/>
            </a:pPr>
            <a:r>
              <a:rPr lang="en-US" sz="2300" dirty="0">
                <a:solidFill>
                  <a:srgbClr val="002060"/>
                </a:solidFill>
                <a:latin typeface="Helvetica" panose="020B0604020202020204" pitchFamily="2" charset="0"/>
              </a:rPr>
              <a:t>Serves </a:t>
            </a:r>
            <a:r>
              <a:rPr lang="en-US" sz="2300" dirty="0" smtClean="0">
                <a:solidFill>
                  <a:srgbClr val="002060"/>
                </a:solidFill>
                <a:latin typeface="Helvetica" panose="020B0604020202020204" pitchFamily="2" charset="0"/>
              </a:rPr>
              <a:t>as a training tool </a:t>
            </a:r>
            <a:r>
              <a:rPr lang="en-US" sz="2300" dirty="0">
                <a:solidFill>
                  <a:srgbClr val="002060"/>
                </a:solidFill>
                <a:latin typeface="Helvetica" panose="020B0604020202020204" pitchFamily="2" charset="0"/>
              </a:rPr>
              <a:t>for </a:t>
            </a:r>
            <a:r>
              <a:rPr lang="en-US" sz="2300" dirty="0" smtClean="0">
                <a:solidFill>
                  <a:srgbClr val="002060"/>
                </a:solidFill>
                <a:latin typeface="Helvetica" panose="020B0604020202020204" pitchFamily="2" charset="0"/>
              </a:rPr>
              <a:t>property personnel</a:t>
            </a:r>
          </a:p>
          <a:p>
            <a:pPr marL="342900" indent="-342900">
              <a:buFont typeface="Arial" panose="020B0604020202020204" pitchFamily="34" charset="0"/>
              <a:buChar char="•"/>
            </a:pPr>
            <a:r>
              <a:rPr lang="en-US" sz="2300" dirty="0" smtClean="0">
                <a:solidFill>
                  <a:srgbClr val="002060"/>
                </a:solidFill>
                <a:latin typeface="Helvetica" panose="020B0604020202020204" pitchFamily="2" charset="0"/>
              </a:rPr>
              <a:t>Differentiates building in the marketplace, providing tangible benefits to the property</a:t>
            </a:r>
            <a:endParaRPr lang="en-US" sz="2300" dirty="0">
              <a:solidFill>
                <a:srgbClr val="002060"/>
              </a:solidFill>
              <a:latin typeface="Helvetica" panose="020B0604020202020204" pitchFamily="2" charset="0"/>
            </a:endParaRPr>
          </a:p>
          <a:p>
            <a:pPr marL="342900" indent="-342900">
              <a:buFont typeface="Arial" panose="020B0604020202020204" pitchFamily="34" charset="0"/>
              <a:buChar char="•"/>
            </a:pPr>
            <a:endParaRPr lang="en-US" sz="2300" dirty="0">
              <a:solidFill>
                <a:srgbClr val="002060"/>
              </a:solidFill>
              <a:latin typeface="Helvetica" panose="020B0604020202020204" pitchFamily="2" charset="0"/>
            </a:endParaRPr>
          </a:p>
        </p:txBody>
      </p:sp>
    </p:spTree>
    <p:extLst>
      <p:ext uri="{BB962C8B-B14F-4D97-AF65-F5344CB8AC3E}">
        <p14:creationId xmlns:p14="http://schemas.microsoft.com/office/powerpoint/2010/main" val="915294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BOMA 360: Value</a:t>
            </a:r>
            <a:endParaRPr lang="en-US" b="1" dirty="0">
              <a:solidFill>
                <a:srgbClr val="002060"/>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5639222"/>
            <a:ext cx="1925748" cy="1139604"/>
          </a:xfrm>
          <a:prstGeom prst="rect">
            <a:avLst/>
          </a:prstGeom>
        </p:spPr>
      </p:pic>
      <p:sp>
        <p:nvSpPr>
          <p:cNvPr id="4" name="TextBox 3"/>
          <p:cNvSpPr txBox="1"/>
          <p:nvPr/>
        </p:nvSpPr>
        <p:spPr>
          <a:xfrm>
            <a:off x="228600" y="2514600"/>
            <a:ext cx="8686800" cy="3508653"/>
          </a:xfrm>
          <a:prstGeom prst="rect">
            <a:avLst/>
          </a:prstGeom>
          <a:noFill/>
        </p:spPr>
        <p:txBody>
          <a:bodyPr wrap="square" rtlCol="0">
            <a:spAutoFit/>
          </a:bodyPr>
          <a:lstStyle/>
          <a:p>
            <a:pPr algn="ctr"/>
            <a:r>
              <a:rPr lang="en-US" sz="3300" b="1" i="1" dirty="0">
                <a:solidFill>
                  <a:srgbClr val="002060"/>
                </a:solidFill>
                <a:latin typeface="Helvetica" panose="020B0604020202020204" pitchFamily="2" charset="0"/>
              </a:rPr>
              <a:t>Tenants Rate 360 Buildings </a:t>
            </a:r>
            <a:r>
              <a:rPr lang="en-US" sz="3300" b="1" i="1" dirty="0" smtClean="0">
                <a:solidFill>
                  <a:srgbClr val="002060"/>
                </a:solidFill>
                <a:latin typeface="Helvetica" panose="020B0604020202020204" pitchFamily="2" charset="0"/>
              </a:rPr>
              <a:t>Better</a:t>
            </a:r>
          </a:p>
          <a:p>
            <a:pPr algn="ctr"/>
            <a:endParaRPr lang="en-US" sz="500" b="1" i="1" dirty="0">
              <a:solidFill>
                <a:srgbClr val="002060"/>
              </a:solidFill>
              <a:latin typeface="Helvetica" panose="020B0604020202020204" pitchFamily="2" charset="0"/>
            </a:endParaRPr>
          </a:p>
          <a:p>
            <a:pPr marL="342900" indent="-342900">
              <a:buFont typeface="Arial" panose="020B0604020202020204" pitchFamily="34" charset="0"/>
              <a:buChar char="•"/>
            </a:pPr>
            <a:r>
              <a:rPr lang="en-US" sz="2300" dirty="0" smtClean="0">
                <a:solidFill>
                  <a:srgbClr val="002060"/>
                </a:solidFill>
                <a:latin typeface="Helvetica" panose="020B0604020202020204" pitchFamily="2" charset="0"/>
              </a:rPr>
              <a:t>BOMA </a:t>
            </a:r>
            <a:r>
              <a:rPr lang="en-US" sz="2300" dirty="0">
                <a:solidFill>
                  <a:srgbClr val="002060"/>
                </a:solidFill>
                <a:latin typeface="Helvetica" panose="020B0604020202020204" pitchFamily="2" charset="0"/>
              </a:rPr>
              <a:t>360 buildings rate higher in </a:t>
            </a:r>
            <a:r>
              <a:rPr lang="en-US" sz="2300" b="1" dirty="0">
                <a:solidFill>
                  <a:srgbClr val="002060"/>
                </a:solidFill>
                <a:latin typeface="Helvetica" panose="020B0604020202020204" pitchFamily="2" charset="0"/>
              </a:rPr>
              <a:t>all 54 rating </a:t>
            </a:r>
            <a:r>
              <a:rPr lang="en-US" sz="2300" b="1" dirty="0" smtClean="0">
                <a:solidFill>
                  <a:srgbClr val="002060"/>
                </a:solidFill>
                <a:latin typeface="Helvetica" panose="020B0604020202020204" pitchFamily="2" charset="0"/>
              </a:rPr>
              <a:t>areas </a:t>
            </a:r>
            <a:r>
              <a:rPr lang="en-US" sz="2300" dirty="0" smtClean="0">
                <a:solidFill>
                  <a:srgbClr val="002060"/>
                </a:solidFill>
                <a:latin typeface="Helvetica" panose="020B0604020202020204" pitchFamily="2" charset="0"/>
              </a:rPr>
              <a:t>of </a:t>
            </a:r>
            <a:r>
              <a:rPr lang="en-US" sz="2300" b="1" dirty="0" smtClean="0">
                <a:solidFill>
                  <a:srgbClr val="002060"/>
                </a:solidFill>
                <a:latin typeface="Helvetica" panose="020B0604020202020204" pitchFamily="2" charset="0"/>
              </a:rPr>
              <a:t>tenant satisfaction </a:t>
            </a:r>
            <a:r>
              <a:rPr lang="en-US" sz="2300" dirty="0" smtClean="0">
                <a:solidFill>
                  <a:srgbClr val="002060"/>
                </a:solidFill>
                <a:latin typeface="Helvetica" panose="020B0604020202020204" pitchFamily="2" charset="0"/>
              </a:rPr>
              <a:t>measured by </a:t>
            </a:r>
            <a:r>
              <a:rPr lang="en-US" sz="2300" dirty="0">
                <a:solidFill>
                  <a:srgbClr val="002060"/>
                </a:solidFill>
                <a:latin typeface="Helvetica" panose="020B0604020202020204" pitchFamily="2" charset="0"/>
              </a:rPr>
              <a:t>the Kingsley Index.</a:t>
            </a:r>
          </a:p>
          <a:p>
            <a:pPr marL="342900" indent="-342900">
              <a:buFont typeface="Arial" panose="020B0604020202020204" pitchFamily="34" charset="0"/>
              <a:buChar char="•"/>
            </a:pPr>
            <a:r>
              <a:rPr lang="en-US" sz="2300" dirty="0">
                <a:solidFill>
                  <a:srgbClr val="002060"/>
                </a:solidFill>
                <a:latin typeface="Helvetica" panose="020B0604020202020204" pitchFamily="2" charset="0"/>
              </a:rPr>
              <a:t>95% of tenants in BOMA 360 buildings report </a:t>
            </a:r>
            <a:r>
              <a:rPr lang="en-US" sz="2300" b="1" dirty="0">
                <a:solidFill>
                  <a:srgbClr val="002060"/>
                </a:solidFill>
                <a:latin typeface="Helvetica" panose="020B0604020202020204" pitchFamily="2" charset="0"/>
              </a:rPr>
              <a:t>high overall satisfaction </a:t>
            </a:r>
            <a:r>
              <a:rPr lang="en-US" sz="2300" dirty="0">
                <a:solidFill>
                  <a:srgbClr val="002060"/>
                </a:solidFill>
                <a:latin typeface="Helvetica" panose="020B0604020202020204" pitchFamily="2" charset="0"/>
              </a:rPr>
              <a:t>with property management.</a:t>
            </a:r>
          </a:p>
          <a:p>
            <a:pPr marL="342900" indent="-342900">
              <a:buFont typeface="Arial" panose="020B0604020202020204" pitchFamily="34" charset="0"/>
              <a:buChar char="•"/>
            </a:pPr>
            <a:r>
              <a:rPr lang="en-US" sz="2300" dirty="0">
                <a:solidFill>
                  <a:srgbClr val="002060"/>
                </a:solidFill>
                <a:latin typeface="Helvetica" panose="020B0604020202020204" pitchFamily="2" charset="0"/>
              </a:rPr>
              <a:t>91% of tenants </a:t>
            </a:r>
            <a:r>
              <a:rPr lang="en-US" sz="2300" b="1" dirty="0">
                <a:solidFill>
                  <a:srgbClr val="002060"/>
                </a:solidFill>
                <a:latin typeface="Helvetica" panose="020B0604020202020204" pitchFamily="2" charset="0"/>
              </a:rPr>
              <a:t>would recommend their office building to others </a:t>
            </a:r>
            <a:r>
              <a:rPr lang="en-US" sz="2300" dirty="0" smtClean="0">
                <a:solidFill>
                  <a:srgbClr val="002060"/>
                </a:solidFill>
                <a:latin typeface="Helvetica" panose="020B0604020202020204" pitchFamily="2" charset="0"/>
              </a:rPr>
              <a:t>versus </a:t>
            </a:r>
            <a:r>
              <a:rPr lang="en-US" sz="2300" dirty="0">
                <a:solidFill>
                  <a:srgbClr val="002060"/>
                </a:solidFill>
                <a:latin typeface="Helvetica" panose="020B0604020202020204" pitchFamily="2" charset="0"/>
              </a:rPr>
              <a:t>87% in </a:t>
            </a:r>
            <a:r>
              <a:rPr lang="en-US" sz="2300" dirty="0" smtClean="0">
                <a:solidFill>
                  <a:srgbClr val="002060"/>
                </a:solidFill>
                <a:latin typeface="Helvetica" panose="020B0604020202020204" pitchFamily="2" charset="0"/>
              </a:rPr>
              <a:t>non-360 </a:t>
            </a:r>
            <a:r>
              <a:rPr lang="en-US" sz="2300" dirty="0">
                <a:solidFill>
                  <a:srgbClr val="002060"/>
                </a:solidFill>
                <a:latin typeface="Helvetica" panose="020B0604020202020204" pitchFamily="2" charset="0"/>
              </a:rPr>
              <a:t>buildings.</a:t>
            </a:r>
          </a:p>
          <a:p>
            <a:pPr marL="342900" indent="-342900">
              <a:buFont typeface="Arial" panose="020B0604020202020204" pitchFamily="34" charset="0"/>
              <a:buChar char="•"/>
            </a:pPr>
            <a:r>
              <a:rPr lang="en-US" sz="2300" dirty="0">
                <a:solidFill>
                  <a:srgbClr val="002060"/>
                </a:solidFill>
                <a:latin typeface="Helvetica" panose="020B0604020202020204" pitchFamily="2" charset="0"/>
              </a:rPr>
              <a:t>78% are </a:t>
            </a:r>
            <a:r>
              <a:rPr lang="en-US" sz="2300" b="1" dirty="0">
                <a:solidFill>
                  <a:srgbClr val="002060"/>
                </a:solidFill>
                <a:latin typeface="Helvetica" panose="020B0604020202020204" pitchFamily="2" charset="0"/>
              </a:rPr>
              <a:t>satisfied with the value </a:t>
            </a:r>
            <a:r>
              <a:rPr lang="en-US" sz="2300" dirty="0" smtClean="0">
                <a:solidFill>
                  <a:srgbClr val="002060"/>
                </a:solidFill>
                <a:latin typeface="Helvetica" panose="020B0604020202020204" pitchFamily="2" charset="0"/>
              </a:rPr>
              <a:t>received </a:t>
            </a:r>
            <a:r>
              <a:rPr lang="en-US" sz="2300" dirty="0">
                <a:solidFill>
                  <a:srgbClr val="002060"/>
                </a:solidFill>
                <a:latin typeface="Helvetica" panose="020B0604020202020204" pitchFamily="2" charset="0"/>
              </a:rPr>
              <a:t>from the amount of rent paid </a:t>
            </a:r>
            <a:r>
              <a:rPr lang="en-US" sz="2300" dirty="0" smtClean="0">
                <a:solidFill>
                  <a:srgbClr val="002060"/>
                </a:solidFill>
                <a:latin typeface="Helvetica" panose="020B0604020202020204" pitchFamily="2" charset="0"/>
              </a:rPr>
              <a:t>versus </a:t>
            </a:r>
            <a:r>
              <a:rPr lang="en-US" sz="2300" dirty="0">
                <a:solidFill>
                  <a:srgbClr val="002060"/>
                </a:solidFill>
                <a:latin typeface="Helvetica" panose="020B0604020202020204" pitchFamily="2" charset="0"/>
              </a:rPr>
              <a:t>72% in </a:t>
            </a:r>
            <a:r>
              <a:rPr lang="en-US" sz="2300" dirty="0" smtClean="0">
                <a:solidFill>
                  <a:srgbClr val="002060"/>
                </a:solidFill>
                <a:latin typeface="Helvetica" panose="020B0604020202020204" pitchFamily="2" charset="0"/>
              </a:rPr>
              <a:t>non-360 buildings.</a:t>
            </a:r>
            <a:endParaRPr lang="en-US" sz="2300" dirty="0">
              <a:solidFill>
                <a:srgbClr val="002060"/>
              </a:solidFill>
              <a:latin typeface="Helvetica" panose="020B0604020202020204" pitchFamily="2" charset="0"/>
            </a:endParaRPr>
          </a:p>
        </p:txBody>
      </p:sp>
    </p:spTree>
    <p:extLst>
      <p:ext uri="{BB962C8B-B14F-4D97-AF65-F5344CB8AC3E}">
        <p14:creationId xmlns:p14="http://schemas.microsoft.com/office/powerpoint/2010/main" val="3459383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1981199"/>
            <a:ext cx="9144000" cy="704849"/>
          </a:xfrm>
        </p:spPr>
        <p:txBody>
          <a:bodyPr>
            <a:noAutofit/>
          </a:bodyPr>
          <a:lstStyle/>
          <a:p>
            <a:pPr algn="ctr"/>
            <a:r>
              <a:rPr lang="en-US" sz="4100" b="1" dirty="0" smtClean="0">
                <a:solidFill>
                  <a:srgbClr val="002060"/>
                </a:solidFill>
                <a:latin typeface="Helvetica" panose="020B0604020202020204" pitchFamily="34" charset="0"/>
                <a:cs typeface="Helvetica" panose="020B0604020202020204" pitchFamily="34" charset="0"/>
              </a:rPr>
              <a:t>What does the building look like?</a:t>
            </a:r>
            <a:endParaRPr lang="en-US" sz="4100" b="1" dirty="0">
              <a:solidFill>
                <a:srgbClr val="002060"/>
              </a:solidFill>
              <a:latin typeface="Helvetica" panose="020B0604020202020204" pitchFamily="34" charset="0"/>
              <a:cs typeface="Helvetica" panose="020B0604020202020204" pitchFamily="34" charset="0"/>
            </a:endParaRPr>
          </a:p>
        </p:txBody>
      </p:sp>
      <p:pic>
        <p:nvPicPr>
          <p:cNvPr id="8" name="Content Placeholder 7" descr="Picture2.jpg"/>
          <p:cNvPicPr>
            <a:picLocks noGrp="1" noChangeAspect="1"/>
          </p:cNvPicPr>
          <p:nvPr>
            <p:ph sz="quarter" idx="1"/>
          </p:nvPr>
        </p:nvPicPr>
        <p:blipFill>
          <a:blip r:embed="rId3" cstate="print"/>
          <a:stretch>
            <a:fillRect/>
          </a:stretch>
        </p:blipFill>
        <p:spPr>
          <a:xfrm>
            <a:off x="419100" y="2861714"/>
            <a:ext cx="3886200" cy="2917073"/>
          </a:xfrm>
        </p:spPr>
      </p:pic>
      <p:pic>
        <p:nvPicPr>
          <p:cNvPr id="9" name="Content Placeholder 8" descr="existing lobby.jpg"/>
          <p:cNvPicPr>
            <a:picLocks noGrp="1" noChangeAspect="1"/>
          </p:cNvPicPr>
          <p:nvPr>
            <p:ph sz="quarter" idx="2"/>
          </p:nvPr>
        </p:nvPicPr>
        <p:blipFill>
          <a:blip r:embed="rId4" cstate="print"/>
          <a:stretch>
            <a:fillRect/>
          </a:stretch>
        </p:blipFill>
        <p:spPr>
          <a:xfrm>
            <a:off x="4800600" y="2864137"/>
            <a:ext cx="3886200" cy="2914650"/>
          </a:xfrm>
        </p:spPr>
      </p:pic>
      <p:sp>
        <p:nvSpPr>
          <p:cNvPr id="10" name="TextBox 9"/>
          <p:cNvSpPr txBox="1"/>
          <p:nvPr/>
        </p:nvSpPr>
        <p:spPr>
          <a:xfrm>
            <a:off x="533400" y="5935403"/>
            <a:ext cx="3657600" cy="584775"/>
          </a:xfrm>
          <a:prstGeom prst="rect">
            <a:avLst/>
          </a:prstGeom>
          <a:noFill/>
        </p:spPr>
        <p:txBody>
          <a:bodyPr wrap="square" rtlCol="0">
            <a:spAutoFit/>
          </a:bodyPr>
          <a:lstStyle/>
          <a:p>
            <a:pPr algn="ctr"/>
            <a:r>
              <a:rPr lang="en-US" sz="3200" dirty="0" smtClean="0">
                <a:solidFill>
                  <a:srgbClr val="002060"/>
                </a:solidFill>
                <a:latin typeface="Helvetica" panose="020B0604020202020204" pitchFamily="34" charset="0"/>
                <a:cs typeface="Helvetica" panose="020B0604020202020204" pitchFamily="34" charset="0"/>
              </a:rPr>
              <a:t>Rear Entrance </a:t>
            </a:r>
            <a:endParaRPr lang="en-US" sz="3200" dirty="0">
              <a:solidFill>
                <a:srgbClr val="002060"/>
              </a:solidFill>
              <a:latin typeface="Helvetica" panose="020B0604020202020204" pitchFamily="34" charset="0"/>
              <a:cs typeface="Helvetica" panose="020B0604020202020204" pitchFamily="34" charset="0"/>
            </a:endParaRPr>
          </a:p>
        </p:txBody>
      </p:sp>
      <p:sp>
        <p:nvSpPr>
          <p:cNvPr id="11" name="TextBox 10"/>
          <p:cNvSpPr txBox="1"/>
          <p:nvPr/>
        </p:nvSpPr>
        <p:spPr>
          <a:xfrm>
            <a:off x="6047035" y="5927206"/>
            <a:ext cx="1393330" cy="584775"/>
          </a:xfrm>
          <a:prstGeom prst="rect">
            <a:avLst/>
          </a:prstGeom>
          <a:noFill/>
        </p:spPr>
        <p:txBody>
          <a:bodyPr wrap="none" rtlCol="0">
            <a:spAutoFit/>
          </a:bodyPr>
          <a:lstStyle/>
          <a:p>
            <a:r>
              <a:rPr lang="en-US" sz="3200" dirty="0" smtClean="0">
                <a:solidFill>
                  <a:srgbClr val="002060"/>
                </a:solidFill>
                <a:latin typeface="Helvetica" panose="020B0604020202020204" pitchFamily="34" charset="0"/>
                <a:cs typeface="Helvetica" panose="020B0604020202020204" pitchFamily="34" charset="0"/>
              </a:rPr>
              <a:t>Lobby</a:t>
            </a:r>
            <a:r>
              <a:rPr lang="en-US" sz="3200" dirty="0" smtClean="0"/>
              <a:t> </a:t>
            </a:r>
            <a:endParaRPr lang="en-US" sz="3200" dirty="0"/>
          </a:p>
        </p:txBody>
      </p:sp>
    </p:spTree>
    <p:extLst>
      <p:ext uri="{BB962C8B-B14F-4D97-AF65-F5344CB8AC3E}">
        <p14:creationId xmlns:p14="http://schemas.microsoft.com/office/powerpoint/2010/main" val="18774824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514600"/>
            <a:ext cx="8686800" cy="2800767"/>
          </a:xfrm>
          <a:prstGeom prst="rect">
            <a:avLst/>
          </a:prstGeom>
          <a:noFill/>
        </p:spPr>
        <p:txBody>
          <a:bodyPr wrap="square" rtlCol="0">
            <a:spAutoFit/>
          </a:bodyPr>
          <a:lstStyle/>
          <a:p>
            <a:pPr algn="ctr"/>
            <a:r>
              <a:rPr lang="en-US" sz="3300" b="1" i="1" dirty="0" smtClean="0">
                <a:solidFill>
                  <a:srgbClr val="002060"/>
                </a:solidFill>
                <a:latin typeface="Helvetica" panose="020B0604020202020204" pitchFamily="2" charset="0"/>
              </a:rPr>
              <a:t>Tangible Benefits</a:t>
            </a:r>
          </a:p>
          <a:p>
            <a:pPr algn="ctr"/>
            <a:endParaRPr lang="en-US" sz="500" b="1" i="1" dirty="0">
              <a:solidFill>
                <a:srgbClr val="002060"/>
              </a:solidFill>
              <a:latin typeface="Helvetica" panose="020B0604020202020204" pitchFamily="2" charset="0"/>
            </a:endParaRPr>
          </a:p>
          <a:p>
            <a:pPr marL="342900" indent="-342900">
              <a:buFont typeface="Arial" panose="020B0604020202020204" pitchFamily="34" charset="0"/>
              <a:buChar char="•"/>
            </a:pPr>
            <a:r>
              <a:rPr lang="en-US" sz="2300" dirty="0" smtClean="0">
                <a:solidFill>
                  <a:srgbClr val="002060"/>
                </a:solidFill>
                <a:latin typeface="Helvetica" panose="020B0604020202020204" pitchFamily="2" charset="0"/>
              </a:rPr>
              <a:t>BOMA </a:t>
            </a:r>
            <a:r>
              <a:rPr lang="en-US" sz="2300" dirty="0">
                <a:solidFill>
                  <a:srgbClr val="002060"/>
                </a:solidFill>
                <a:latin typeface="Helvetica" panose="020B0604020202020204" pitchFamily="2" charset="0"/>
              </a:rPr>
              <a:t>360 buildings </a:t>
            </a:r>
            <a:r>
              <a:rPr lang="en-US" sz="2300" b="1" dirty="0">
                <a:solidFill>
                  <a:srgbClr val="002060"/>
                </a:solidFill>
                <a:latin typeface="Helvetica" panose="020B0604020202020204" pitchFamily="2" charset="0"/>
              </a:rPr>
              <a:t>command higher rents </a:t>
            </a:r>
            <a:r>
              <a:rPr lang="en-US" sz="2300" dirty="0">
                <a:solidFill>
                  <a:srgbClr val="002060"/>
                </a:solidFill>
                <a:latin typeface="Helvetica" panose="020B0604020202020204" pitchFamily="2" charset="0"/>
              </a:rPr>
              <a:t>than other Class A buildings.</a:t>
            </a:r>
          </a:p>
          <a:p>
            <a:pPr marL="342900" indent="-342900">
              <a:buFont typeface="Arial" panose="020B0604020202020204" pitchFamily="34" charset="0"/>
              <a:buChar char="•"/>
            </a:pPr>
            <a:r>
              <a:rPr lang="en-US" sz="2300" dirty="0">
                <a:solidFill>
                  <a:srgbClr val="002060"/>
                </a:solidFill>
                <a:latin typeface="Helvetica" panose="020B0604020202020204" pitchFamily="2" charset="0"/>
              </a:rPr>
              <a:t>BOMA 360 buildings have </a:t>
            </a:r>
            <a:r>
              <a:rPr lang="en-US" sz="2300" b="1" dirty="0">
                <a:solidFill>
                  <a:srgbClr val="002060"/>
                </a:solidFill>
                <a:latin typeface="Helvetica" panose="020B0604020202020204" pitchFamily="2" charset="0"/>
              </a:rPr>
              <a:t>higher tenant retention rates </a:t>
            </a:r>
            <a:r>
              <a:rPr lang="en-US" sz="2300" dirty="0">
                <a:solidFill>
                  <a:srgbClr val="002060"/>
                </a:solidFill>
                <a:latin typeface="Helvetica" panose="020B0604020202020204" pitchFamily="2" charset="0"/>
              </a:rPr>
              <a:t>than other Class A buildings.  </a:t>
            </a:r>
          </a:p>
          <a:p>
            <a:pPr marL="342900" indent="-342900">
              <a:buFont typeface="Arial" panose="020B0604020202020204" pitchFamily="34" charset="0"/>
              <a:buChar char="•"/>
            </a:pPr>
            <a:r>
              <a:rPr lang="en-US" sz="2300" dirty="0">
                <a:solidFill>
                  <a:srgbClr val="002060"/>
                </a:solidFill>
                <a:latin typeface="Helvetica" panose="020B0604020202020204" pitchFamily="2" charset="0"/>
              </a:rPr>
              <a:t>BOMA 360 buildings have </a:t>
            </a:r>
            <a:r>
              <a:rPr lang="en-US" sz="2300" b="1" dirty="0">
                <a:solidFill>
                  <a:srgbClr val="002060"/>
                </a:solidFill>
                <a:latin typeface="Helvetica" panose="020B0604020202020204" pitchFamily="2" charset="0"/>
              </a:rPr>
              <a:t>lower vacancy rates </a:t>
            </a:r>
            <a:r>
              <a:rPr lang="en-US" sz="2300" dirty="0">
                <a:solidFill>
                  <a:srgbClr val="002060"/>
                </a:solidFill>
                <a:latin typeface="Helvetica" panose="020B0604020202020204" pitchFamily="2" charset="0"/>
              </a:rPr>
              <a:t>than other Class A buildings</a:t>
            </a:r>
            <a:r>
              <a:rPr lang="en-US" sz="2300" dirty="0" smtClean="0">
                <a:solidFill>
                  <a:srgbClr val="002060"/>
                </a:solidFill>
                <a:latin typeface="Helvetica" panose="020B0604020202020204" pitchFamily="2" charset="0"/>
              </a:rPr>
              <a:t>.</a:t>
            </a:r>
            <a:endParaRPr lang="en-US" sz="2300" dirty="0">
              <a:solidFill>
                <a:srgbClr val="002060"/>
              </a:solidFill>
              <a:latin typeface="Helvetica" panose="020B0604020202020204" pitchFamily="2" charset="0"/>
            </a:endParaRPr>
          </a:p>
        </p:txBody>
      </p:sp>
      <p:sp>
        <p:nvSpPr>
          <p:cNvPr id="3"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BOMA 360: Value</a:t>
            </a:r>
            <a:endParaRPr lang="en-US" b="1" dirty="0">
              <a:solidFill>
                <a:srgbClr val="002060"/>
              </a:solidFill>
              <a:latin typeface="Helvetica" panose="020B0604020202020204" pitchFamily="34" charset="0"/>
              <a:cs typeface="Helvetica"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5639222"/>
            <a:ext cx="1925748" cy="1139604"/>
          </a:xfrm>
          <a:prstGeom prst="rect">
            <a:avLst/>
          </a:prstGeom>
        </p:spPr>
      </p:pic>
    </p:spTree>
    <p:extLst>
      <p:ext uri="{BB962C8B-B14F-4D97-AF65-F5344CB8AC3E}">
        <p14:creationId xmlns:p14="http://schemas.microsoft.com/office/powerpoint/2010/main" val="3707989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BOMA 360: Value</a:t>
            </a:r>
            <a:endParaRPr lang="en-US" b="1" dirty="0">
              <a:solidFill>
                <a:srgbClr val="002060"/>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5639222"/>
            <a:ext cx="1925748" cy="1139604"/>
          </a:xfrm>
          <a:prstGeom prst="rect">
            <a:avLst/>
          </a:prstGeom>
        </p:spPr>
      </p:pic>
      <p:pic>
        <p:nvPicPr>
          <p:cNvPr id="4" name="Picture 3"/>
          <p:cNvPicPr>
            <a:picLocks noChangeAspect="1"/>
          </p:cNvPicPr>
          <p:nvPr/>
        </p:nvPicPr>
        <p:blipFill>
          <a:blip r:embed="rId3"/>
          <a:stretch>
            <a:fillRect/>
          </a:stretch>
        </p:blipFill>
        <p:spPr>
          <a:xfrm>
            <a:off x="656555" y="3037472"/>
            <a:ext cx="7830890" cy="3287128"/>
          </a:xfrm>
          <a:prstGeom prst="rect">
            <a:avLst/>
          </a:prstGeom>
        </p:spPr>
      </p:pic>
      <p:sp>
        <p:nvSpPr>
          <p:cNvPr id="5" name="TextBox 4"/>
          <p:cNvSpPr txBox="1"/>
          <p:nvPr/>
        </p:nvSpPr>
        <p:spPr>
          <a:xfrm>
            <a:off x="228600" y="2527023"/>
            <a:ext cx="8686800" cy="600164"/>
          </a:xfrm>
          <a:prstGeom prst="rect">
            <a:avLst/>
          </a:prstGeom>
          <a:noFill/>
        </p:spPr>
        <p:txBody>
          <a:bodyPr wrap="square" rtlCol="0">
            <a:spAutoFit/>
          </a:bodyPr>
          <a:lstStyle/>
          <a:p>
            <a:pPr algn="ctr"/>
            <a:r>
              <a:rPr lang="en-US" sz="3300" b="1" i="1" dirty="0" smtClean="0">
                <a:solidFill>
                  <a:srgbClr val="002060"/>
                </a:solidFill>
                <a:latin typeface="Helvetica" panose="020B0604020202020204" pitchFamily="2" charset="0"/>
              </a:rPr>
              <a:t>Increased NOI</a:t>
            </a:r>
          </a:p>
        </p:txBody>
      </p:sp>
    </p:spTree>
    <p:extLst>
      <p:ext uri="{BB962C8B-B14F-4D97-AF65-F5344CB8AC3E}">
        <p14:creationId xmlns:p14="http://schemas.microsoft.com/office/powerpoint/2010/main" val="1393781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BOMA 360: Value</a:t>
            </a:r>
            <a:endParaRPr lang="en-US" b="1" dirty="0">
              <a:solidFill>
                <a:srgbClr val="002060"/>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5639222"/>
            <a:ext cx="1925748" cy="1139604"/>
          </a:xfrm>
          <a:prstGeom prst="rect">
            <a:avLst/>
          </a:prstGeom>
        </p:spPr>
      </p:pic>
      <p:sp>
        <p:nvSpPr>
          <p:cNvPr id="4" name="TextBox 3"/>
          <p:cNvSpPr txBox="1"/>
          <p:nvPr/>
        </p:nvSpPr>
        <p:spPr>
          <a:xfrm>
            <a:off x="228600" y="2527023"/>
            <a:ext cx="8686800" cy="600164"/>
          </a:xfrm>
          <a:prstGeom prst="rect">
            <a:avLst/>
          </a:prstGeom>
          <a:noFill/>
        </p:spPr>
        <p:txBody>
          <a:bodyPr wrap="square" rtlCol="0">
            <a:spAutoFit/>
          </a:bodyPr>
          <a:lstStyle/>
          <a:p>
            <a:pPr algn="ctr"/>
            <a:r>
              <a:rPr lang="en-US" sz="3300" b="1" i="1" dirty="0">
                <a:solidFill>
                  <a:srgbClr val="002060"/>
                </a:solidFill>
                <a:latin typeface="Helvetica" panose="020B0604020202020204" pitchFamily="2" charset="0"/>
              </a:rPr>
              <a:t>BOMA 360 Buildings Outperform </a:t>
            </a:r>
            <a:r>
              <a:rPr lang="en-US" sz="3300" b="1" i="1" dirty="0" smtClean="0">
                <a:solidFill>
                  <a:srgbClr val="002060"/>
                </a:solidFill>
                <a:latin typeface="Helvetica" panose="020B0604020202020204" pitchFamily="2" charset="0"/>
              </a:rPr>
              <a:t>LEED</a:t>
            </a:r>
            <a:endParaRPr lang="en-US" sz="3300" b="1" i="1" dirty="0">
              <a:solidFill>
                <a:srgbClr val="002060"/>
              </a:solidFill>
              <a:latin typeface="Helvetica" panose="020B0604020202020204" pitchFamily="2" charset="0"/>
            </a:endParaRPr>
          </a:p>
        </p:txBody>
      </p:sp>
      <p:pic>
        <p:nvPicPr>
          <p:cNvPr id="5" name="Picture 4"/>
          <p:cNvPicPr>
            <a:picLocks noChangeAspect="1"/>
          </p:cNvPicPr>
          <p:nvPr/>
        </p:nvPicPr>
        <p:blipFill>
          <a:blip r:embed="rId3"/>
          <a:stretch>
            <a:fillRect/>
          </a:stretch>
        </p:blipFill>
        <p:spPr>
          <a:xfrm>
            <a:off x="638258" y="3094530"/>
            <a:ext cx="7867483" cy="3676713"/>
          </a:xfrm>
          <a:prstGeom prst="rect">
            <a:avLst/>
          </a:prstGeom>
        </p:spPr>
      </p:pic>
    </p:spTree>
    <p:extLst>
      <p:ext uri="{BB962C8B-B14F-4D97-AF65-F5344CB8AC3E}">
        <p14:creationId xmlns:p14="http://schemas.microsoft.com/office/powerpoint/2010/main" val="3297455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BOMA 360: Case Studies</a:t>
            </a:r>
            <a:endParaRPr lang="en-US" b="1" dirty="0">
              <a:solidFill>
                <a:srgbClr val="002060"/>
              </a:solidFill>
              <a:latin typeface="Helvetica" panose="020B0604020202020204" pitchFamily="34" charset="0"/>
              <a:cs typeface="Helvetica"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434408"/>
            <a:ext cx="2882394" cy="4423592"/>
          </a:xfrm>
          <a:prstGeom prst="rect">
            <a:avLst/>
          </a:prstGeom>
        </p:spPr>
      </p:pic>
      <p:sp>
        <p:nvSpPr>
          <p:cNvPr id="6" name="TextBox 5"/>
          <p:cNvSpPr txBox="1"/>
          <p:nvPr/>
        </p:nvSpPr>
        <p:spPr>
          <a:xfrm>
            <a:off x="304800" y="2988129"/>
            <a:ext cx="5105400" cy="1169551"/>
          </a:xfrm>
          <a:prstGeom prst="rect">
            <a:avLst/>
          </a:prstGeom>
          <a:noFill/>
        </p:spPr>
        <p:txBody>
          <a:bodyPr wrap="square" rtlCol="0">
            <a:spAutoFit/>
          </a:bodyPr>
          <a:lstStyle/>
          <a:p>
            <a:pPr algn="ctr"/>
            <a:r>
              <a:rPr lang="en-US" sz="2700" b="1" dirty="0" smtClean="0">
                <a:solidFill>
                  <a:srgbClr val="002060"/>
                </a:solidFill>
                <a:latin typeface="Helvetica" panose="020B0604020202020204" pitchFamily="2" charset="0"/>
              </a:rPr>
              <a:t>Terminal Tower</a:t>
            </a:r>
          </a:p>
          <a:p>
            <a:pPr algn="ctr"/>
            <a:r>
              <a:rPr lang="en-US" sz="2300" dirty="0" smtClean="0">
                <a:solidFill>
                  <a:srgbClr val="002060"/>
                </a:solidFill>
                <a:latin typeface="Helvetica" panose="020B0604020202020204" pitchFamily="2" charset="0"/>
              </a:rPr>
              <a:t>Cleveland, Ohio, United States</a:t>
            </a:r>
          </a:p>
          <a:p>
            <a:pPr algn="ctr"/>
            <a:r>
              <a:rPr lang="en-US" sz="2000" i="1" dirty="0" smtClean="0">
                <a:solidFill>
                  <a:srgbClr val="002060"/>
                </a:solidFill>
                <a:latin typeface="Helvetica" panose="020B0604020202020204" pitchFamily="2" charset="0"/>
              </a:rPr>
              <a:t>Innovation in the Central Business District</a:t>
            </a:r>
            <a:endParaRPr lang="en-US" sz="2000" i="1" dirty="0">
              <a:solidFill>
                <a:srgbClr val="002060"/>
              </a:solidFill>
              <a:latin typeface="Helvetica" panose="020B0604020202020204" pitchFamily="2"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970" y="4495800"/>
            <a:ext cx="3039060" cy="1799763"/>
          </a:xfrm>
          <a:prstGeom prst="rect">
            <a:avLst/>
          </a:prstGeom>
        </p:spPr>
      </p:pic>
    </p:spTree>
    <p:extLst>
      <p:ext uri="{BB962C8B-B14F-4D97-AF65-F5344CB8AC3E}">
        <p14:creationId xmlns:p14="http://schemas.microsoft.com/office/powerpoint/2010/main" val="1032595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BOMA 360: Case Studies</a:t>
            </a:r>
            <a:endParaRPr lang="en-US" b="1" dirty="0">
              <a:solidFill>
                <a:srgbClr val="002060"/>
              </a:solidFill>
              <a:latin typeface="Helvetica" panose="020B0604020202020204" pitchFamily="34" charset="0"/>
              <a:cs typeface="Helvetica" panose="020B0604020202020204" pitchFamily="34" charset="0"/>
            </a:endParaRPr>
          </a:p>
        </p:txBody>
      </p:sp>
      <p:sp>
        <p:nvSpPr>
          <p:cNvPr id="3" name="TextBox 2"/>
          <p:cNvSpPr txBox="1"/>
          <p:nvPr/>
        </p:nvSpPr>
        <p:spPr>
          <a:xfrm>
            <a:off x="-100082" y="3268758"/>
            <a:ext cx="4911568" cy="1107996"/>
          </a:xfrm>
          <a:prstGeom prst="rect">
            <a:avLst/>
          </a:prstGeom>
          <a:noFill/>
        </p:spPr>
        <p:txBody>
          <a:bodyPr wrap="square" rtlCol="0">
            <a:spAutoFit/>
          </a:bodyPr>
          <a:lstStyle/>
          <a:p>
            <a:pPr algn="ctr"/>
            <a:r>
              <a:rPr lang="en-US" sz="2500" b="1" dirty="0" smtClean="0">
                <a:solidFill>
                  <a:srgbClr val="002060"/>
                </a:solidFill>
                <a:latin typeface="Helvetica" panose="020B0604020202020204" pitchFamily="2" charset="0"/>
              </a:rPr>
              <a:t>Brandywine Realty Trust</a:t>
            </a:r>
          </a:p>
          <a:p>
            <a:pPr algn="ctr"/>
            <a:r>
              <a:rPr lang="en-US" sz="2100" dirty="0" smtClean="0">
                <a:solidFill>
                  <a:srgbClr val="002060"/>
                </a:solidFill>
                <a:latin typeface="Helvetica" panose="020B0604020202020204" pitchFamily="2" charset="0"/>
              </a:rPr>
              <a:t>Philadelphia Metro, USA</a:t>
            </a:r>
          </a:p>
          <a:p>
            <a:pPr algn="ctr"/>
            <a:r>
              <a:rPr lang="en-US" sz="1800" i="1" dirty="0" smtClean="0">
                <a:solidFill>
                  <a:srgbClr val="002060"/>
                </a:solidFill>
                <a:latin typeface="Helvetica" panose="020B0604020202020204" pitchFamily="2" charset="0"/>
              </a:rPr>
              <a:t>Keeping Suburban Markets Competitive</a:t>
            </a:r>
            <a:endParaRPr lang="en-US" sz="1800" i="1" dirty="0">
              <a:solidFill>
                <a:srgbClr val="002060"/>
              </a:solidFill>
              <a:latin typeface="Helvetica" panose="020B0604020202020204"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572000"/>
            <a:ext cx="3039060" cy="1799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1486" y="3133693"/>
            <a:ext cx="4105058" cy="3238070"/>
          </a:xfrm>
          <a:prstGeom prst="rect">
            <a:avLst/>
          </a:prstGeom>
        </p:spPr>
      </p:pic>
    </p:spTree>
    <p:extLst>
      <p:ext uri="{BB962C8B-B14F-4D97-AF65-F5344CB8AC3E}">
        <p14:creationId xmlns:p14="http://schemas.microsoft.com/office/powerpoint/2010/main" val="946932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BOMA 360: Case Studies</a:t>
            </a:r>
            <a:endParaRPr lang="en-US" b="1" dirty="0">
              <a:solidFill>
                <a:srgbClr val="002060"/>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886" y="3397518"/>
            <a:ext cx="4400051" cy="2927082"/>
          </a:xfrm>
          <a:prstGeom prst="rect">
            <a:avLst/>
          </a:prstGeom>
        </p:spPr>
      </p:pic>
      <p:sp>
        <p:nvSpPr>
          <p:cNvPr id="4" name="TextBox 3"/>
          <p:cNvSpPr txBox="1"/>
          <p:nvPr/>
        </p:nvSpPr>
        <p:spPr>
          <a:xfrm>
            <a:off x="-100082" y="3200400"/>
            <a:ext cx="4911568" cy="1461939"/>
          </a:xfrm>
          <a:prstGeom prst="rect">
            <a:avLst/>
          </a:prstGeom>
          <a:noFill/>
        </p:spPr>
        <p:txBody>
          <a:bodyPr wrap="square" rtlCol="0">
            <a:spAutoFit/>
          </a:bodyPr>
          <a:lstStyle/>
          <a:p>
            <a:pPr algn="ctr"/>
            <a:r>
              <a:rPr lang="en-US" sz="2500" b="1" dirty="0" smtClean="0">
                <a:solidFill>
                  <a:srgbClr val="002060"/>
                </a:solidFill>
                <a:latin typeface="Helvetica" panose="020B0604020202020204" pitchFamily="2" charset="0"/>
              </a:rPr>
              <a:t>Newell Rubbermaid</a:t>
            </a:r>
          </a:p>
          <a:p>
            <a:pPr algn="ctr"/>
            <a:r>
              <a:rPr lang="en-US" sz="2500" b="1" dirty="0" smtClean="0">
                <a:solidFill>
                  <a:srgbClr val="002060"/>
                </a:solidFill>
                <a:latin typeface="Helvetica" panose="020B0604020202020204" pitchFamily="2" charset="0"/>
              </a:rPr>
              <a:t>Global Headquarters</a:t>
            </a:r>
          </a:p>
          <a:p>
            <a:pPr algn="ctr"/>
            <a:r>
              <a:rPr lang="en-US" sz="2100" dirty="0" smtClean="0">
                <a:solidFill>
                  <a:srgbClr val="002060"/>
                </a:solidFill>
                <a:latin typeface="Helvetica" panose="020B0604020202020204" pitchFamily="2" charset="0"/>
              </a:rPr>
              <a:t>Atlanta, Georgia, USA</a:t>
            </a:r>
          </a:p>
          <a:p>
            <a:pPr algn="ctr"/>
            <a:r>
              <a:rPr lang="en-US" sz="1800" i="1" dirty="0" smtClean="0">
                <a:solidFill>
                  <a:srgbClr val="002060"/>
                </a:solidFill>
                <a:latin typeface="Helvetica" panose="020B0604020202020204" pitchFamily="2" charset="0"/>
              </a:rPr>
              <a:t>Achieving Corporate Facility Excellence</a:t>
            </a:r>
            <a:endParaRPr lang="en-US" sz="1800" i="1" dirty="0">
              <a:solidFill>
                <a:srgbClr val="002060"/>
              </a:solidFill>
              <a:latin typeface="Helvetica" panose="020B0604020202020204"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677237"/>
            <a:ext cx="3039060" cy="1799763"/>
          </a:xfrm>
          <a:prstGeom prst="rect">
            <a:avLst/>
          </a:prstGeom>
        </p:spPr>
      </p:pic>
    </p:spTree>
    <p:extLst>
      <p:ext uri="{BB962C8B-B14F-4D97-AF65-F5344CB8AC3E}">
        <p14:creationId xmlns:p14="http://schemas.microsoft.com/office/powerpoint/2010/main" val="1318705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BOMA 360: Case Studies</a:t>
            </a:r>
            <a:endParaRPr lang="en-US" b="1" dirty="0">
              <a:solidFill>
                <a:srgbClr val="002060"/>
              </a:solidFill>
              <a:latin typeface="Helvetica" panose="020B0604020202020204" pitchFamily="34" charset="0"/>
              <a:cs typeface="Helvetica"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590800"/>
            <a:ext cx="3168352" cy="3960440"/>
          </a:xfrm>
          <a:prstGeom prst="rect">
            <a:avLst/>
          </a:prstGeom>
        </p:spPr>
      </p:pic>
      <p:sp>
        <p:nvSpPr>
          <p:cNvPr id="4" name="TextBox 3"/>
          <p:cNvSpPr txBox="1"/>
          <p:nvPr/>
        </p:nvSpPr>
        <p:spPr>
          <a:xfrm>
            <a:off x="117632" y="2971800"/>
            <a:ext cx="4911568" cy="1461939"/>
          </a:xfrm>
          <a:prstGeom prst="rect">
            <a:avLst/>
          </a:prstGeom>
          <a:noFill/>
        </p:spPr>
        <p:txBody>
          <a:bodyPr wrap="square" rtlCol="0">
            <a:spAutoFit/>
          </a:bodyPr>
          <a:lstStyle/>
          <a:p>
            <a:pPr algn="ctr"/>
            <a:r>
              <a:rPr lang="en-US" sz="2500" b="1" dirty="0" smtClean="0">
                <a:solidFill>
                  <a:srgbClr val="002060"/>
                </a:solidFill>
                <a:latin typeface="Helvetica" panose="020B0604020202020204" pitchFamily="2" charset="0"/>
              </a:rPr>
              <a:t>OHSU Center for Health</a:t>
            </a:r>
          </a:p>
          <a:p>
            <a:pPr algn="ctr"/>
            <a:r>
              <a:rPr lang="en-US" sz="2500" b="1" dirty="0" smtClean="0">
                <a:solidFill>
                  <a:srgbClr val="002060"/>
                </a:solidFill>
                <a:latin typeface="Helvetica" panose="020B0604020202020204" pitchFamily="2" charset="0"/>
              </a:rPr>
              <a:t>And Healing</a:t>
            </a:r>
          </a:p>
          <a:p>
            <a:pPr algn="ctr"/>
            <a:r>
              <a:rPr lang="en-US" sz="2100" dirty="0" smtClean="0">
                <a:solidFill>
                  <a:srgbClr val="002060"/>
                </a:solidFill>
                <a:latin typeface="Helvetica" panose="020B0604020202020204" pitchFamily="2" charset="0"/>
              </a:rPr>
              <a:t>Portland, Oregon, USA</a:t>
            </a:r>
          </a:p>
          <a:p>
            <a:pPr algn="ctr"/>
            <a:r>
              <a:rPr lang="en-US" sz="1800" i="1" dirty="0" smtClean="0">
                <a:solidFill>
                  <a:srgbClr val="002060"/>
                </a:solidFill>
                <a:latin typeface="Helvetica" panose="020B0604020202020204" pitchFamily="2" charset="0"/>
              </a:rPr>
              <a:t>Wellness Check-Up for MOBs</a:t>
            </a:r>
            <a:endParaRPr lang="en-US" sz="1800" i="1" dirty="0">
              <a:solidFill>
                <a:srgbClr val="002060"/>
              </a:solidFill>
              <a:latin typeface="Helvetica" panose="020B0604020202020204"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540" y="4677237"/>
            <a:ext cx="3039060" cy="1799763"/>
          </a:xfrm>
          <a:prstGeom prst="rect">
            <a:avLst/>
          </a:prstGeom>
        </p:spPr>
      </p:pic>
    </p:spTree>
    <p:extLst>
      <p:ext uri="{BB962C8B-B14F-4D97-AF65-F5344CB8AC3E}">
        <p14:creationId xmlns:p14="http://schemas.microsoft.com/office/powerpoint/2010/main" val="3467520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0" y="20574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THANK YOU!</a:t>
            </a:r>
          </a:p>
          <a:p>
            <a:r>
              <a:rPr lang="en-US" b="1" dirty="0" err="1" smtClean="0">
                <a:solidFill>
                  <a:srgbClr val="002060"/>
                </a:solidFill>
              </a:rPr>
              <a:t>спасибо</a:t>
            </a:r>
            <a:endParaRPr lang="en-US" b="1" dirty="0" smtClean="0">
              <a:solidFill>
                <a:srgbClr val="002060"/>
              </a:solidFill>
              <a:latin typeface="Helvetica" panose="020B0604020202020204" pitchFamily="34" charset="0"/>
              <a:cs typeface="Helvetica"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962400"/>
            <a:ext cx="2057400" cy="2743200"/>
          </a:xfrm>
          <a:prstGeom prst="rect">
            <a:avLst/>
          </a:prstGeom>
        </p:spPr>
      </p:pic>
      <p:sp>
        <p:nvSpPr>
          <p:cNvPr id="6" name="TextBox 5"/>
          <p:cNvSpPr txBox="1"/>
          <p:nvPr/>
        </p:nvSpPr>
        <p:spPr>
          <a:xfrm>
            <a:off x="2133600" y="4230975"/>
            <a:ext cx="7010400" cy="2169825"/>
          </a:xfrm>
          <a:prstGeom prst="rect">
            <a:avLst/>
          </a:prstGeom>
          <a:noFill/>
        </p:spPr>
        <p:txBody>
          <a:bodyPr wrap="square" rtlCol="0">
            <a:spAutoFit/>
          </a:bodyPr>
          <a:lstStyle/>
          <a:p>
            <a:pPr algn="ctr"/>
            <a:r>
              <a:rPr lang="en-US" sz="4100" dirty="0" smtClean="0">
                <a:solidFill>
                  <a:srgbClr val="002060"/>
                </a:solidFill>
                <a:latin typeface="Helvetica" panose="020B0604020202020204" pitchFamily="34" charset="0"/>
                <a:cs typeface="Helvetica" panose="020B0604020202020204" pitchFamily="34" charset="0"/>
              </a:rPr>
              <a:t>Kent Gibson</a:t>
            </a:r>
            <a:r>
              <a:rPr lang="en-US" sz="4100" dirty="0">
                <a:solidFill>
                  <a:srgbClr val="002060"/>
                </a:solidFill>
                <a:latin typeface="Helvetica" panose="020B0604020202020204" pitchFamily="34" charset="0"/>
                <a:cs typeface="Helvetica" panose="020B0604020202020204" pitchFamily="34" charset="0"/>
              </a:rPr>
              <a:t>, BOMA Fellow</a:t>
            </a:r>
          </a:p>
          <a:p>
            <a:pPr algn="ctr"/>
            <a:endParaRPr lang="en-US" sz="700" i="1" dirty="0" smtClean="0">
              <a:solidFill>
                <a:srgbClr val="002060"/>
              </a:solidFill>
              <a:latin typeface="Helvetica" panose="020B0604020202020204" pitchFamily="34" charset="0"/>
              <a:cs typeface="Helvetica" panose="020B0604020202020204" pitchFamily="34" charset="0"/>
            </a:endParaRPr>
          </a:p>
          <a:p>
            <a:pPr algn="ctr"/>
            <a:r>
              <a:rPr lang="en-US" sz="2700" i="1" dirty="0" smtClean="0">
                <a:solidFill>
                  <a:srgbClr val="002060"/>
                </a:solidFill>
                <a:latin typeface="Helvetica" panose="020B0604020202020204" pitchFamily="34" charset="0"/>
                <a:cs typeface="Helvetica" panose="020B0604020202020204" pitchFamily="34" charset="0"/>
              </a:rPr>
              <a:t>Chair </a:t>
            </a:r>
            <a:r>
              <a:rPr lang="en-US" sz="2700" i="1" dirty="0">
                <a:solidFill>
                  <a:srgbClr val="002060"/>
                </a:solidFill>
                <a:latin typeface="Helvetica" panose="020B0604020202020204" pitchFamily="34" charset="0"/>
                <a:cs typeface="Helvetica" panose="020B0604020202020204" pitchFamily="34" charset="0"/>
              </a:rPr>
              <a:t>and CEO of BOMA International</a:t>
            </a:r>
          </a:p>
          <a:p>
            <a:pPr algn="ctr"/>
            <a:endParaRPr lang="en-US" sz="700" i="1" dirty="0" smtClean="0">
              <a:solidFill>
                <a:srgbClr val="002060"/>
              </a:solidFill>
              <a:latin typeface="Helvetica" panose="020B0604020202020204" pitchFamily="34" charset="0"/>
              <a:cs typeface="Helvetica" panose="020B0604020202020204" pitchFamily="34" charset="0"/>
            </a:endParaRPr>
          </a:p>
          <a:p>
            <a:pPr algn="ctr"/>
            <a:r>
              <a:rPr lang="en-US" sz="2700" i="1" dirty="0" smtClean="0">
                <a:solidFill>
                  <a:srgbClr val="002060"/>
                </a:solidFill>
                <a:latin typeface="Helvetica" panose="020B0604020202020204" pitchFamily="34" charset="0"/>
                <a:cs typeface="Helvetica" panose="020B0604020202020204" pitchFamily="34" charset="0"/>
              </a:rPr>
              <a:t>President </a:t>
            </a:r>
            <a:r>
              <a:rPr lang="en-US" sz="2700" i="1" dirty="0">
                <a:solidFill>
                  <a:srgbClr val="002060"/>
                </a:solidFill>
                <a:latin typeface="Helvetica" panose="020B0604020202020204" pitchFamily="34" charset="0"/>
                <a:cs typeface="Helvetica" panose="020B0604020202020204" pitchFamily="34" charset="0"/>
              </a:rPr>
              <a:t>of </a:t>
            </a:r>
            <a:endParaRPr lang="en-US" sz="2700" i="1" dirty="0" smtClean="0">
              <a:solidFill>
                <a:srgbClr val="002060"/>
              </a:solidFill>
              <a:latin typeface="Helvetica" panose="020B0604020202020204" pitchFamily="34" charset="0"/>
              <a:cs typeface="Helvetica" panose="020B0604020202020204" pitchFamily="34" charset="0"/>
            </a:endParaRPr>
          </a:p>
          <a:p>
            <a:pPr algn="ctr"/>
            <a:r>
              <a:rPr lang="en-US" sz="2700" i="1" dirty="0" smtClean="0">
                <a:solidFill>
                  <a:srgbClr val="002060"/>
                </a:solidFill>
                <a:latin typeface="Helvetica" panose="020B0604020202020204" pitchFamily="34" charset="0"/>
                <a:cs typeface="Helvetica" panose="020B0604020202020204" pitchFamily="34" charset="0"/>
              </a:rPr>
              <a:t>Capstone </a:t>
            </a:r>
            <a:r>
              <a:rPr lang="en-US" sz="2700" i="1" dirty="0">
                <a:solidFill>
                  <a:srgbClr val="002060"/>
                </a:solidFill>
                <a:latin typeface="Helvetica" panose="020B0604020202020204" pitchFamily="34" charset="0"/>
                <a:cs typeface="Helvetica" panose="020B0604020202020204" pitchFamily="34" charset="0"/>
              </a:rPr>
              <a:t>Property Management, L.C</a:t>
            </a:r>
            <a:r>
              <a:rPr lang="en-US" sz="2700" i="1" dirty="0" smtClean="0">
                <a:solidFill>
                  <a:srgbClr val="002060"/>
                </a:solidFill>
                <a:latin typeface="Helvetica" panose="020B0604020202020204" pitchFamily="34" charset="0"/>
                <a:cs typeface="Helvetica" panose="020B0604020202020204" pitchFamily="34" charset="0"/>
              </a:rPr>
              <a:t>.</a:t>
            </a:r>
            <a:endParaRPr lang="en-US" sz="2700" i="1"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75584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28800"/>
            <a:ext cx="8229600" cy="1143000"/>
          </a:xfrm>
        </p:spPr>
        <p:txBody>
          <a:bodyPr>
            <a:normAutofit/>
          </a:bodyPr>
          <a:lstStyle/>
          <a:p>
            <a:pPr algn="ctr"/>
            <a:r>
              <a:rPr lang="en-US" sz="4400" b="1" dirty="0" smtClean="0">
                <a:solidFill>
                  <a:srgbClr val="002060"/>
                </a:solidFill>
                <a:latin typeface="Helvetica" panose="020B0604020202020204" pitchFamily="34" charset="0"/>
                <a:cs typeface="Helvetica" panose="020B0604020202020204" pitchFamily="34" charset="0"/>
              </a:rPr>
              <a:t>Interior of the Office Space </a:t>
            </a:r>
            <a:endParaRPr lang="en-US" sz="4400" b="1" dirty="0">
              <a:solidFill>
                <a:srgbClr val="002060"/>
              </a:solidFill>
              <a:latin typeface="Helvetica" panose="020B0604020202020204" pitchFamily="34" charset="0"/>
              <a:cs typeface="Helvetica" panose="020B0604020202020204" pitchFamily="34" charset="0"/>
            </a:endParaRPr>
          </a:p>
        </p:txBody>
      </p:sp>
      <p:pic>
        <p:nvPicPr>
          <p:cNvPr id="5" name="Content Placeholder 4" descr="cubicals.jpg"/>
          <p:cNvPicPr>
            <a:picLocks noGrp="1" noChangeAspect="1"/>
          </p:cNvPicPr>
          <p:nvPr>
            <p:ph sz="quarter" idx="1"/>
          </p:nvPr>
        </p:nvPicPr>
        <p:blipFill>
          <a:blip r:embed="rId3" cstate="print"/>
          <a:stretch>
            <a:fillRect/>
          </a:stretch>
        </p:blipFill>
        <p:spPr>
          <a:xfrm>
            <a:off x="499934" y="2724150"/>
            <a:ext cx="3886200" cy="2914650"/>
          </a:xfrm>
        </p:spPr>
      </p:pic>
      <p:pic>
        <p:nvPicPr>
          <p:cNvPr id="6" name="Content Placeholder 5" descr="hallway.jpg"/>
          <p:cNvPicPr>
            <a:picLocks noGrp="1" noChangeAspect="1"/>
          </p:cNvPicPr>
          <p:nvPr>
            <p:ph sz="quarter" idx="2"/>
          </p:nvPr>
        </p:nvPicPr>
        <p:blipFill>
          <a:blip r:embed="rId4" cstate="print"/>
          <a:stretch>
            <a:fillRect/>
          </a:stretch>
        </p:blipFill>
        <p:spPr>
          <a:xfrm>
            <a:off x="4648200" y="2724150"/>
            <a:ext cx="3886200" cy="2914650"/>
          </a:xfrm>
        </p:spPr>
      </p:pic>
      <p:sp>
        <p:nvSpPr>
          <p:cNvPr id="7" name="TextBox 6"/>
          <p:cNvSpPr txBox="1"/>
          <p:nvPr/>
        </p:nvSpPr>
        <p:spPr>
          <a:xfrm>
            <a:off x="385634" y="5795130"/>
            <a:ext cx="4114800" cy="553998"/>
          </a:xfrm>
          <a:prstGeom prst="rect">
            <a:avLst/>
          </a:prstGeom>
          <a:noFill/>
        </p:spPr>
        <p:txBody>
          <a:bodyPr wrap="square" rtlCol="0">
            <a:spAutoFit/>
          </a:bodyPr>
          <a:lstStyle/>
          <a:p>
            <a:pPr algn="ctr"/>
            <a:r>
              <a:rPr lang="en-US" sz="3000" dirty="0" smtClean="0">
                <a:solidFill>
                  <a:srgbClr val="002060"/>
                </a:solidFill>
                <a:latin typeface="Helvetica" panose="020B0604020202020204" pitchFamily="2" charset="0"/>
              </a:rPr>
              <a:t>Tenant Space Cubicles</a:t>
            </a:r>
            <a:endParaRPr lang="en-US" sz="3200" dirty="0">
              <a:latin typeface="Helvetica" panose="020B0604020202020204" pitchFamily="2" charset="0"/>
            </a:endParaRPr>
          </a:p>
        </p:txBody>
      </p:sp>
      <p:sp>
        <p:nvSpPr>
          <p:cNvPr id="9" name="TextBox 8"/>
          <p:cNvSpPr txBox="1"/>
          <p:nvPr/>
        </p:nvSpPr>
        <p:spPr>
          <a:xfrm>
            <a:off x="4533900" y="5795130"/>
            <a:ext cx="4114800" cy="553998"/>
          </a:xfrm>
          <a:prstGeom prst="rect">
            <a:avLst/>
          </a:prstGeom>
          <a:noFill/>
        </p:spPr>
        <p:txBody>
          <a:bodyPr wrap="square" rtlCol="0">
            <a:spAutoFit/>
          </a:bodyPr>
          <a:lstStyle/>
          <a:p>
            <a:pPr algn="ctr"/>
            <a:r>
              <a:rPr lang="en-US" sz="3000" dirty="0" smtClean="0">
                <a:solidFill>
                  <a:srgbClr val="002060"/>
                </a:solidFill>
                <a:latin typeface="Helvetica" panose="020B0604020202020204" pitchFamily="2" charset="0"/>
              </a:rPr>
              <a:t>Tenant Space Hallway</a:t>
            </a:r>
            <a:endParaRPr lang="en-US" sz="3000" dirty="0">
              <a:solidFill>
                <a:srgbClr val="002060"/>
              </a:solidFill>
              <a:latin typeface="Helvetica" panose="020B0604020202020204" pitchFamily="2" charset="0"/>
            </a:endParaRPr>
          </a:p>
        </p:txBody>
      </p:sp>
    </p:spTree>
    <p:extLst>
      <p:ext uri="{BB962C8B-B14F-4D97-AF65-F5344CB8AC3E}">
        <p14:creationId xmlns:p14="http://schemas.microsoft.com/office/powerpoint/2010/main" val="4146631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normAutofit/>
          </a:bodyPr>
          <a:lstStyle/>
          <a:p>
            <a:pPr algn="ctr"/>
            <a:r>
              <a:rPr lang="en-US" sz="4400" b="1" dirty="0" smtClean="0">
                <a:solidFill>
                  <a:srgbClr val="002060"/>
                </a:solidFill>
                <a:latin typeface="Helvetica" panose="020B0604020202020204" pitchFamily="34" charset="0"/>
                <a:cs typeface="Helvetica" panose="020B0604020202020204" pitchFamily="34" charset="0"/>
              </a:rPr>
              <a:t>Amenity &amp; Service Areas</a:t>
            </a:r>
            <a:endParaRPr lang="en-US" sz="4400" b="1" dirty="0">
              <a:solidFill>
                <a:srgbClr val="002060"/>
              </a:solidFill>
              <a:latin typeface="Helvetica" panose="020B0604020202020204" pitchFamily="34" charset="0"/>
              <a:cs typeface="Helvetica" panose="020B0604020202020204" pitchFamily="34" charset="0"/>
            </a:endParaRPr>
          </a:p>
        </p:txBody>
      </p:sp>
      <p:pic>
        <p:nvPicPr>
          <p:cNvPr id="5" name="Content Placeholder 4" descr="existing lunch room.jpg"/>
          <p:cNvPicPr>
            <a:picLocks noGrp="1" noChangeAspect="1"/>
          </p:cNvPicPr>
          <p:nvPr>
            <p:ph sz="quarter" idx="1"/>
          </p:nvPr>
        </p:nvPicPr>
        <p:blipFill>
          <a:blip r:embed="rId3" cstate="print"/>
          <a:stretch>
            <a:fillRect/>
          </a:stretch>
        </p:blipFill>
        <p:spPr>
          <a:xfrm>
            <a:off x="457200" y="2868184"/>
            <a:ext cx="3886200" cy="2914650"/>
          </a:xfrm>
        </p:spPr>
      </p:pic>
      <p:sp>
        <p:nvSpPr>
          <p:cNvPr id="7" name="TextBox 6"/>
          <p:cNvSpPr txBox="1"/>
          <p:nvPr/>
        </p:nvSpPr>
        <p:spPr>
          <a:xfrm>
            <a:off x="701758" y="5968425"/>
            <a:ext cx="3397084" cy="584775"/>
          </a:xfrm>
          <a:prstGeom prst="rect">
            <a:avLst/>
          </a:prstGeom>
          <a:noFill/>
        </p:spPr>
        <p:txBody>
          <a:bodyPr wrap="none" rtlCol="0">
            <a:spAutoFit/>
          </a:bodyPr>
          <a:lstStyle/>
          <a:p>
            <a:r>
              <a:rPr lang="en-US" sz="3200" dirty="0" smtClean="0">
                <a:solidFill>
                  <a:srgbClr val="002060"/>
                </a:solidFill>
                <a:latin typeface="Helvetica" panose="020B0604020202020204" pitchFamily="34" charset="0"/>
                <a:cs typeface="Helvetica" panose="020B0604020202020204" pitchFamily="34" charset="0"/>
              </a:rPr>
              <a:t>Existing Cafeteria</a:t>
            </a:r>
            <a:endParaRPr lang="en-US" sz="3200" dirty="0">
              <a:solidFill>
                <a:srgbClr val="002060"/>
              </a:solidFill>
              <a:latin typeface="Helvetica" panose="020B0604020202020204" pitchFamily="34" charset="0"/>
              <a:cs typeface="Helvetica" panose="020B0604020202020204" pitchFamily="34" charset="0"/>
            </a:endParaRPr>
          </a:p>
        </p:txBody>
      </p:sp>
      <p:sp>
        <p:nvSpPr>
          <p:cNvPr id="8" name="TextBox 7"/>
          <p:cNvSpPr txBox="1"/>
          <p:nvPr/>
        </p:nvSpPr>
        <p:spPr>
          <a:xfrm>
            <a:off x="4988251" y="5961790"/>
            <a:ext cx="3510898" cy="584775"/>
          </a:xfrm>
          <a:prstGeom prst="rect">
            <a:avLst/>
          </a:prstGeom>
          <a:noFill/>
        </p:spPr>
        <p:txBody>
          <a:bodyPr wrap="none" rtlCol="0">
            <a:spAutoFit/>
          </a:bodyPr>
          <a:lstStyle/>
          <a:p>
            <a:r>
              <a:rPr lang="en-US" sz="3200" dirty="0" smtClean="0">
                <a:solidFill>
                  <a:srgbClr val="002060"/>
                </a:solidFill>
                <a:latin typeface="Helvetica" panose="020B0604020202020204" pitchFamily="34" charset="0"/>
                <a:cs typeface="Helvetica" panose="020B0604020202020204" pitchFamily="34" charset="0"/>
              </a:rPr>
              <a:t>Existing Bathroom</a:t>
            </a:r>
            <a:endParaRPr lang="en-US" sz="3200" dirty="0">
              <a:solidFill>
                <a:srgbClr val="002060"/>
              </a:solidFill>
              <a:latin typeface="Helvetica" panose="020B0604020202020204" pitchFamily="34" charset="0"/>
              <a:cs typeface="Helvetica" panose="020B0604020202020204" pitchFamily="34" charset="0"/>
            </a:endParaRPr>
          </a:p>
        </p:txBody>
      </p:sp>
      <p:pic>
        <p:nvPicPr>
          <p:cNvPr id="10" name="Content Placeholder 9" descr="PICT0206.JPG"/>
          <p:cNvPicPr>
            <a:picLocks noGrp="1" noChangeAspect="1"/>
          </p:cNvPicPr>
          <p:nvPr>
            <p:ph sz="quarter" idx="2"/>
          </p:nvPr>
        </p:nvPicPr>
        <p:blipFill>
          <a:blip r:embed="rId4" cstate="print"/>
          <a:stretch>
            <a:fillRect/>
          </a:stretch>
        </p:blipFill>
        <p:spPr>
          <a:xfrm>
            <a:off x="4800600" y="2868184"/>
            <a:ext cx="3886200" cy="2914650"/>
          </a:xfrm>
        </p:spPr>
      </p:pic>
    </p:spTree>
    <p:extLst>
      <p:ext uri="{BB962C8B-B14F-4D97-AF65-F5344CB8AC3E}">
        <p14:creationId xmlns:p14="http://schemas.microsoft.com/office/powerpoint/2010/main" val="2633173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676400" y="1676400"/>
            <a:ext cx="7315200" cy="3657601"/>
          </a:xfrm>
        </p:spPr>
        <p:txBody>
          <a:bodyPr>
            <a:noAutofit/>
          </a:bodyPr>
          <a:lstStyle/>
          <a:p>
            <a:pPr algn="ctr"/>
            <a:r>
              <a:rPr lang="en-US" sz="4800" dirty="0" smtClean="0">
                <a:solidFill>
                  <a:schemeClr val="bg1"/>
                </a:solidFill>
                <a:latin typeface="Georgia" pitchFamily="18" charset="0"/>
                <a:cs typeface="Mongolian Baiti" pitchFamily="66" charset="0"/>
              </a:rPr>
              <a:t>Getting the Best Return </a:t>
            </a:r>
            <a:endParaRPr lang="en-US" sz="4800" dirty="0">
              <a:solidFill>
                <a:schemeClr val="bg1"/>
              </a:solidFill>
              <a:latin typeface="Georgia" pitchFamily="18" charset="0"/>
              <a:cs typeface="Mongolian Baiti" pitchFamily="66" charset="0"/>
            </a:endParaRPr>
          </a:p>
        </p:txBody>
      </p:sp>
      <p:sp>
        <p:nvSpPr>
          <p:cNvPr id="4" name="TextBox 3"/>
          <p:cNvSpPr txBox="1"/>
          <p:nvPr/>
        </p:nvSpPr>
        <p:spPr>
          <a:xfrm>
            <a:off x="533400" y="3505200"/>
            <a:ext cx="8153400" cy="1754326"/>
          </a:xfrm>
          <a:prstGeom prst="rect">
            <a:avLst/>
          </a:prstGeom>
          <a:noFill/>
        </p:spPr>
        <p:txBody>
          <a:bodyPr wrap="square" rtlCol="0">
            <a:spAutoFit/>
          </a:bodyPr>
          <a:lstStyle/>
          <a:p>
            <a:pPr algn="ctr"/>
            <a:r>
              <a:rPr lang="en-US" sz="3600" dirty="0" smtClean="0">
                <a:solidFill>
                  <a:srgbClr val="002060"/>
                </a:solidFill>
                <a:latin typeface="Helvetica" panose="020B0604020202020204" pitchFamily="34" charset="0"/>
                <a:cs typeface="Helvetica" panose="020B0604020202020204" pitchFamily="34" charset="0"/>
              </a:rPr>
              <a:t>How do you position your building to get the most out of your amenity and service areas?</a:t>
            </a:r>
            <a:endParaRPr lang="en-US" sz="3600" dirty="0">
              <a:solidFill>
                <a:srgbClr val="002060"/>
              </a:solidFill>
              <a:latin typeface="Helvetica" panose="020B0604020202020204" pitchFamily="34" charset="0"/>
              <a:cs typeface="Helvetica" panose="020B0604020202020204" pitchFamily="34" charset="0"/>
            </a:endParaRPr>
          </a:p>
        </p:txBody>
      </p:sp>
      <p:sp>
        <p:nvSpPr>
          <p:cNvPr id="2" name="TextBox 1"/>
          <p:cNvSpPr txBox="1"/>
          <p:nvPr/>
        </p:nvSpPr>
        <p:spPr>
          <a:xfrm>
            <a:off x="0" y="2057400"/>
            <a:ext cx="9144000" cy="769441"/>
          </a:xfrm>
          <a:prstGeom prst="rect">
            <a:avLst/>
          </a:prstGeom>
          <a:noFill/>
        </p:spPr>
        <p:txBody>
          <a:bodyPr wrap="square" rtlCol="0">
            <a:spAutoFit/>
          </a:bodyPr>
          <a:lstStyle/>
          <a:p>
            <a:pPr algn="ctr"/>
            <a:r>
              <a:rPr lang="en-US" sz="4400" b="1" dirty="0" smtClean="0">
                <a:solidFill>
                  <a:srgbClr val="002060"/>
                </a:solidFill>
                <a:latin typeface="Helvetica" panose="020B0604020202020204" pitchFamily="34" charset="0"/>
                <a:cs typeface="Helvetica" panose="020B0604020202020204" pitchFamily="34" charset="0"/>
              </a:rPr>
              <a:t>Getting the Best Return</a:t>
            </a:r>
            <a:endParaRPr lang="en-US" sz="4400" b="1"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2393121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p:cNvGraphicFramePr>
          <p:nvPr>
            <p:extLst>
              <p:ext uri="{D42A27DB-BD31-4B8C-83A1-F6EECF244321}">
                <p14:modId xmlns:p14="http://schemas.microsoft.com/office/powerpoint/2010/main" val="1995740662"/>
              </p:ext>
            </p:extLst>
          </p:nvPr>
        </p:nvGraphicFramePr>
        <p:xfrm>
          <a:off x="685800" y="2632710"/>
          <a:ext cx="7696200" cy="3844290"/>
        </p:xfrm>
        <a:graphic>
          <a:graphicData uri="http://schemas.openxmlformats.org/drawingml/2006/table">
            <a:tbl>
              <a:tblPr firstRow="1" bandRow="1">
                <a:tableStyleId>{69CF1AB2-1976-4502-BF36-3FF5EA218861}</a:tableStyleId>
              </a:tblPr>
              <a:tblGrid>
                <a:gridCol w="3619500"/>
                <a:gridCol w="4076700"/>
              </a:tblGrid>
              <a:tr h="1047750">
                <a:tc>
                  <a:txBody>
                    <a:bodyPr/>
                    <a:lstStyle/>
                    <a:p>
                      <a:pPr algn="ctr"/>
                      <a:r>
                        <a:rPr lang="en-US" sz="2400" b="0" dirty="0" smtClean="0"/>
                        <a:t>Occupant Area</a:t>
                      </a:r>
                      <a:endParaRPr lang="en-US" sz="2400" b="0" dirty="0"/>
                    </a:p>
                  </a:txBody>
                  <a:tcPr anchor="ctr"/>
                </a:tc>
                <a:tc>
                  <a:txBody>
                    <a:bodyPr/>
                    <a:lstStyle/>
                    <a:p>
                      <a:pPr algn="ctr"/>
                      <a:r>
                        <a:rPr lang="en-US" sz="2400" b="0" dirty="0" smtClean="0"/>
                        <a:t>133,637 sq. ft.</a:t>
                      </a:r>
                      <a:endParaRPr lang="en-US" sz="2400" b="0" dirty="0"/>
                    </a:p>
                  </a:txBody>
                  <a:tcPr anchor="ctr"/>
                </a:tc>
              </a:tr>
              <a:tr h="1047750">
                <a:tc>
                  <a:txBody>
                    <a:bodyPr/>
                    <a:lstStyle/>
                    <a:p>
                      <a:pPr algn="ctr"/>
                      <a:r>
                        <a:rPr lang="en-US" sz="2400" b="0" dirty="0" smtClean="0"/>
                        <a:t>Rentable</a:t>
                      </a:r>
                      <a:r>
                        <a:rPr lang="en-US" sz="2400" b="0" baseline="0" dirty="0" smtClean="0"/>
                        <a:t> Area</a:t>
                      </a:r>
                      <a:endParaRPr lang="en-US" sz="2400" b="0" dirty="0"/>
                    </a:p>
                  </a:txBody>
                  <a:tcPr anchor="ctr"/>
                </a:tc>
                <a:tc>
                  <a:txBody>
                    <a:bodyPr/>
                    <a:lstStyle/>
                    <a:p>
                      <a:pPr algn="ctr"/>
                      <a:r>
                        <a:rPr lang="en-US" sz="2400" b="0" dirty="0" smtClean="0"/>
                        <a:t>175,382 sq. ft. </a:t>
                      </a:r>
                      <a:endParaRPr lang="en-US" sz="2400" b="0" dirty="0"/>
                    </a:p>
                  </a:txBody>
                  <a:tcPr anchor="ctr"/>
                </a:tc>
              </a:tr>
              <a:tr h="1047750">
                <a:tc>
                  <a:txBody>
                    <a:bodyPr/>
                    <a:lstStyle/>
                    <a:p>
                      <a:pPr algn="ctr"/>
                      <a:r>
                        <a:rPr lang="en-US" sz="2400" b="0" dirty="0" smtClean="0"/>
                        <a:t>Load Factor</a:t>
                      </a:r>
                      <a:r>
                        <a:rPr lang="en-US" sz="2400" b="0" baseline="0" dirty="0" smtClean="0"/>
                        <a:t> B</a:t>
                      </a:r>
                      <a:endParaRPr lang="en-US" sz="2400" b="0" dirty="0"/>
                    </a:p>
                  </a:txBody>
                  <a:tcPr anchor="ctr"/>
                </a:tc>
                <a:tc>
                  <a:txBody>
                    <a:bodyPr/>
                    <a:lstStyle/>
                    <a:p>
                      <a:pPr algn="ctr"/>
                      <a:r>
                        <a:rPr lang="en-US" sz="2400" b="0" dirty="0" smtClean="0"/>
                        <a:t>1.31238</a:t>
                      </a:r>
                      <a:endParaRPr lang="en-US" sz="2400" b="0" dirty="0"/>
                    </a:p>
                  </a:txBody>
                  <a:tcPr anchor="ctr"/>
                </a:tc>
              </a:tr>
              <a:tr h="701040">
                <a:tc>
                  <a:txBody>
                    <a:bodyPr/>
                    <a:lstStyle/>
                    <a:p>
                      <a:pPr algn="ctr"/>
                      <a:r>
                        <a:rPr lang="en-US" sz="2400" b="0" dirty="0" smtClean="0"/>
                        <a:t>Market Load Factor</a:t>
                      </a:r>
                      <a:endParaRPr lang="en-US" sz="2400" b="0" dirty="0"/>
                    </a:p>
                  </a:txBody>
                  <a:tcPr anchor="ctr"/>
                </a:tc>
                <a:tc>
                  <a:txBody>
                    <a:bodyPr/>
                    <a:lstStyle/>
                    <a:p>
                      <a:pPr algn="ctr"/>
                      <a:r>
                        <a:rPr lang="en-US" sz="2400" b="0" dirty="0" smtClean="0"/>
                        <a:t>1.185</a:t>
                      </a:r>
                      <a:endParaRPr lang="en-US" sz="2400" b="0" dirty="0"/>
                    </a:p>
                  </a:txBody>
                  <a:tcPr anchor="ctr"/>
                </a:tc>
              </a:tr>
            </a:tbl>
          </a:graphicData>
        </a:graphic>
      </p:graphicFrame>
      <p:sp>
        <p:nvSpPr>
          <p:cNvPr id="6"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Existing </a:t>
            </a:r>
            <a:endParaRPr lang="en-US" b="1"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79792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85750" y="2590800"/>
            <a:ext cx="2762250" cy="4152900"/>
          </a:xfrm>
          <a:prstGeom prst="rect">
            <a:avLst/>
          </a:prstGeom>
          <a:solidFill>
            <a:srgbClr val="002060"/>
          </a:solidFill>
          <a:ln>
            <a:noFill/>
          </a:ln>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dirty="0" smtClean="0">
                <a:solidFill>
                  <a:schemeClr val="bg1"/>
                </a:solidFill>
              </a:rPr>
              <a:t>Potential loss due to excessive amenity and service areas</a:t>
            </a:r>
            <a:endParaRPr lang="en-US" sz="2800" dirty="0">
              <a:solidFill>
                <a:schemeClr val="bg1"/>
              </a:solidFill>
            </a:endParaRPr>
          </a:p>
        </p:txBody>
      </p:sp>
      <p:graphicFrame>
        <p:nvGraphicFramePr>
          <p:cNvPr id="7" name="Content Placeholder 4"/>
          <p:cNvGraphicFramePr>
            <a:graphicFrameLocks/>
          </p:cNvGraphicFramePr>
          <p:nvPr>
            <p:extLst>
              <p:ext uri="{D42A27DB-BD31-4B8C-83A1-F6EECF244321}">
                <p14:modId xmlns:p14="http://schemas.microsoft.com/office/powerpoint/2010/main" val="851929080"/>
              </p:ext>
            </p:extLst>
          </p:nvPr>
        </p:nvGraphicFramePr>
        <p:xfrm>
          <a:off x="3067050" y="2590800"/>
          <a:ext cx="6000750" cy="4114800"/>
        </p:xfrm>
        <a:graphic>
          <a:graphicData uri="http://schemas.openxmlformats.org/drawingml/2006/table">
            <a:tbl>
              <a:tblPr firstRow="1" bandRow="1">
                <a:tableStyleId>{C4B1156A-380E-4F78-BDF5-A606A8083BF9}</a:tableStyleId>
              </a:tblPr>
              <a:tblGrid>
                <a:gridCol w="2385839"/>
                <a:gridCol w="3614911"/>
              </a:tblGrid>
              <a:tr h="1172373">
                <a:tc>
                  <a:txBody>
                    <a:bodyPr/>
                    <a:lstStyle/>
                    <a:p>
                      <a:pPr algn="ctr"/>
                      <a:r>
                        <a:rPr lang="en-US" sz="2400" b="0" dirty="0" smtClean="0"/>
                        <a:t>17,022</a:t>
                      </a:r>
                      <a:endParaRPr lang="en-US" sz="24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0" dirty="0" smtClean="0"/>
                        <a:t>Rentable</a:t>
                      </a:r>
                      <a:r>
                        <a:rPr lang="en-US" sz="2400" b="0" baseline="0" dirty="0" smtClean="0"/>
                        <a:t> Square Feet</a:t>
                      </a:r>
                      <a:endParaRPr lang="en-US" sz="24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379263">
                <a:tc>
                  <a:txBody>
                    <a:bodyPr/>
                    <a:lstStyle/>
                    <a:p>
                      <a:pPr algn="ctr"/>
                      <a:r>
                        <a:rPr lang="en-US" sz="2400" b="0" dirty="0" smtClean="0"/>
                        <a:t>$559,852</a:t>
                      </a:r>
                      <a:endParaRPr lang="en-US" sz="24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0" dirty="0" smtClean="0"/>
                        <a:t>Annual Net</a:t>
                      </a:r>
                      <a:r>
                        <a:rPr lang="en-US" sz="2400" b="0" baseline="0" dirty="0" smtClean="0"/>
                        <a:t> Operating Income</a:t>
                      </a:r>
                      <a:endParaRPr lang="en-US" sz="24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1563164">
                <a:tc>
                  <a:txBody>
                    <a:bodyPr/>
                    <a:lstStyle/>
                    <a:p>
                      <a:pPr algn="ctr"/>
                      <a:r>
                        <a:rPr lang="en-US" sz="2400" b="0" dirty="0" smtClean="0"/>
                        <a:t>$7,000,000</a:t>
                      </a:r>
                      <a:endParaRPr lang="en-US" sz="24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400" b="0" dirty="0" smtClean="0"/>
                        <a:t>Building Value (using an 8% cap)</a:t>
                      </a:r>
                      <a:endParaRPr lang="en-US" sz="2400" b="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5" name="Title 2"/>
          <p:cNvSpPr txBox="1">
            <a:spLocks/>
          </p:cNvSpPr>
          <p:nvPr/>
        </p:nvSpPr>
        <p:spPr>
          <a:xfrm>
            <a:off x="0" y="1752600"/>
            <a:ext cx="9144000" cy="9906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2060"/>
                </a:solidFill>
                <a:latin typeface="Helvetica" panose="020B0604020202020204" pitchFamily="34" charset="0"/>
                <a:cs typeface="Helvetica" panose="020B0604020202020204" pitchFamily="34" charset="0"/>
              </a:rPr>
              <a:t>Existing </a:t>
            </a:r>
            <a:endParaRPr lang="en-US" b="1" dirty="0">
              <a:solidFill>
                <a:srgbClr val="00206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265531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KSD- Existing 1st (2).jpg"/>
          <p:cNvPicPr>
            <a:picLocks noChangeAspect="1"/>
          </p:cNvPicPr>
          <p:nvPr/>
        </p:nvPicPr>
        <p:blipFill>
          <a:blip r:embed="rId3" cstate="print"/>
          <a:srcRect l="10508" t="4273" r="32528" b="19658"/>
          <a:stretch>
            <a:fillRect/>
          </a:stretch>
        </p:blipFill>
        <p:spPr>
          <a:xfrm>
            <a:off x="685800" y="1"/>
            <a:ext cx="7924800" cy="6705599"/>
          </a:xfrm>
          <a:prstGeom prst="rect">
            <a:avLst/>
          </a:prstGeom>
        </p:spPr>
      </p:pic>
      <p:pic>
        <p:nvPicPr>
          <p:cNvPr id="7" name="Picture 6" descr="SKSD- Existing 1st (2).jpg"/>
          <p:cNvPicPr>
            <a:picLocks noChangeAspect="1"/>
          </p:cNvPicPr>
          <p:nvPr/>
        </p:nvPicPr>
        <p:blipFill>
          <a:blip r:embed="rId4" cstate="print"/>
          <a:srcRect l="74562" t="7591" r="4386" b="65838"/>
          <a:stretch>
            <a:fillRect/>
          </a:stretch>
        </p:blipFill>
        <p:spPr>
          <a:xfrm>
            <a:off x="0" y="5715000"/>
            <a:ext cx="1447800" cy="1143000"/>
          </a:xfrm>
          <a:prstGeom prst="rect">
            <a:avLst/>
          </a:prstGeom>
        </p:spPr>
      </p:pic>
      <p:sp>
        <p:nvSpPr>
          <p:cNvPr id="8" name="TextBox 7"/>
          <p:cNvSpPr txBox="1"/>
          <p:nvPr/>
        </p:nvSpPr>
        <p:spPr>
          <a:xfrm>
            <a:off x="1219200" y="533400"/>
            <a:ext cx="2743200" cy="461665"/>
          </a:xfrm>
          <a:prstGeom prst="rect">
            <a:avLst/>
          </a:prstGeom>
          <a:noFill/>
        </p:spPr>
        <p:txBody>
          <a:bodyPr wrap="square" rtlCol="0">
            <a:spAutoFit/>
          </a:bodyPr>
          <a:lstStyle/>
          <a:p>
            <a:pPr algn="ctr"/>
            <a:r>
              <a:rPr lang="en-US" sz="2400" dirty="0" smtClean="0">
                <a:solidFill>
                  <a:prstClr val="black"/>
                </a:solidFill>
              </a:rPr>
              <a:t>Existing 1</a:t>
            </a:r>
            <a:r>
              <a:rPr lang="en-US" sz="2400" baseline="30000" dirty="0" smtClean="0">
                <a:solidFill>
                  <a:prstClr val="black"/>
                </a:solidFill>
              </a:rPr>
              <a:t>st</a:t>
            </a:r>
            <a:r>
              <a:rPr lang="en-US" sz="2400" dirty="0" smtClean="0">
                <a:solidFill>
                  <a:prstClr val="black"/>
                </a:solidFill>
              </a:rPr>
              <a:t> Floor</a:t>
            </a:r>
            <a:endParaRPr lang="en-US" sz="2400" dirty="0">
              <a:solidFill>
                <a:prstClr val="black"/>
              </a:solidFill>
            </a:endParaRPr>
          </a:p>
        </p:txBody>
      </p:sp>
    </p:spTree>
    <p:extLst>
      <p:ext uri="{BB962C8B-B14F-4D97-AF65-F5344CB8AC3E}">
        <p14:creationId xmlns:p14="http://schemas.microsoft.com/office/powerpoint/2010/main" val="3664721343"/>
      </p:ext>
    </p:extLst>
  </p:cSld>
  <p:clrMapOvr>
    <a:masterClrMapping/>
  </p:clrMapOvr>
  <p:timing>
    <p:tnLst>
      <p:par>
        <p:cTn id="1" dur="indefinite" restart="never" nodeType="tmRoot"/>
      </p:par>
    </p:tnLst>
  </p:timing>
</p:sld>
</file>

<file path=ppt/theme/theme1.xml><?xml version="1.0" encoding="utf-8"?>
<a:theme xmlns:a="http://schemas.openxmlformats.org/drawingml/2006/main" name="BOMA_template_1.11">
  <a:themeElements>
    <a:clrScheme name="BOMA_template_1.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OMA_template_1.11">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2" charset="0"/>
          </a:defRPr>
        </a:defPPr>
      </a:lstStyle>
    </a:lnDef>
  </a:objectDefaults>
  <a:extraClrSchemeLst>
    <a:extraClrScheme>
      <a:clrScheme name="BOMA_template_1.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OMA_template_1.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OMA_template_1.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MA_template_1.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OMA_template_1.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OMA_template_1.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OMA_template_1.1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OMA_template_1.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OMA_template_1.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OMA_template_1.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OMA_template_1.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OMA_template_1.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BHS:01 Pittny:01 PC Jobs:PC 08-007 BOMA:PC 07-003 BOMA:output:BOMA_template_1.11.pot</Template>
  <TotalTime>10293</TotalTime>
  <Words>1234</Words>
  <Application>Microsoft Office PowerPoint</Application>
  <PresentationFormat>On-screen Show (4:3)</PresentationFormat>
  <Paragraphs>190</Paragraphs>
  <Slides>37</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ＭＳ Ｐゴシック</vt:lpstr>
      <vt:lpstr>Arial</vt:lpstr>
      <vt:lpstr>Arial Black</vt:lpstr>
      <vt:lpstr>Georgia</vt:lpstr>
      <vt:lpstr>Helvetica</vt:lpstr>
      <vt:lpstr>Mongolian Baiti</vt:lpstr>
      <vt:lpstr>Palatino</vt:lpstr>
      <vt:lpstr>Times</vt:lpstr>
      <vt:lpstr>ヒラギノ角ゴ Pro W3</vt:lpstr>
      <vt:lpstr>BOMA_template_1.11</vt:lpstr>
      <vt:lpstr>PowerPoint Presentation</vt:lpstr>
      <vt:lpstr>PowerPoint Presentation</vt:lpstr>
      <vt:lpstr>What does the building look like?</vt:lpstr>
      <vt:lpstr>Interior of the Office Space </vt:lpstr>
      <vt:lpstr>Amenity &amp; Service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Improvements by  Repositioning the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Building Area Measurment LLC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BOMA 2010 Office Std. Seminar</dc:title>
  <dc:subject>Office measurement</dc:subject>
  <dc:creator>William B. Tracy</dc:creator>
  <cp:keywords>BOMA, office, seminar</cp:keywords>
  <dc:description>Created by William Tracy, Building Area measurement LLC, under contract with BOMA International</dc:description>
  <cp:lastModifiedBy>Courtney McKay</cp:lastModifiedBy>
  <cp:revision>627</cp:revision>
  <cp:lastPrinted>2014-04-23T20:22:55Z</cp:lastPrinted>
  <dcterms:created xsi:type="dcterms:W3CDTF">2008-02-25T16:31:50Z</dcterms:created>
  <dcterms:modified xsi:type="dcterms:W3CDTF">2015-08-26T21:51:57Z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lephone number">
    <vt:lpwstr>303-795-2148</vt:lpwstr>
  </property>
</Properties>
</file>