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99" r:id="rId2"/>
    <p:sldId id="602" r:id="rId3"/>
    <p:sldId id="614" r:id="rId4"/>
    <p:sldId id="613" r:id="rId5"/>
    <p:sldId id="627" r:id="rId6"/>
    <p:sldId id="628" r:id="rId7"/>
    <p:sldId id="646" r:id="rId8"/>
    <p:sldId id="629" r:id="rId9"/>
    <p:sldId id="603" r:id="rId10"/>
    <p:sldId id="604" r:id="rId11"/>
    <p:sldId id="625" r:id="rId12"/>
    <p:sldId id="638" r:id="rId13"/>
    <p:sldId id="634" r:id="rId14"/>
    <p:sldId id="637" r:id="rId15"/>
    <p:sldId id="643" r:id="rId16"/>
    <p:sldId id="644" r:id="rId17"/>
    <p:sldId id="645" r:id="rId18"/>
    <p:sldId id="635" r:id="rId19"/>
    <p:sldId id="648" r:id="rId20"/>
    <p:sldId id="639" r:id="rId21"/>
    <p:sldId id="647" r:id="rId22"/>
    <p:sldId id="640" r:id="rId23"/>
    <p:sldId id="641" r:id="rId24"/>
    <p:sldId id="642" r:id="rId25"/>
    <p:sldId id="544" r:id="rId26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menova, Inga" initials="SI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FA5"/>
    <a:srgbClr val="0094C8"/>
    <a:srgbClr val="93D050"/>
    <a:srgbClr val="FF0000"/>
    <a:srgbClr val="D66300"/>
    <a:srgbClr val="FFC700"/>
    <a:srgbClr val="97418B"/>
    <a:srgbClr val="DB851F"/>
    <a:srgbClr val="F1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668" autoAdjust="0"/>
  </p:normalViewPr>
  <p:slideViewPr>
    <p:cSldViewPr showGuide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D20FF6-2AF3-4083-B4D1-324C3B3CEB8A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DBB6D7A-E9F6-4ACC-A127-BEE474717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03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72C4EBC-24E5-4665-B481-7D84C447427E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C0B0F15-A374-4521-986A-48B0A82F2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5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0F15-A374-4521-986A-48B0A82F21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4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32656"/>
            <a:ext cx="2232248" cy="5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39346" y="1490857"/>
            <a:ext cx="5720886" cy="1434087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976064" y="4797152"/>
            <a:ext cx="4964088" cy="345638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ea typeface="Roboto Condensed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Клиент: «Название фирмы клиента»</a:t>
            </a:r>
          </a:p>
          <a:p>
            <a:pPr lvl="0"/>
            <a:r>
              <a:rPr lang="ru-RU" dirty="0" smtClean="0"/>
              <a:t>3 марта 2014 года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61834" y="116632"/>
            <a:ext cx="273630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4" y="-95116"/>
            <a:ext cx="27363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оранж_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58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оранж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243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0">
                <a:srgbClr val="FFFF00"/>
              </a:gs>
              <a:gs pos="89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FFC7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A971-88AB-44E9-9990-472B5D1B748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0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желт_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0">
                <a:srgbClr val="FFFF00"/>
              </a:gs>
              <a:gs pos="89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37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желт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0">
                <a:srgbClr val="FFFF00"/>
              </a:gs>
              <a:gs pos="89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797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 бледно з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0">
                <a:srgbClr val="BED14F"/>
              </a:gs>
              <a:gs pos="89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93D05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A971-88AB-44E9-9990-472B5D1B748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бледно зел_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9080"/>
            <a:ext cx="612000" cy="288000"/>
          </a:xfrm>
          <a:prstGeom prst="rect">
            <a:avLst/>
          </a:prstGeom>
          <a:gradFill>
            <a:gsLst>
              <a:gs pos="0">
                <a:srgbClr val="BED14F"/>
              </a:gs>
              <a:gs pos="89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134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бледно зел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-13517" y="269080"/>
            <a:ext cx="612000" cy="288000"/>
          </a:xfrm>
          <a:prstGeom prst="rect">
            <a:avLst/>
          </a:prstGeom>
          <a:gradFill>
            <a:gsLst>
              <a:gs pos="0">
                <a:srgbClr val="BED14F"/>
              </a:gs>
              <a:gs pos="89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166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 голу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88000">
                <a:srgbClr val="0091C4"/>
              </a:gs>
              <a:gs pos="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0094C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A971-88AB-44E9-9990-472B5D1B748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0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голуб_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88000">
                <a:srgbClr val="0091C4"/>
              </a:gs>
              <a:gs pos="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51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39346" y="1490857"/>
            <a:ext cx="5720886" cy="85802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00B050"/>
                </a:solidFill>
              </a:defRPr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6CE-3CF3-4E72-A00A-94B3149BC1F2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71600" y="2564904"/>
            <a:ext cx="5036096" cy="345638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 Condensed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Название раздела</a:t>
            </a:r>
          </a:p>
          <a:p>
            <a:pPr lvl="0"/>
            <a:r>
              <a:rPr lang="ru-RU" dirty="0" smtClean="0"/>
              <a:t>Название раздела</a:t>
            </a:r>
          </a:p>
          <a:p>
            <a:pPr lvl="0"/>
            <a:r>
              <a:rPr lang="ru-RU" dirty="0" smtClean="0"/>
              <a:t>Название раздела</a:t>
            </a:r>
          </a:p>
          <a:p>
            <a:pPr lvl="0"/>
            <a:r>
              <a:rPr lang="ru-RU" dirty="0" smtClean="0"/>
              <a:t>Следующее название раздела</a:t>
            </a:r>
          </a:p>
          <a:p>
            <a:pPr lvl="0"/>
            <a:r>
              <a:rPr lang="ru-RU" dirty="0" smtClean="0"/>
              <a:t>Раздел</a:t>
            </a:r>
          </a:p>
          <a:p>
            <a:pPr lvl="0"/>
            <a:r>
              <a:rPr lang="ru-RU" dirty="0" smtClean="0"/>
              <a:t>Очень длинное название раздела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ru-RU" dirty="0" smtClean="0"/>
              <a:t>Седьмой пункт</a:t>
            </a:r>
          </a:p>
          <a:p>
            <a:pPr lvl="0"/>
            <a:r>
              <a:rPr lang="ru-RU" dirty="0" smtClean="0"/>
              <a:t>Восьмая строчка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2636912"/>
            <a:ext cx="576064" cy="180000"/>
          </a:xfrm>
          <a:prstGeom prst="rect">
            <a:avLst/>
          </a:prstGeom>
          <a:gradFill>
            <a:gsLst>
              <a:gs pos="88000">
                <a:srgbClr val="00B050"/>
              </a:gs>
              <a:gs pos="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-13517" y="5229200"/>
            <a:ext cx="576064" cy="180000"/>
          </a:xfrm>
          <a:prstGeom prst="rect">
            <a:avLst/>
          </a:prstGeom>
          <a:gradFill>
            <a:gsLst>
              <a:gs pos="88000">
                <a:srgbClr val="A30D6D"/>
              </a:gs>
              <a:gs pos="0">
                <a:srgbClr val="C2086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3517" y="3281882"/>
            <a:ext cx="576064" cy="180000"/>
          </a:xfrm>
          <a:prstGeom prst="rect">
            <a:avLst/>
          </a:prstGeom>
          <a:gradFill>
            <a:gsLst>
              <a:gs pos="88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-13517" y="2959397"/>
            <a:ext cx="576064" cy="180000"/>
          </a:xfrm>
          <a:prstGeom prst="rect">
            <a:avLst/>
          </a:prstGeom>
          <a:gradFill>
            <a:gsLst>
              <a:gs pos="88000">
                <a:srgbClr val="C00000"/>
              </a:gs>
              <a:gs pos="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-13517" y="3604367"/>
            <a:ext cx="576064" cy="180000"/>
          </a:xfrm>
          <a:prstGeom prst="rect">
            <a:avLst/>
          </a:prstGeom>
          <a:gradFill>
            <a:gsLst>
              <a:gs pos="0">
                <a:srgbClr val="FFFF00"/>
              </a:gs>
              <a:gs pos="89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-13517" y="3926852"/>
            <a:ext cx="576064" cy="180000"/>
          </a:xfrm>
          <a:prstGeom prst="rect">
            <a:avLst/>
          </a:prstGeom>
          <a:gradFill>
            <a:gsLst>
              <a:gs pos="0">
                <a:srgbClr val="BED14F"/>
              </a:gs>
              <a:gs pos="89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-13517" y="4869160"/>
            <a:ext cx="576064" cy="180000"/>
          </a:xfrm>
          <a:prstGeom prst="rect">
            <a:avLst/>
          </a:prstGeom>
          <a:gradFill>
            <a:gsLst>
              <a:gs pos="88000">
                <a:srgbClr val="00589A"/>
              </a:gs>
              <a:gs pos="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-13517" y="4249335"/>
            <a:ext cx="576064" cy="180000"/>
          </a:xfrm>
          <a:prstGeom prst="rect">
            <a:avLst/>
          </a:prstGeom>
          <a:gradFill>
            <a:gsLst>
              <a:gs pos="88000">
                <a:srgbClr val="0091C4"/>
              </a:gs>
              <a:gs pos="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355429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голуб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88000">
                <a:srgbClr val="0091C4"/>
              </a:gs>
              <a:gs pos="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63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88000">
                <a:srgbClr val="00589A"/>
              </a:gs>
              <a:gs pos="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005FA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A971-88AB-44E9-9990-472B5D1B748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3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син_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9080"/>
            <a:ext cx="612000" cy="288000"/>
          </a:xfrm>
          <a:prstGeom prst="rect">
            <a:avLst/>
          </a:prstGeom>
          <a:gradFill>
            <a:gsLst>
              <a:gs pos="88000">
                <a:srgbClr val="00589A"/>
              </a:gs>
              <a:gs pos="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8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синий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-13517" y="269080"/>
            <a:ext cx="612000" cy="288000"/>
          </a:xfrm>
          <a:prstGeom prst="rect">
            <a:avLst/>
          </a:prstGeom>
          <a:gradFill>
            <a:gsLst>
              <a:gs pos="88000">
                <a:srgbClr val="00589A"/>
              </a:gs>
              <a:gs pos="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37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_лил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rgbClr val="A30D6D"/>
              </a:gs>
              <a:gs pos="0">
                <a:srgbClr val="C2086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A30D6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4C76-3370-48D2-8766-79A0B0946AD2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7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лиловый_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rgbClr val="A30D6D"/>
              </a:gs>
              <a:gs pos="0">
                <a:srgbClr val="C2086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9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нутренний слайд: название+объект_лиловый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rgbClr val="A30D6D"/>
              </a:gs>
              <a:gs pos="0">
                <a:srgbClr val="C2086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434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_решетка наобор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 rot="10800000">
            <a:off x="8567936" y="260648"/>
            <a:ext cx="576064" cy="288032"/>
          </a:xfrm>
          <a:prstGeom prst="rect">
            <a:avLst/>
          </a:prstGeom>
          <a:gradFill>
            <a:gsLst>
              <a:gs pos="88000">
                <a:srgbClr val="00B050"/>
              </a:gs>
              <a:gs pos="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00B05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032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60032" y="515943"/>
            <a:ext cx="1872208" cy="176753"/>
          </a:xfrm>
        </p:spPr>
        <p:txBody>
          <a:bodyPr/>
          <a:lstStyle/>
          <a:p>
            <a:fld id="{7B865020-8CC4-40DD-AE24-1EB739F2B98C}" type="datetime1">
              <a:rPr lang="ru-RU" smtClean="0"/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60032" y="260648"/>
            <a:ext cx="1872208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67936" y="257784"/>
            <a:ext cx="468560" cy="290895"/>
          </a:xfrm>
        </p:spPr>
        <p:txBody>
          <a:bodyPr/>
          <a:lstStyle>
            <a:lvl1pPr algn="l">
              <a:defRPr/>
            </a:lvl1pPr>
          </a:lstStyle>
          <a:p>
            <a:fld id="{7B466BDA-8C70-4E1B-9A20-D4EEDFB841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0424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28" y="-56499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7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260648"/>
            <a:ext cx="576064" cy="288032"/>
          </a:xfrm>
          <a:prstGeom prst="rect">
            <a:avLst/>
          </a:prstGeom>
          <a:gradFill>
            <a:gsLst>
              <a:gs pos="88000">
                <a:srgbClr val="00B050"/>
              </a:gs>
              <a:gs pos="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08720"/>
            <a:ext cx="4572000" cy="5949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7B1-DF50-44C5-969D-FDE3656FAAC6}" type="datetime1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09465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4932040" y="1844824"/>
            <a:ext cx="3970784" cy="4680520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5000" b="1"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600" b="1" baseline="0">
                <a:solidFill>
                  <a:srgbClr val="00B050"/>
                </a:solidFill>
                <a:latin typeface="+mn-lt"/>
                <a:ea typeface="Roboto" pitchFamily="2" charset="0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1"/>
            <a:r>
              <a:rPr lang="ru-RU" dirty="0" smtClean="0"/>
              <a:t>Яркий подзаголовок</a:t>
            </a:r>
          </a:p>
          <a:p>
            <a:pPr lvl="2"/>
            <a:r>
              <a:rPr lang="ru-RU" dirty="0" smtClean="0"/>
              <a:t>Стандартный подзаголовок</a:t>
            </a:r>
          </a:p>
          <a:p>
            <a:pPr lvl="3"/>
            <a:r>
              <a:rPr lang="ru-RU" dirty="0" smtClean="0"/>
              <a:t>Наборный текст</a:t>
            </a:r>
          </a:p>
          <a:p>
            <a:pPr lvl="4"/>
            <a:r>
              <a:rPr lang="ru-RU" dirty="0" smtClean="0"/>
              <a:t>Наборный текст. Перечисление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932040" y="980728"/>
            <a:ext cx="3970784" cy="864096"/>
          </a:xfrm>
        </p:spPr>
        <p:txBody>
          <a:bodyPr anchor="t"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1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08720"/>
            <a:ext cx="4572000" cy="27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7B1-DF50-44C5-969D-FDE3656FAAC6}" type="datetime1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09465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932040" y="980728"/>
            <a:ext cx="3970784" cy="864096"/>
          </a:xfrm>
        </p:spPr>
        <p:txBody>
          <a:bodyPr anchor="t"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rgbClr val="A30D6D"/>
              </a:gs>
              <a:gs pos="0">
                <a:srgbClr val="C2086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6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4"/>
          </p:nvPr>
        </p:nvSpPr>
        <p:spPr>
          <a:xfrm>
            <a:off x="0" y="3753344"/>
            <a:ext cx="4572000" cy="27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932363" y="1844675"/>
            <a:ext cx="3960812" cy="4824413"/>
          </a:xfrm>
        </p:spPr>
        <p:txBody>
          <a:bodyPr>
            <a:normAutofit/>
          </a:bodyPr>
          <a:lstStyle>
            <a:lvl1pPr>
              <a:defRPr sz="1500" b="0" baseline="0">
                <a:solidFill>
                  <a:srgbClr val="B01A65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ФУНКЦИИ ГК СПЕКТРУМ:</a:t>
            </a:r>
          </a:p>
          <a:p>
            <a:pPr lvl="0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9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_з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13517" y="260648"/>
            <a:ext cx="576064" cy="288032"/>
          </a:xfrm>
          <a:prstGeom prst="rect">
            <a:avLst/>
          </a:prstGeom>
          <a:gradFill>
            <a:gsLst>
              <a:gs pos="88000">
                <a:srgbClr val="00B050"/>
              </a:gs>
              <a:gs pos="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00B05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D9F4-1D6F-462B-945F-41ED6BBAF315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8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08720"/>
            <a:ext cx="4572000" cy="5949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7B1-DF50-44C5-969D-FDE3656FAAC6}" type="datetime1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09465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4932040" y="1844824"/>
            <a:ext cx="3970784" cy="4680520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5000" b="1"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600" b="1" baseline="0">
                <a:solidFill>
                  <a:srgbClr val="00B050"/>
                </a:solidFill>
                <a:latin typeface="+mn-lt"/>
                <a:ea typeface="Roboto" pitchFamily="2" charset="0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1"/>
            <a:r>
              <a:rPr lang="ru-RU" dirty="0" smtClean="0"/>
              <a:t>Яркий подзаголовок</a:t>
            </a:r>
          </a:p>
          <a:p>
            <a:pPr lvl="2"/>
            <a:r>
              <a:rPr lang="ru-RU" dirty="0" smtClean="0"/>
              <a:t>Стандартный подзаголовок</a:t>
            </a:r>
          </a:p>
          <a:p>
            <a:pPr lvl="3"/>
            <a:r>
              <a:rPr lang="ru-RU" dirty="0" smtClean="0"/>
              <a:t>Наборный текст</a:t>
            </a:r>
          </a:p>
          <a:p>
            <a:pPr lvl="4"/>
            <a:r>
              <a:rPr lang="ru-RU" dirty="0" smtClean="0"/>
              <a:t>Наборный текст. Перечисление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932040" y="980728"/>
            <a:ext cx="3970784" cy="864096"/>
          </a:xfrm>
        </p:spPr>
        <p:txBody>
          <a:bodyPr anchor="t"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6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0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86409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616624"/>
          </a:xfrm>
        </p:spPr>
        <p:txBody>
          <a:bodyPr/>
          <a:lstStyle>
            <a:lvl1pPr>
              <a:defRPr sz="5000"/>
            </a:lvl1pPr>
            <a:lvl2pPr>
              <a:defRPr sz="1400"/>
            </a:lvl2pPr>
            <a:lvl3pPr>
              <a:defRPr sz="1400"/>
            </a:lvl3pPr>
            <a:lvl4pPr>
              <a:defRPr sz="1100">
                <a:latin typeface="Arial Narrow" pitchFamily="34" charset="0"/>
              </a:defRPr>
            </a:lvl4pPr>
            <a:lvl5pPr>
              <a:defRPr sz="1100">
                <a:latin typeface="Arial Narrow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536504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5EEF-E2E2-49FE-B27B-E06FFD7F23CE}" type="datetime1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6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79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9251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100">
                <a:latin typeface="Arial Narrow" pitchFamily="34" charset="0"/>
              </a:defRPr>
            </a:lvl4pPr>
            <a:lvl5pPr>
              <a:defRPr sz="11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ru-RU" dirty="0" smtClean="0"/>
              <a:t>Яркий подзаголовок</a:t>
            </a:r>
          </a:p>
          <a:p>
            <a:pPr lvl="2"/>
            <a:r>
              <a:rPr lang="ru-RU" dirty="0" smtClean="0"/>
              <a:t>Стандартный подзаголовок</a:t>
            </a:r>
          </a:p>
          <a:p>
            <a:pPr lvl="3"/>
            <a:r>
              <a:rPr lang="ru-RU" dirty="0" smtClean="0"/>
              <a:t>Наборный текст</a:t>
            </a:r>
          </a:p>
          <a:p>
            <a:pPr lvl="4"/>
            <a:r>
              <a:rPr lang="ru-RU" dirty="0" smtClean="0"/>
              <a:t>Наборный текст. Перечисление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92514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1400"/>
            </a:lvl2pPr>
            <a:lvl3pPr>
              <a:defRPr sz="1400"/>
            </a:lvl3pPr>
            <a:lvl4pPr>
              <a:defRPr sz="1100">
                <a:latin typeface="Arial Narrow" pitchFamily="34" charset="0"/>
              </a:defRPr>
            </a:lvl4pPr>
            <a:lvl5pPr>
              <a:defRPr sz="11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ru-RU" dirty="0" smtClean="0"/>
              <a:t>Яркий подзаголовок</a:t>
            </a:r>
          </a:p>
          <a:p>
            <a:pPr lvl="2"/>
            <a:r>
              <a:rPr lang="ru-RU" dirty="0" smtClean="0"/>
              <a:t>Стандартный подзаголовок</a:t>
            </a:r>
          </a:p>
          <a:p>
            <a:pPr lvl="3"/>
            <a:r>
              <a:rPr lang="ru-RU" dirty="0" smtClean="0"/>
              <a:t>Наборный текст</a:t>
            </a:r>
          </a:p>
          <a:p>
            <a:pPr lvl="4"/>
            <a:r>
              <a:rPr lang="ru-RU" dirty="0" smtClean="0"/>
              <a:t>Наборный текст. Перечисление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918-587C-4D1E-8115-F0AFD5249A9A}" type="datetime1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6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44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2E2D-A774-495E-8B73-9C245121AEB2}" type="datetime1">
              <a:rPr lang="ru-RU" smtClean="0"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53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20688"/>
            <a:ext cx="1475876" cy="33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792088" y="15567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www.spectrum-group.ru</a:t>
            </a:r>
            <a: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spectrum@spgr.ru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Москва</a:t>
            </a:r>
            <a:b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Т. +7 (495) 981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0601</a:t>
            </a:r>
            <a:b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Санкт-Петербург</a:t>
            </a:r>
            <a:b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Т. +7 (812) 332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6032 </a:t>
            </a:r>
            <a:endParaRPr lang="ru-RU" dirty="0">
              <a:latin typeface="+mn-lt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37431" y="521651"/>
            <a:ext cx="18002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7" y="322094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з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750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зел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350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_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rgbClr val="C00000"/>
              </a:gs>
              <a:gs pos="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FF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Roboto Condensed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9842-F59A-4274-940A-064DC89CC8F5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красн_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rgbClr val="C00000"/>
              </a:gs>
              <a:gs pos="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101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красн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rgbClr val="C00000"/>
              </a:gs>
              <a:gs pos="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656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 оранже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A971-88AB-44E9-9990-472B5D1B7480}" type="datetime1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4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60648"/>
            <a:ext cx="576064" cy="288032"/>
          </a:xfrm>
          <a:prstGeom prst="rect">
            <a:avLst/>
          </a:prstGeom>
          <a:gradFill>
            <a:gsLst>
              <a:gs pos="88000">
                <a:srgbClr val="00B050"/>
              </a:gs>
              <a:gs pos="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6275040" cy="720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Крупный</a:t>
            </a:r>
          </a:p>
          <a:p>
            <a:pPr lvl="1"/>
            <a:r>
              <a:rPr lang="ru-RU" dirty="0" smtClean="0"/>
              <a:t>Яркий подзаголовок</a:t>
            </a:r>
          </a:p>
          <a:p>
            <a:pPr lvl="2"/>
            <a:r>
              <a:rPr lang="ru-RU" dirty="0" smtClean="0"/>
              <a:t>Стандартный подзаголовок</a:t>
            </a:r>
          </a:p>
          <a:p>
            <a:pPr lvl="3"/>
            <a:r>
              <a:rPr lang="ru-RU" dirty="0" smtClean="0"/>
              <a:t>Наборный текст</a:t>
            </a:r>
          </a:p>
          <a:p>
            <a:pPr lvl="4"/>
            <a:r>
              <a:rPr lang="ru-RU" dirty="0" smtClean="0"/>
              <a:t>Наборный текст. Перечисление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55776" y="515943"/>
            <a:ext cx="2016224" cy="17675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1pPr>
          </a:lstStyle>
          <a:p>
            <a:fld id="{327CAF21-D9DB-49D0-9259-760C92CEBC8E}" type="datetime1">
              <a:rPr lang="ru-RU" smtClean="0"/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55776" y="260649"/>
            <a:ext cx="3888432" cy="2520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-324544" y="257784"/>
            <a:ext cx="900608" cy="290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 Black" pitchFamily="34" charset="0"/>
                <a:ea typeface="Roboto" pitchFamily="2" charset="0"/>
              </a:defRPr>
            </a:lvl1pPr>
          </a:lstStyle>
          <a:p>
            <a:fld id="{7B466BDA-8C70-4E1B-9A20-D4EEDFB841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9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50" r:id="rId4"/>
    <p:sldLayoutId id="2147483671" r:id="rId5"/>
    <p:sldLayoutId id="2147483663" r:id="rId6"/>
    <p:sldLayoutId id="2147483670" r:id="rId7"/>
    <p:sldLayoutId id="2147483677" r:id="rId8"/>
    <p:sldLayoutId id="2147483662" r:id="rId9"/>
    <p:sldLayoutId id="2147483679" r:id="rId10"/>
    <p:sldLayoutId id="2147483676" r:id="rId11"/>
    <p:sldLayoutId id="2147483678" r:id="rId12"/>
    <p:sldLayoutId id="2147483669" r:id="rId13"/>
    <p:sldLayoutId id="2147483680" r:id="rId14"/>
    <p:sldLayoutId id="2147483681" r:id="rId15"/>
    <p:sldLayoutId id="2147483683" r:id="rId16"/>
    <p:sldLayoutId id="2147483682" r:id="rId17"/>
    <p:sldLayoutId id="2147483684" r:id="rId18"/>
    <p:sldLayoutId id="2147483686" r:id="rId19"/>
    <p:sldLayoutId id="2147483687" r:id="rId20"/>
    <p:sldLayoutId id="2147483685" r:id="rId21"/>
    <p:sldLayoutId id="2147483688" r:id="rId22"/>
    <p:sldLayoutId id="2147483689" r:id="rId23"/>
    <p:sldLayoutId id="2147483661" r:id="rId24"/>
    <p:sldLayoutId id="2147483668" r:id="rId25"/>
    <p:sldLayoutId id="2147483675" r:id="rId26"/>
    <p:sldLayoutId id="2147483667" r:id="rId27"/>
    <p:sldLayoutId id="2147483657" r:id="rId28"/>
    <p:sldLayoutId id="2147483673" r:id="rId29"/>
    <p:sldLayoutId id="2147483674" r:id="rId30"/>
    <p:sldLayoutId id="2147483656" r:id="rId31"/>
    <p:sldLayoutId id="2147483652" r:id="rId32"/>
    <p:sldLayoutId id="2147483655" r:id="rId33"/>
    <p:sldLayoutId id="2147483672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 spc="-150">
          <a:solidFill>
            <a:schemeClr val="bg1">
              <a:lumMod val="50000"/>
            </a:schemeClr>
          </a:solidFill>
          <a:latin typeface="Arial" pitchFamily="34" charset="0"/>
          <a:ea typeface="Roboto" pitchFamily="2" charset="0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5000" kern="1200">
          <a:solidFill>
            <a:schemeClr val="tx1"/>
          </a:solidFill>
          <a:latin typeface="+mn-lt"/>
          <a:ea typeface="Roboto Bk" pitchFamily="2" charset="0"/>
          <a:cs typeface="Arial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00B050"/>
          </a:solidFill>
          <a:latin typeface="+mn-lt"/>
          <a:ea typeface="Roboto" pitchFamily="2" charset="0"/>
          <a:cs typeface="Arial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300" b="1" kern="1200">
          <a:solidFill>
            <a:schemeClr val="tx1">
              <a:lumMod val="50000"/>
              <a:lumOff val="50000"/>
            </a:schemeClr>
          </a:solidFill>
          <a:latin typeface="+mn-lt"/>
          <a:ea typeface="Roboto" pitchFamily="2" charset="0"/>
          <a:cs typeface="Arial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Roboto Condensed" pitchFamily="2" charset="0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1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Roboto Condensed" pitchFamily="2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90857"/>
            <a:ext cx="6120680" cy="143408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 </a:t>
            </a:r>
            <a:r>
              <a:rPr lang="ru-RU" sz="3200" b="1" dirty="0"/>
              <a:t>создать современный объект недвижимости с использованием инновационных </a:t>
            </a:r>
            <a:r>
              <a:rPr lang="ru-RU" sz="3200" b="1" dirty="0" smtClean="0"/>
              <a:t>технологий?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400" dirty="0" smtClean="0"/>
              <a:t>Иванов В.Ф.</a:t>
            </a:r>
            <a:br>
              <a:rPr lang="ru-RU" sz="2400" dirty="0" smtClean="0"/>
            </a:br>
            <a:r>
              <a:rPr lang="ru-RU" sz="2400" dirty="0" smtClean="0"/>
              <a:t>Управляющий партнёр</a:t>
            </a:r>
            <a:br>
              <a:rPr lang="ru-RU" sz="24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23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507288" cy="720080"/>
          </a:xfrm>
        </p:spPr>
        <p:txBody>
          <a:bodyPr>
            <a:normAutofit/>
          </a:bodyPr>
          <a:lstStyle/>
          <a:p>
            <a:pPr lvl="0"/>
            <a:r>
              <a:rPr lang="de-DE" dirty="0"/>
              <a:t>BIM </a:t>
            </a:r>
            <a:r>
              <a:rPr lang="ru-RU" dirty="0"/>
              <a:t>в России: </a:t>
            </a:r>
            <a:r>
              <a:rPr lang="ru-RU" dirty="0" smtClean="0"/>
              <a:t>какие преимущества?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altLang="ru-RU" sz="21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Уменьшение </a:t>
            </a:r>
            <a:r>
              <a:rPr lang="ru-RU" altLang="ru-RU" sz="21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количества ошибок и дублирования </a:t>
            </a:r>
            <a:r>
              <a:rPr lang="ru-RU" altLang="ru-RU" sz="21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работы</a:t>
            </a:r>
            <a:endParaRPr lang="ru-RU" altLang="ru-RU" sz="21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1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Удобная визуальная оценка предлагаемых проектных решений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Точность подсчёта объёмов, материалов и </a:t>
            </a:r>
            <a:r>
              <a:rPr lang="ru-RU" sz="21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оборудования</a:t>
            </a:r>
            <a:endParaRPr lang="ru-RU" altLang="ru-RU" sz="21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Снижение </a:t>
            </a:r>
            <a:r>
              <a:rPr lang="ru-RU" sz="21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стоимости строительства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Сокращение общей продолжительности </a:t>
            </a:r>
            <a:r>
              <a:rPr lang="ru-RU" sz="21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проекта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Контроль над </a:t>
            </a:r>
            <a:r>
              <a:rPr lang="ru-RU" sz="21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расходами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Выход </a:t>
            </a:r>
            <a:r>
              <a:rPr lang="ru-RU" sz="21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на новые </a:t>
            </a:r>
            <a:r>
              <a:rPr lang="ru-RU" sz="21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рынки</a:t>
            </a:r>
            <a:endParaRPr lang="de-DE" sz="21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dirty="0"/>
          </a:p>
        </p:txBody>
      </p:sp>
      <p:pic>
        <p:nvPicPr>
          <p:cNvPr id="10" name="Picture 2" descr="http://new.landingi.com/uploads/7dd854eb8eb575e7c054/pictures/4def4771ae41be1770fef18c840817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48941"/>
            <a:ext cx="2160240" cy="25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128" y="5085184"/>
            <a:ext cx="6503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…</a:t>
            </a:r>
            <a:r>
              <a:rPr lang="ru-RU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и ещё: </a:t>
            </a:r>
            <a:r>
              <a:rPr lang="ru-RU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проект </a:t>
            </a:r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 </a:t>
            </a:r>
            <a:r>
              <a:rPr lang="de-DE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BIM </a:t>
            </a:r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позволяет досконально понять </a:t>
            </a:r>
            <a:r>
              <a:rPr lang="ru-RU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объект со всей его геометрией и характеристиками. К сожалению, стадия ПД по 87 постановлению такой информативностью не обладает….</a:t>
            </a:r>
            <a:endParaRPr lang="ru-RU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6456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19256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Облачные технологии на службе Инвестора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11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484784"/>
            <a:ext cx="6264696" cy="468052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ea typeface="Roboto Condensed" pitchFamily="2" charset="0"/>
              </a:rPr>
              <a:t>Что подразумевается?</a:t>
            </a:r>
          </a:p>
          <a:p>
            <a:pPr algn="just"/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Система управления строительством </a:t>
            </a: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как единое информационное поле,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в котором работают все участники строительного процесса.</a:t>
            </a:r>
          </a:p>
          <a:p>
            <a:r>
              <a:rPr lang="ru-RU" sz="1600" b="1" dirty="0" smtClean="0">
                <a:solidFill>
                  <a:schemeClr val="accent1"/>
                </a:solidFill>
                <a:ea typeface="Roboto Condensed" pitchFamily="2" charset="0"/>
              </a:rPr>
              <a:t>Ценность </a:t>
            </a:r>
            <a:r>
              <a:rPr lang="ru-RU" sz="1600" b="1" dirty="0">
                <a:solidFill>
                  <a:schemeClr val="accent1"/>
                </a:solidFill>
                <a:ea typeface="Roboto Condensed" pitchFamily="2" charset="0"/>
              </a:rPr>
              <a:t>для клиента</a:t>
            </a:r>
            <a:r>
              <a:rPr lang="ru-RU" sz="1600" b="1" dirty="0" smtClean="0">
                <a:solidFill>
                  <a:schemeClr val="accent1"/>
                </a:solidFill>
                <a:ea typeface="Roboto Condensed" pitchFamily="2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Защита интересов Инвестора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Единая методология обеспечения качества строительства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Управление графиком и бюджетом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Управление рисками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Прозрачность. 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Надёжность</a:t>
            </a:r>
            <a:endParaRPr lang="ru-RU" sz="16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Отчётность в режиме онлайн</a:t>
            </a:r>
            <a:endParaRPr lang="ru-RU" sz="1600" b="1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r="21336" b="29749"/>
          <a:stretch/>
        </p:blipFill>
        <p:spPr bwMode="auto">
          <a:xfrm>
            <a:off x="6660231" y="1700808"/>
            <a:ext cx="2431071" cy="22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0230" y="3507661"/>
            <a:ext cx="2431071" cy="4154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Идет проверка годности манометра </a:t>
            </a:r>
            <a:endParaRPr lang="en-US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9649" r="1318"/>
          <a:stretch/>
        </p:blipFill>
        <p:spPr bwMode="auto">
          <a:xfrm>
            <a:off x="755576" y="4718688"/>
            <a:ext cx="3024336" cy="2108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r="11884"/>
          <a:stretch>
            <a:fillRect/>
          </a:stretch>
        </p:blipFill>
        <p:spPr bwMode="auto">
          <a:xfrm>
            <a:off x="4139952" y="4099407"/>
            <a:ext cx="2133630" cy="272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0641" y="6402049"/>
            <a:ext cx="2149551" cy="430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 типового Предписания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2" descr="C:\Users\goryachenkova\Desktop\DSCN629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9" r="16861"/>
          <a:stretch/>
        </p:blipFill>
        <p:spPr bwMode="auto">
          <a:xfrm>
            <a:off x="6444208" y="4077072"/>
            <a:ext cx="2647093" cy="27499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34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12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68052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Мощный инструмент поддержки инноваций -  </a:t>
            </a:r>
            <a:r>
              <a:rPr lang="ru-RU" sz="2000" b="1" dirty="0" smtClean="0">
                <a:solidFill>
                  <a:schemeClr val="accent1"/>
                </a:solidFill>
                <a:ea typeface="Roboto Condensed" pitchFamily="2" charset="0"/>
              </a:rPr>
              <a:t>государство</a:t>
            </a:r>
          </a:p>
          <a:p>
            <a:pPr algn="just"/>
            <a:endParaRPr lang="ru-RU" sz="900" b="1" dirty="0">
              <a:solidFill>
                <a:schemeClr val="accent1"/>
              </a:solidFill>
              <a:ea typeface="Roboto Condensed" pitchFamily="2" charset="0"/>
            </a:endParaRPr>
          </a:p>
          <a:p>
            <a:pPr algn="just"/>
            <a:r>
              <a:rPr lang="ru-RU" sz="2000" u="sng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Пример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: В Великобритании с 2016 года BIM будет обязательным требованием для </a:t>
            </a: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госзаказа</a:t>
            </a:r>
            <a:endParaRPr lang="ru-RU" sz="20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algn="just"/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Этим 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же путём начинают идти </a:t>
            </a: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страны Скандинавии, Канада, Китай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, Беларусь, Казахстан и…</a:t>
            </a:r>
            <a:r>
              <a:rPr lang="ru-RU" sz="20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Россия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.</a:t>
            </a:r>
          </a:p>
          <a:p>
            <a:pPr algn="just"/>
            <a:endParaRPr lang="ru-RU" sz="2000" b="1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algn="just"/>
            <a:endParaRPr lang="ru-RU" sz="1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79532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государственного и рыночного регулирования</a:t>
            </a:r>
            <a:endParaRPr lang="ru-RU" dirty="0"/>
          </a:p>
        </p:txBody>
      </p:sp>
      <p:pic>
        <p:nvPicPr>
          <p:cNvPr id="8194" name="Picture 2" descr="http://iic.vologda-portal.ru/upload/iblock/aa5/uptwg%20hnncnc%20ergonom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37" y="3574547"/>
            <a:ext cx="4861282" cy="3238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0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867328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государственного и рыночного регулирования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13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516807"/>
            <a:ext cx="8229600" cy="468052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/>
                </a:solidFill>
                <a:ea typeface="Roboto Condensed" pitchFamily="2" charset="0"/>
              </a:rPr>
              <a:t>Результаты </a:t>
            </a:r>
            <a:r>
              <a:rPr lang="ru-RU" sz="2000" b="1" dirty="0" smtClean="0">
                <a:solidFill>
                  <a:schemeClr val="accent1"/>
                </a:solidFill>
                <a:ea typeface="Roboto Condensed" pitchFamily="2" charset="0"/>
              </a:rPr>
              <a:t>небольшого исследования </a:t>
            </a:r>
          </a:p>
          <a:p>
            <a:r>
              <a:rPr lang="ru-RU" sz="2000" b="1" dirty="0" smtClean="0">
                <a:solidFill>
                  <a:schemeClr val="accent1"/>
                </a:solidFill>
                <a:ea typeface="Roboto Condensed" pitchFamily="2" charset="0"/>
              </a:rPr>
              <a:t>рынка Канады:</a:t>
            </a:r>
            <a:endParaRPr lang="ru-RU" sz="2000" b="1" dirty="0">
              <a:solidFill>
                <a:schemeClr val="accent1"/>
              </a:solidFill>
              <a:ea typeface="Roboto Condensed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83744"/>
            <a:ext cx="3528392" cy="67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687647"/>
            <a:ext cx="817190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Пример: как </a:t>
            </a:r>
            <a:r>
              <a:rPr lang="ru-RU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осуществляется решение по выдаче ипотечного </a:t>
            </a:r>
            <a:r>
              <a:rPr lang="ru-RU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кредита в </a:t>
            </a:r>
            <a:r>
              <a:rPr lang="de-DE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BMO</a:t>
            </a:r>
            <a:r>
              <a:rPr lang="ru-RU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?</a:t>
            </a:r>
            <a:endParaRPr lang="ru-RU" b="1" dirty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  <a:p>
            <a:pPr algn="just"/>
            <a:r>
              <a:rPr lang="ru-RU" u="sng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Ипотечная ставка ниже, если дом</a:t>
            </a:r>
            <a:r>
              <a:rPr lang="en-US" u="sng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/</a:t>
            </a:r>
            <a:r>
              <a:rPr lang="ru-RU" u="sng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квартира отвечает требованиям </a:t>
            </a:r>
            <a:r>
              <a:rPr lang="ru-RU" u="sng" dirty="0" err="1" smtClean="0">
                <a:solidFill>
                  <a:schemeClr val="accent1"/>
                </a:solidFill>
                <a:ea typeface="Roboto Condensed" pitchFamily="2" charset="0"/>
                <a:cs typeface="Arial" pitchFamily="34" charset="0"/>
              </a:rPr>
              <a:t>энергоэффективности</a:t>
            </a:r>
            <a:endParaRPr lang="ru-RU" u="sng" dirty="0" smtClean="0">
              <a:solidFill>
                <a:schemeClr val="accent1"/>
              </a:solidFill>
              <a:ea typeface="Roboto Condensed" pitchFamily="2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accent1"/>
                </a:solidFill>
                <a:ea typeface="Roboto Condensed" pitchFamily="2" charset="0"/>
                <a:cs typeface="Arial" pitchFamily="34" charset="0"/>
              </a:rPr>
              <a:t>5 групп критериев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Окна 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(естественное освещение, защита от шума, пыли, теплоизоляция)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Двери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 (материал, разделение отапливаемых помещений от неотапливаемых. Нет дверей в квартире – большой плюс!)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Водоснабжение 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(</a:t>
            </a:r>
            <a:r>
              <a:rPr lang="ru-RU" sz="1600" dirty="0" err="1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безрезервуарные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 системы водоснабжения – плюс!)</a:t>
            </a:r>
            <a:endParaRPr lang="ru-RU" sz="1600" b="1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Освещение 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(естественное освещение, энергосберегающие лампы)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Наличие отметки </a:t>
            </a:r>
            <a:r>
              <a:rPr lang="de-DE" sz="1600" b="1" dirty="0" err="1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Energy</a:t>
            </a:r>
            <a:r>
              <a:rPr lang="de-DE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 Star 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на бытовой технике (посудомоечные машины, холодильники и т.д.)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6435902"/>
            <a:ext cx="860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Оценку </a:t>
            </a:r>
            <a:r>
              <a:rPr lang="ru-RU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жилья проводит </a:t>
            </a:r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специалист </a:t>
            </a:r>
            <a:r>
              <a:rPr lang="de-DE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BMO </a:t>
            </a:r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по разработанной банком шкале.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6095553" y="1484784"/>
            <a:ext cx="2413273" cy="1274870"/>
          </a:xfrm>
          <a:prstGeom prst="cloudCallout">
            <a:avLst>
              <a:gd name="adj1" fmla="val -79933"/>
              <a:gd name="adj2" fmla="val 18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как это работает у них?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15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14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867328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государственного и рыночного регулирования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idx="1"/>
          </p:nvPr>
        </p:nvSpPr>
        <p:spPr>
          <a:xfrm>
            <a:off x="395536" y="1556792"/>
            <a:ext cx="5544616" cy="468052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Какие действия предпринимаются у нас?</a:t>
            </a:r>
          </a:p>
          <a:p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Шаги со стороны Министерства строительства РФ:</a:t>
            </a:r>
            <a:endParaRPr lang="ru-RU" sz="1600" b="1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План </a:t>
            </a:r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поэтапного внедрения технологий информационного моделирования в области промышленного и гражданского 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строительства</a:t>
            </a:r>
          </a:p>
          <a:p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/>
            </a:r>
            <a:b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</a:br>
            <a:r>
              <a:rPr lang="ru-RU" sz="1600" b="1" dirty="0" smtClean="0">
                <a:solidFill>
                  <a:schemeClr val="accent1"/>
                </a:solidFill>
                <a:ea typeface="Roboto Condensed" pitchFamily="2" charset="0"/>
              </a:rPr>
              <a:t>Статус:</a:t>
            </a:r>
          </a:p>
          <a:p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Отобраны 23 пилотных проекта</a:t>
            </a:r>
          </a:p>
          <a:p>
            <a:endParaRPr lang="ru-RU" sz="16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sz="1600" b="1" dirty="0" smtClean="0">
                <a:solidFill>
                  <a:schemeClr val="accent1"/>
                </a:solidFill>
                <a:ea typeface="Roboto Condensed" pitchFamily="2" charset="0"/>
              </a:rPr>
              <a:t>Среди них два проекта ГК «Спектрум»: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Центр </a:t>
            </a:r>
            <a:r>
              <a:rPr lang="ru-RU" sz="16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оптовой и розничной </a:t>
            </a: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торговли в Московской области</a:t>
            </a:r>
            <a:endParaRPr lang="ru-RU" sz="1600" b="1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    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Статус: документация и модель переданы в МГЭ</a:t>
            </a:r>
            <a:endParaRPr lang="ru-RU" sz="16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marL="342900" indent="-342900">
              <a:buAutoNum type="arabicPeriod" startAt="2"/>
            </a:pP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Торговый </a:t>
            </a:r>
            <a:r>
              <a:rPr lang="ru-RU" sz="16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центр </a:t>
            </a: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 Московской области</a:t>
            </a:r>
          </a:p>
          <a:p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Ориентировочный срок захода в экспертизу – сентябрь 2015.</a:t>
            </a:r>
          </a:p>
          <a:p>
            <a:endParaRPr lang="ru-RU" sz="1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42864"/>
            <a:ext cx="2952328" cy="3659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3D-проектирование будет использоваться в области промышленного и гражданского строитель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16695"/>
            <a:ext cx="2160240" cy="161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49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435280" cy="72008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Стандарты </a:t>
            </a:r>
            <a:r>
              <a:rPr lang="ru-RU" sz="32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«зелёного» строительства</a:t>
            </a:r>
            <a:br>
              <a:rPr lang="ru-RU" sz="32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15</a:t>
            </a:fld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80520"/>
          </a:xfrm>
        </p:spPr>
        <p:txBody>
          <a:bodyPr>
            <a:normAutofit fontScale="85000" lnSpcReduction="20000"/>
          </a:bodyPr>
          <a:lstStyle/>
          <a:p>
            <a:r>
              <a:rPr lang="ru-RU" sz="1900" b="1" dirty="0" smtClean="0">
                <a:solidFill>
                  <a:schemeClr val="accent1"/>
                </a:solidFill>
                <a:ea typeface="Roboto Condensed" pitchFamily="2" charset="0"/>
              </a:rPr>
              <a:t>Основные рейтинги:</a:t>
            </a:r>
          </a:p>
          <a:p>
            <a:endParaRPr lang="ru-RU" sz="1900" b="1" dirty="0" smtClean="0">
              <a:solidFill>
                <a:schemeClr val="accent1"/>
              </a:solidFill>
              <a:ea typeface="Roboto Condensed" pitchFamily="2" charset="0"/>
            </a:endParaRPr>
          </a:p>
          <a:p>
            <a:endParaRPr lang="ru-RU" sz="1900" b="1" dirty="0" smtClean="0">
              <a:solidFill>
                <a:schemeClr val="accent1"/>
              </a:solidFill>
              <a:ea typeface="Roboto Condensed" pitchFamily="2" charset="0"/>
            </a:endParaRPr>
          </a:p>
          <a:p>
            <a:endParaRPr lang="ru-RU" sz="1900" b="1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1900" b="1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1900" b="1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sz="19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Расшифровка </a:t>
            </a:r>
            <a:r>
              <a:rPr lang="ru-RU" sz="19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категории «Инновации» в </a:t>
            </a:r>
            <a:r>
              <a:rPr lang="de-DE" sz="19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BREEAM</a:t>
            </a:r>
            <a:r>
              <a:rPr lang="ru-RU" sz="19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:</a:t>
            </a:r>
          </a:p>
          <a:p>
            <a:r>
              <a:rPr lang="de-DE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Innovation </a:t>
            </a:r>
            <a:r>
              <a:rPr lang="ru-RU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(Инновации): применение </a:t>
            </a:r>
            <a:r>
              <a:rPr lang="ru-RU" sz="1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лучшей </a:t>
            </a:r>
            <a:r>
              <a:rPr lang="ru-RU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практики</a:t>
            </a:r>
            <a:endParaRPr lang="de-DE" sz="19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de-DE" sz="2000" dirty="0" smtClean="0"/>
          </a:p>
          <a:p>
            <a:r>
              <a:rPr lang="ru-RU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Выдержки </a:t>
            </a:r>
            <a:r>
              <a:rPr lang="ru-RU" sz="1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из «Технической Инструкции» </a:t>
            </a:r>
            <a:r>
              <a:rPr lang="en-US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</a:t>
            </a:r>
            <a:r>
              <a:rPr lang="de-DE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REEAM</a:t>
            </a:r>
            <a:r>
              <a:rPr lang="en-US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en-US" sz="1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New Construction</a:t>
            </a:r>
            <a:r>
              <a:rPr lang="ru-RU" sz="1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2013:</a:t>
            </a:r>
            <a:endParaRPr lang="de-DE" sz="19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de-DE" sz="19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«BREEAM</a:t>
            </a:r>
            <a:r>
              <a:rPr lang="de-DE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9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rewards</a:t>
            </a:r>
            <a:r>
              <a:rPr lang="ru-RU" sz="1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9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buildings</a:t>
            </a:r>
            <a:r>
              <a:rPr lang="de-DE" sz="1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9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that</a:t>
            </a:r>
            <a:r>
              <a:rPr lang="ru-RU" sz="1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900" b="1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go</a:t>
            </a:r>
            <a:r>
              <a:rPr lang="ru-RU" sz="19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900" b="1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beyond</a:t>
            </a:r>
            <a:r>
              <a:rPr lang="ru-RU" sz="19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900" b="1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best</a:t>
            </a:r>
            <a:r>
              <a:rPr lang="ru-RU" sz="19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900" b="1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practice</a:t>
            </a:r>
            <a:r>
              <a:rPr lang="ru-RU" sz="19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9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in</a:t>
            </a:r>
            <a:r>
              <a:rPr lang="ru-RU" sz="1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9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terms</a:t>
            </a:r>
            <a:r>
              <a:rPr lang="ru-RU" sz="1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9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of</a:t>
            </a:r>
            <a:r>
              <a:rPr lang="ru-RU" sz="1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a </a:t>
            </a:r>
            <a:r>
              <a:rPr lang="ru-RU" sz="19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particular</a:t>
            </a:r>
            <a:r>
              <a:rPr lang="ru-RU" sz="1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9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aspect</a:t>
            </a:r>
            <a:r>
              <a:rPr lang="ru-RU" sz="1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9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of</a:t>
            </a:r>
            <a:r>
              <a:rPr lang="ru-RU" sz="1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900" dirty="0" err="1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sustainability</a:t>
            </a:r>
            <a:r>
              <a:rPr lang="ru-RU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»</a:t>
            </a:r>
          </a:p>
          <a:p>
            <a:r>
              <a:rPr lang="de-DE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</a:p>
          <a:p>
            <a:r>
              <a:rPr lang="ru-RU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«…</a:t>
            </a:r>
            <a:r>
              <a:rPr lang="en-US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benefits </a:t>
            </a:r>
            <a:r>
              <a:rPr lang="en-US" sz="1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or performance levels that </a:t>
            </a:r>
            <a:r>
              <a:rPr lang="en-US" sz="19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are currently not </a:t>
            </a:r>
            <a:r>
              <a:rPr lang="en-US" sz="1900" b="1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recognised</a:t>
            </a:r>
            <a:r>
              <a:rPr lang="en-US" sz="19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by standard </a:t>
            </a:r>
            <a:r>
              <a:rPr lang="en-US" sz="19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BREEAM</a:t>
            </a:r>
            <a:r>
              <a:rPr lang="ru-RU" sz="19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en-US" sz="19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assessment </a:t>
            </a:r>
            <a:r>
              <a:rPr lang="en-US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issues</a:t>
            </a:r>
            <a:r>
              <a:rPr lang="ru-RU" sz="1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»</a:t>
            </a:r>
          </a:p>
          <a:p>
            <a:endParaRPr lang="ru-RU" sz="19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algn="ctr"/>
            <a:r>
              <a:rPr lang="ru-RU" sz="22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Т.е. это те параметры, которые по разным аспектам превышают зафиксированные в стандарте.</a:t>
            </a:r>
          </a:p>
          <a:p>
            <a:endParaRPr lang="ru-RU" sz="19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19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19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19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54" y="2132856"/>
            <a:ext cx="1567030" cy="881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3" y="2132856"/>
            <a:ext cx="1064951" cy="760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50" y="2072467"/>
            <a:ext cx="1175273" cy="8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9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91264" cy="720080"/>
          </a:xfrm>
        </p:spPr>
        <p:txBody>
          <a:bodyPr>
            <a:normAutofit/>
          </a:bodyPr>
          <a:lstStyle/>
          <a:p>
            <a:r>
              <a:rPr lang="ru-RU" dirty="0"/>
              <a:t>Эталон </a:t>
            </a:r>
            <a:r>
              <a:rPr lang="ru-RU" dirty="0" err="1" smtClean="0"/>
              <a:t>энергоэффективности</a:t>
            </a:r>
            <a:r>
              <a:rPr lang="ru-RU" dirty="0" smtClean="0"/>
              <a:t> по </a:t>
            </a:r>
            <a:r>
              <a:rPr lang="en-US" dirty="0" smtClean="0"/>
              <a:t>BREEAM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16</a:t>
            </a:fld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52351"/>
            <a:ext cx="5832648" cy="4374486"/>
          </a:xfr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95536" y="1620303"/>
            <a:ext cx="3898776" cy="43204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000" b="1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rgbClr val="00B050"/>
                </a:solidFill>
                <a:latin typeface="+mn-lt"/>
                <a:ea typeface="Roboto" pitchFamily="2" charset="0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itchFamily="2" charset="0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Roboto Condensed" pitchFamily="2" charset="0"/>
              </a:rPr>
              <a:t>Шалаш</a:t>
            </a:r>
            <a:endParaRPr lang="en-US" sz="1800" dirty="0" smtClean="0">
              <a:solidFill>
                <a:schemeClr val="tx1">
                  <a:tint val="75000"/>
                </a:schemeClr>
              </a:solidFill>
              <a:latin typeface="+mn-lt"/>
              <a:ea typeface="Roboto Condensed" pitchFamily="2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732241" y="4653136"/>
            <a:ext cx="1584176" cy="7200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000" b="1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rgbClr val="00B050"/>
                </a:solidFill>
                <a:latin typeface="+mn-lt"/>
                <a:ea typeface="Roboto" pitchFamily="2" charset="0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itchFamily="2" charset="0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500" dirty="0">
                <a:solidFill>
                  <a:srgbClr val="92D050"/>
                </a:solidFill>
                <a:latin typeface="+mn-lt"/>
                <a:ea typeface="Roboto Condensed" pitchFamily="2" charset="0"/>
              </a:rPr>
              <a:t>R</a:t>
            </a:r>
            <a:r>
              <a:rPr lang="en-US" sz="1500" dirty="0" smtClean="0">
                <a:solidFill>
                  <a:srgbClr val="92D050"/>
                </a:solidFill>
                <a:latin typeface="+mn-lt"/>
                <a:ea typeface="Roboto Condensed" pitchFamily="2" charset="0"/>
              </a:rPr>
              <a:t>ating unknown</a:t>
            </a:r>
            <a:r>
              <a:rPr lang="ru-RU" sz="1500" dirty="0" smtClean="0">
                <a:solidFill>
                  <a:srgbClr val="92D050"/>
                </a:solidFill>
                <a:latin typeface="+mn-lt"/>
                <a:ea typeface="Roboto Condensed" pitchFamily="2" charset="0"/>
              </a:rPr>
              <a:t> </a:t>
            </a:r>
            <a:r>
              <a:rPr lang="ru-RU" sz="1500" dirty="0" smtClean="0">
                <a:solidFill>
                  <a:srgbClr val="92D050"/>
                </a:solidFill>
                <a:latin typeface="+mn-lt"/>
                <a:ea typeface="Roboto Condensed" pitchFamily="2" charset="0"/>
                <a:sym typeface="Wingdings" pitchFamily="2" charset="2"/>
              </a:rPr>
              <a:t></a:t>
            </a:r>
            <a:endParaRPr lang="ru-RU" sz="1500" dirty="0">
              <a:solidFill>
                <a:srgbClr val="92D050"/>
              </a:solidFill>
              <a:latin typeface="+mn-lt"/>
              <a:ea typeface="Roboto Condensed" pitchFamily="2" charset="0"/>
            </a:endParaRPr>
          </a:p>
        </p:txBody>
      </p:sp>
      <p:pic>
        <p:nvPicPr>
          <p:cNvPr id="1026" name="Picture 2" descr="D:\Dropbox\Temp\Симпозиум\Презентация\3_Сертификация по BREEAM\08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37" y="3555576"/>
            <a:ext cx="1224136" cy="8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43528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Примеры «зелёных» проектов: наши дни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17</a:t>
            </a:fld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0" y="1988840"/>
            <a:ext cx="3531726" cy="2304256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733334" y="5664768"/>
            <a:ext cx="1656184" cy="5040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000" b="1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rgbClr val="00B050"/>
                </a:solidFill>
                <a:latin typeface="+mn-lt"/>
                <a:ea typeface="Roboto" pitchFamily="2" charset="0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itchFamily="2" charset="0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500" dirty="0" smtClean="0">
                <a:solidFill>
                  <a:srgbClr val="92D050"/>
                </a:solidFill>
                <a:latin typeface="+mn-lt"/>
                <a:ea typeface="Roboto Condensed" pitchFamily="2" charset="0"/>
              </a:rPr>
              <a:t>Outstanding. 95.16%</a:t>
            </a:r>
            <a:endParaRPr lang="ru-RU" sz="1500" dirty="0">
              <a:solidFill>
                <a:srgbClr val="92D050"/>
              </a:solidFill>
              <a:latin typeface="+mn-lt"/>
              <a:ea typeface="Roboto Condensed" pitchFamily="2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4"/>
            <a:ext cx="2006661" cy="225062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</p:pic>
      <p:pic>
        <p:nvPicPr>
          <p:cNvPr id="8" name="Picture 2" descr="D:\Dropbox\Temp\Симпозиум\Презентация\3_Сертификация по BREEAM\08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17992"/>
            <a:ext cx="10081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87902" y="1587941"/>
            <a:ext cx="4690864" cy="5040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000" b="1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rgbClr val="00B050"/>
                </a:solidFill>
                <a:latin typeface="+mn-lt"/>
                <a:ea typeface="Roboto" pitchFamily="2" charset="0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itchFamily="2" charset="0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Roboto Condensed" pitchFamily="2" charset="0"/>
              </a:rPr>
              <a:t>One Angel Square. Manchester. UK. </a:t>
            </a:r>
          </a:p>
        </p:txBody>
      </p:sp>
      <p:pic>
        <p:nvPicPr>
          <p:cNvPr id="10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3209721" cy="2376264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4812399" y="5601552"/>
            <a:ext cx="1656184" cy="5040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000" b="1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rgbClr val="00B050"/>
                </a:solidFill>
                <a:latin typeface="+mn-lt"/>
                <a:ea typeface="Roboto" pitchFamily="2" charset="0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itchFamily="2" charset="0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500" dirty="0" smtClean="0">
                <a:solidFill>
                  <a:srgbClr val="92D050"/>
                </a:solidFill>
                <a:latin typeface="+mn-lt"/>
                <a:ea typeface="Roboto Condensed" pitchFamily="2" charset="0"/>
              </a:rPr>
              <a:t>Outstanding. </a:t>
            </a:r>
            <a:r>
              <a:rPr lang="ru-RU" sz="1500" dirty="0" smtClean="0">
                <a:solidFill>
                  <a:srgbClr val="92D050"/>
                </a:solidFill>
                <a:latin typeface="+mn-lt"/>
                <a:ea typeface="Roboto Condensed" pitchFamily="2" charset="0"/>
              </a:rPr>
              <a:t>88.5</a:t>
            </a:r>
            <a:r>
              <a:rPr lang="en-US" sz="1500" dirty="0" smtClean="0">
                <a:solidFill>
                  <a:srgbClr val="92D050"/>
                </a:solidFill>
                <a:latin typeface="+mn-lt"/>
                <a:ea typeface="Roboto Condensed" pitchFamily="2" charset="0"/>
              </a:rPr>
              <a:t>%</a:t>
            </a:r>
            <a:endParaRPr lang="ru-RU" sz="1500" dirty="0">
              <a:solidFill>
                <a:srgbClr val="92D050"/>
              </a:solidFill>
              <a:latin typeface="+mn-lt"/>
              <a:ea typeface="Roboto Condensed" pitchFamily="2" charset="0"/>
            </a:endParaRPr>
          </a:p>
        </p:txBody>
      </p:sp>
      <p:pic>
        <p:nvPicPr>
          <p:cNvPr id="12" name="Объект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66" y="3959668"/>
            <a:ext cx="2892634" cy="203484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</p:pic>
      <p:pic>
        <p:nvPicPr>
          <p:cNvPr id="13" name="Picture 2" descr="D:\Dropbox\Temp\Симпозиум\Презентация\3_Сертификация по BREEAM\08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14" y="4730548"/>
            <a:ext cx="1044014" cy="74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4644008" y="1587941"/>
            <a:ext cx="4392488" cy="5040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000" b="1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rgbClr val="00B050"/>
                </a:solidFill>
                <a:latin typeface="+mn-lt"/>
                <a:ea typeface="Roboto" pitchFamily="2" charset="0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itchFamily="2" charset="0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Roboto Condensed" pitchFamily="2" charset="0"/>
              </a:rPr>
              <a:t>Бизнес-центр </a:t>
            </a:r>
            <a:r>
              <a:rPr lang="de-DE" sz="16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Roboto Condensed" pitchFamily="2" charset="0"/>
              </a:rPr>
              <a:t>Greendale</a:t>
            </a:r>
            <a:r>
              <a:rPr lang="de-DE" sz="16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Roboto Condensed" pitchFamily="2" charset="0"/>
              </a:rPr>
              <a:t> 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Roboto Condensed" pitchFamily="2" charset="0"/>
              </a:rPr>
              <a:t>в Москве</a:t>
            </a:r>
            <a:endParaRPr lang="en-US" sz="1600" dirty="0" smtClean="0">
              <a:solidFill>
                <a:schemeClr val="tx1">
                  <a:tint val="75000"/>
                </a:schemeClr>
              </a:solidFill>
              <a:latin typeface="+mn-lt"/>
              <a:ea typeface="Roboto Condensed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753765" y="6168824"/>
            <a:ext cx="4301351" cy="5040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000" b="1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rgbClr val="00B050"/>
                </a:solidFill>
                <a:latin typeface="+mn-lt"/>
                <a:ea typeface="Roboto" pitchFamily="2" charset="0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itchFamily="2" charset="0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1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>
                    <a:tint val="75000"/>
                  </a:schemeClr>
                </a:solidFill>
                <a:latin typeface="+mn-lt"/>
                <a:ea typeface="Roboto Condensed" pitchFamily="2" charset="0"/>
              </a:rPr>
              <a:t>Такой уровень - первый и пока единственный в России!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52" y="5548637"/>
            <a:ext cx="1447579" cy="47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628231" y="5548637"/>
            <a:ext cx="1515769" cy="445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rgbClr val="FFFFFF"/>
                </a:solidFill>
              </a:rPr>
              <a:t>II-ОЕ МЕСТО В КОНКУРСЕ</a:t>
            </a:r>
          </a:p>
          <a:p>
            <a:r>
              <a:rPr lang="ru-RU" sz="900" b="1" dirty="0">
                <a:solidFill>
                  <a:srgbClr val="FFFFFF"/>
                </a:solidFill>
              </a:rPr>
              <a:t>GREEN AWARDS 2014 </a:t>
            </a:r>
          </a:p>
        </p:txBody>
      </p:sp>
    </p:spTree>
    <p:extLst>
      <p:ext uri="{BB962C8B-B14F-4D97-AF65-F5344CB8AC3E}">
        <p14:creationId xmlns:p14="http://schemas.microsoft.com/office/powerpoint/2010/main" val="312643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9011344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сложности в процессе</a:t>
            </a:r>
            <a:br>
              <a:rPr lang="ru-RU" dirty="0" smtClean="0"/>
            </a:br>
            <a:r>
              <a:rPr lang="ru-RU" dirty="0" smtClean="0"/>
              <a:t>внедрения инноваций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18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104456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  <a:ea typeface="Roboto Condensed" pitchFamily="2" charset="0"/>
              </a:rPr>
              <a:t>Отсутствие технических регламентов. </a:t>
            </a: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Есть перечни обязательных документов, но не проработаны уровни детализации.</a:t>
            </a:r>
          </a:p>
          <a:p>
            <a:pPr marL="342900" indent="-342900" algn="just">
              <a:buAutoNum type="arabicPeriod"/>
            </a:pPr>
            <a:r>
              <a:rPr lang="ru-RU" sz="1800" b="1" dirty="0">
                <a:solidFill>
                  <a:srgbClr val="C00000"/>
                </a:solidFill>
                <a:ea typeface="Roboto Condensed" pitchFamily="2" charset="0"/>
              </a:rPr>
              <a:t>Отсутствие </a:t>
            </a:r>
            <a:r>
              <a:rPr lang="ru-RU" sz="1800" b="1" dirty="0" smtClean="0">
                <a:solidFill>
                  <a:srgbClr val="C00000"/>
                </a:solidFill>
                <a:ea typeface="Roboto Condensed" pitchFamily="2" charset="0"/>
              </a:rPr>
              <a:t>стандартов на стройматериалы. </a:t>
            </a:r>
            <a:r>
              <a:rPr lang="ru-RU" sz="18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Невозможность применения современных материалов из-за отсутствия обновлений документов</a:t>
            </a:r>
            <a:endParaRPr lang="ru-RU" sz="1800" b="1" dirty="0">
              <a:solidFill>
                <a:srgbClr val="C00000"/>
              </a:solidFill>
              <a:ea typeface="Roboto Condensed" pitchFamily="2" charset="0"/>
            </a:endParaRPr>
          </a:p>
          <a:p>
            <a:pPr marL="342900" indent="-342900" algn="just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  <a:ea typeface="Roboto Condensed" pitchFamily="2" charset="0"/>
              </a:rPr>
              <a:t>Сопротивление новому</a:t>
            </a:r>
            <a:r>
              <a:rPr lang="ru-RU" sz="18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.  </a:t>
            </a: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Желание работать «по старинке, как привыкли».</a:t>
            </a:r>
          </a:p>
          <a:p>
            <a:pPr marL="342900" indent="-342900" algn="just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  <a:ea typeface="Roboto Condensed" pitchFamily="2" charset="0"/>
              </a:rPr>
              <a:t>Кадровый вопрос. </a:t>
            </a: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Необходимость обучения специалистов</a:t>
            </a:r>
            <a:endParaRPr lang="ru-RU" sz="18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marL="342900" indent="-342900" algn="just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  <a:ea typeface="Roboto Condensed" pitchFamily="2" charset="0"/>
              </a:rPr>
              <a:t>Программные продукты</a:t>
            </a:r>
            <a:r>
              <a:rPr lang="ru-RU" sz="18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. </a:t>
            </a: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Сложность в подборе наиболее эффективной комбинации</a:t>
            </a:r>
          </a:p>
          <a:p>
            <a:pPr marL="342900" indent="-342900" algn="just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  <a:ea typeface="Roboto Condensed" pitchFamily="2" charset="0"/>
              </a:rPr>
              <a:t>Создание стандарта</a:t>
            </a:r>
            <a:r>
              <a:rPr lang="ru-RU" sz="18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. </a:t>
            </a: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Создание </a:t>
            </a:r>
            <a:r>
              <a:rPr lang="ru-RU" sz="18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BIM-стандарта </a:t>
            </a: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- кропотливая и сложная работа</a:t>
            </a:r>
          </a:p>
          <a:p>
            <a:pPr marL="342900" indent="-342900" algn="just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  <a:ea typeface="Roboto Condensed" pitchFamily="2" charset="0"/>
              </a:rPr>
              <a:t>Уровень подготовки разных участников процесса.</a:t>
            </a:r>
            <a:r>
              <a:rPr lang="ru-RU" sz="1800" b="1" dirty="0">
                <a:solidFill>
                  <a:srgbClr val="C00000"/>
                </a:solidFill>
                <a:ea typeface="Roboto Condensed" pitchFamily="2" charset="0"/>
              </a:rPr>
              <a:t> </a:t>
            </a: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Отстают подрядчики</a:t>
            </a:r>
            <a:endParaRPr lang="ru-RU" sz="18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29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Наш опыт реализации проектов с использованием инновационных технологий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8363" y="1916832"/>
            <a:ext cx="8280920" cy="7920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Кейс</a:t>
            </a:r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: строительство завода в </a:t>
            </a:r>
            <a:r>
              <a:rPr lang="ru-RU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ЮФО</a:t>
            </a:r>
            <a:endParaRPr lang="ru-RU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Особенность проекта: </a:t>
            </a:r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действующее предприятие, реализация проекта по фазам</a:t>
            </a:r>
            <a:endParaRPr lang="ru-RU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26" y="2852936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1"/>
                </a:solidFill>
                <a:ea typeface="Roboto Condensed" pitchFamily="2" charset="0"/>
                <a:cs typeface="Arial" pitchFamily="34" charset="0"/>
              </a:rPr>
              <a:t>Применение </a:t>
            </a:r>
            <a:r>
              <a:rPr lang="ru-RU" sz="1600" b="1" dirty="0" err="1">
                <a:solidFill>
                  <a:schemeClr val="accent1"/>
                </a:solidFill>
                <a:ea typeface="Roboto Condensed" pitchFamily="2" charset="0"/>
                <a:cs typeface="Arial" pitchFamily="34" charset="0"/>
              </a:rPr>
              <a:t>энергоэффективных</a:t>
            </a:r>
            <a:r>
              <a:rPr lang="ru-RU" sz="1600" b="1" dirty="0">
                <a:solidFill>
                  <a:schemeClr val="accent1"/>
                </a:solidFill>
                <a:ea typeface="Roboto Condensed" pitchFamily="2" charset="0"/>
                <a:cs typeface="Arial" pitchFamily="34" charset="0"/>
              </a:rPr>
              <a:t> технологий по стандарту </a:t>
            </a:r>
            <a:r>
              <a:rPr lang="de-DE" sz="1600" b="1" dirty="0">
                <a:solidFill>
                  <a:schemeClr val="accent1"/>
                </a:solidFill>
                <a:ea typeface="Roboto Condensed" pitchFamily="2" charset="0"/>
                <a:cs typeface="Arial" pitchFamily="34" charset="0"/>
              </a:rPr>
              <a:t>LEED</a:t>
            </a:r>
            <a:r>
              <a:rPr lang="ru-RU" sz="1600" b="1" dirty="0" smtClean="0">
                <a:solidFill>
                  <a:schemeClr val="accent1"/>
                </a:solidFill>
                <a:ea typeface="Roboto Condensed" pitchFamily="2" charset="0"/>
                <a:cs typeface="Arial" pitchFamily="34" charset="0"/>
              </a:rPr>
              <a:t>:</a:t>
            </a:r>
          </a:p>
          <a:p>
            <a:pPr algn="just"/>
            <a:endParaRPr lang="ru-RU" sz="1600" b="1" dirty="0" smtClean="0">
              <a:solidFill>
                <a:schemeClr val="accent1"/>
              </a:solidFill>
              <a:ea typeface="Roboto Condensed" pitchFamily="2" charset="0"/>
              <a:cs typeface="Arial" pitchFamily="34" charset="0"/>
            </a:endParaRPr>
          </a:p>
          <a:p>
            <a:pPr lvl="0" algn="just"/>
            <a:r>
              <a:rPr lang="ru-RU" sz="14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1. Проект </a:t>
            </a:r>
            <a:r>
              <a:rPr lang="ru-RU" sz="14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биологических очистных.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Р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ешения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позволяют чистить все стоки предприятия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и направлять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обратно в системы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водоснабжения. </a:t>
            </a:r>
          </a:p>
          <a:p>
            <a:pPr lvl="0" algn="just"/>
            <a:r>
              <a:rPr lang="ru-RU" sz="1400" u="sng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Результат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: нулевые выбросы стоков в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реку, минимальное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воздействие на водные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ресурсы</a:t>
            </a:r>
          </a:p>
          <a:p>
            <a:pPr lvl="0" algn="just"/>
            <a:endParaRPr lang="ru-RU" sz="14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  <a:p>
            <a:pPr lvl="0" algn="just"/>
            <a:r>
              <a:rPr lang="ru-RU" sz="14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2. Дизайн </a:t>
            </a:r>
            <a:r>
              <a:rPr lang="ru-RU" sz="14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фасадов офисного </a:t>
            </a:r>
            <a:r>
              <a:rPr lang="ru-RU" sz="14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здания</a:t>
            </a:r>
            <a:r>
              <a:rPr lang="ru-RU" sz="1400" dirty="0" smtClean="0"/>
              <a:t>.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Специальные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элементы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фасада, которые поворачиваются в зависимости от угла падения солнечных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лучей.</a:t>
            </a:r>
          </a:p>
          <a:p>
            <a:pPr lvl="0" algn="just"/>
            <a:r>
              <a:rPr lang="ru-RU" sz="1400" u="sng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Результат: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 экономия затрат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на кондиционирование офиса и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более комфортные условия труда</a:t>
            </a:r>
          </a:p>
          <a:p>
            <a:pPr lvl="0" algn="just"/>
            <a:endParaRPr lang="ru-RU" sz="14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  <a:p>
            <a:pPr algn="just"/>
            <a:r>
              <a:rPr lang="ru-RU" sz="14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3. </a:t>
            </a:r>
            <a:r>
              <a:rPr lang="ru-RU" sz="14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Временные рабочие места </a:t>
            </a:r>
            <a:r>
              <a:rPr lang="ru-RU" sz="14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на открытых </a:t>
            </a:r>
            <a:r>
              <a:rPr lang="ru-RU" sz="14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балконах. </a:t>
            </a:r>
            <a:r>
              <a:rPr lang="ru-RU" sz="1400" dirty="0" smtClean="0"/>
              <a:t>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Зелёная кровля, элементы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«под дерево» в интерьерах,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организация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зоны отдыха в виде ландшафтного дизайна,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локальные водные источники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(ручейки, озерца, стена с водой в рамках ландшафтного дизайна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).</a:t>
            </a:r>
          </a:p>
          <a:p>
            <a:pPr algn="just"/>
            <a:endParaRPr lang="ru-RU" sz="1400" dirty="0" smtClean="0">
              <a:solidFill>
                <a:schemeClr val="tx1">
                  <a:tint val="7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4</a:t>
            </a:r>
            <a:r>
              <a:rPr lang="ru-RU" sz="14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. Отсек для раздельного </a:t>
            </a:r>
            <a:r>
              <a:rPr lang="ru-RU" sz="14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сбора </a:t>
            </a:r>
            <a:r>
              <a:rPr lang="ru-RU" sz="14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мусора. 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Высокое ограждение, чтобы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не сдуло ветром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мусор,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контейнеры с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устройством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водостока. </a:t>
            </a:r>
            <a:r>
              <a:rPr lang="ru-RU" sz="1400" u="sng" dirty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Результат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: снижение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cs typeface="Arial" pitchFamily="34" charset="0"/>
              </a:rPr>
              <a:t>вредного воздействия на грунт</a:t>
            </a:r>
          </a:p>
          <a:p>
            <a:pPr algn="just"/>
            <a:endParaRPr lang="ru-RU" sz="1400" dirty="0">
              <a:solidFill>
                <a:schemeClr val="tx1">
                  <a:tint val="75000"/>
                </a:schemeClr>
              </a:solidFill>
              <a:cs typeface="Arial" pitchFamily="34" charset="0"/>
            </a:endParaRPr>
          </a:p>
          <a:p>
            <a:pPr lvl="0" algn="just"/>
            <a:endParaRPr lang="ru-RU" sz="1400" dirty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  <a:p>
            <a:pPr algn="just"/>
            <a:endParaRPr lang="ru-RU" sz="1400" b="1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  <a:p>
            <a:pPr algn="just"/>
            <a:endParaRPr lang="ru-RU" sz="1400" b="1" dirty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0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90857"/>
            <a:ext cx="5832648" cy="8580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7584" y="2564904"/>
            <a:ext cx="5832648" cy="3456384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/>
              <a:t>Инновации в мире: философия западных компаний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/>
              <a:t>Что такое инновации в строительстве и зачем они нужны?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/>
              <a:t>Инновации в России: как добиться поставленных целей?</a:t>
            </a:r>
            <a:endParaRPr lang="ru-RU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/>
              <a:t>Основные </a:t>
            </a:r>
            <a:r>
              <a:rPr lang="ru-RU" dirty="0"/>
              <a:t>сложности и подводные камни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Наш опыт реализации </a:t>
            </a:r>
            <a:r>
              <a:rPr lang="ru-RU" dirty="0"/>
              <a:t>проектов с использованием </a:t>
            </a:r>
            <a:r>
              <a:rPr lang="ru-RU" dirty="0" smtClean="0"/>
              <a:t>инновационных технологий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835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Наш опыт реализации проектов с использованием инновационных технологий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20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4896544"/>
          </a:xfrm>
        </p:spPr>
        <p:txBody>
          <a:bodyPr>
            <a:normAutofit/>
          </a:bodyPr>
          <a:lstStyle/>
          <a:p>
            <a:endParaRPr lang="ru-RU" sz="1600" b="1" dirty="0" smtClean="0">
              <a:solidFill>
                <a:schemeClr val="accent1"/>
              </a:solidFill>
              <a:ea typeface="Roboto Condensed" pitchFamily="2" charset="0"/>
            </a:endParaRPr>
          </a:p>
          <a:p>
            <a:endParaRPr lang="ru-RU" sz="1600" b="1" dirty="0">
              <a:solidFill>
                <a:schemeClr val="accent1"/>
              </a:solidFill>
              <a:ea typeface="Roboto Condensed" pitchFamily="2" charset="0"/>
            </a:endParaRPr>
          </a:p>
          <a:p>
            <a:endParaRPr lang="ru-RU" sz="1400" b="1" dirty="0" smtClean="0">
              <a:solidFill>
                <a:schemeClr val="accent1"/>
              </a:solidFill>
              <a:ea typeface="Roboto Condensed" pitchFamily="2" charset="0"/>
            </a:endParaRPr>
          </a:p>
          <a:p>
            <a:r>
              <a:rPr lang="ru-RU" sz="1400" b="1" dirty="0" smtClean="0">
                <a:solidFill>
                  <a:schemeClr val="accent1"/>
                </a:solidFill>
                <a:ea typeface="Roboto Condensed" pitchFamily="2" charset="0"/>
              </a:rPr>
              <a:t>Выявленные </a:t>
            </a:r>
            <a:r>
              <a:rPr lang="ru-RU" sz="1400" b="1" dirty="0">
                <a:solidFill>
                  <a:schemeClr val="accent1"/>
                </a:solidFill>
                <a:ea typeface="Roboto Condensed" pitchFamily="2" charset="0"/>
              </a:rPr>
              <a:t>плюсы реализации проекта в </a:t>
            </a:r>
            <a:r>
              <a:rPr lang="de-DE" sz="1400" b="1" dirty="0">
                <a:solidFill>
                  <a:schemeClr val="accent1"/>
                </a:solidFill>
                <a:ea typeface="Roboto Condensed" pitchFamily="2" charset="0"/>
              </a:rPr>
              <a:t>BIM</a:t>
            </a:r>
            <a:r>
              <a:rPr lang="ru-RU" sz="1400" b="1" dirty="0" smtClean="0">
                <a:solidFill>
                  <a:schemeClr val="accent1"/>
                </a:solidFill>
                <a:ea typeface="Roboto Condensed" pitchFamily="2" charset="0"/>
              </a:rPr>
              <a:t>:</a:t>
            </a:r>
          </a:p>
          <a:p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Заказчик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получает представление об объекте по результатам реализации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работ на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каждой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стадии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9" y="3175717"/>
            <a:ext cx="4372671" cy="176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941168"/>
            <a:ext cx="4392489" cy="187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20072" y="3299971"/>
            <a:ext cx="33843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Фаза </a:t>
            </a:r>
            <a:r>
              <a:rPr lang="ru-RU" sz="16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1</a:t>
            </a:r>
            <a:endParaRPr lang="en-US" sz="1600" b="1" dirty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  <a:p>
            <a:pPr lvl="0" algn="just"/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У</a:t>
            </a:r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величение </a:t>
            </a:r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площадей гардеробных, реконструкция офисных помещений и входной 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группы</a:t>
            </a:r>
          </a:p>
          <a:p>
            <a:pPr lvl="0" algn="just"/>
            <a:endParaRPr lang="ru-RU" sz="16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  <a:p>
            <a:pPr lvl="0" algn="just"/>
            <a:endParaRPr lang="ru-RU" sz="16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  <a:p>
            <a:pPr lvl="0" algn="just"/>
            <a:endParaRPr lang="ru-RU" sz="1600" dirty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Фаза </a:t>
            </a:r>
            <a:r>
              <a:rPr lang="ru-RU" sz="16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2</a:t>
            </a:r>
          </a:p>
          <a:p>
            <a:pPr algn="just"/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Реконструкция </a:t>
            </a:r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столовой с организаций зала общих собраний персонала, увеличение склада </a:t>
            </a:r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сырья</a:t>
            </a:r>
            <a:endParaRPr lang="ru-RU" sz="1600" dirty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8363" y="1844824"/>
            <a:ext cx="8280920" cy="7920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Кейс</a:t>
            </a:r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: строительство завода в </a:t>
            </a:r>
            <a:r>
              <a:rPr lang="ru-RU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Московской области</a:t>
            </a:r>
            <a:endParaRPr lang="ru-RU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Особенность проекта: </a:t>
            </a:r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действующее предприятие, реализация проекта по фазам</a:t>
            </a:r>
            <a:endParaRPr lang="ru-RU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81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21</a:t>
            </a:fld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7781" r="13367" b="4660"/>
          <a:stretch/>
        </p:blipFill>
        <p:spPr bwMode="auto">
          <a:xfrm>
            <a:off x="493093" y="4149080"/>
            <a:ext cx="5000126" cy="21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"/>
          <a:stretch/>
        </p:blipFill>
        <p:spPr bwMode="auto">
          <a:xfrm>
            <a:off x="493093" y="1844824"/>
            <a:ext cx="500012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4128" y="1916832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Фаза </a:t>
            </a:r>
            <a:r>
              <a:rPr lang="ru-RU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3</a:t>
            </a:r>
          </a:p>
          <a:p>
            <a:pPr lvl="0" algn="just"/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Увеличение </a:t>
            </a:r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склада готовой </a:t>
            </a:r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продукции</a:t>
            </a:r>
          </a:p>
          <a:p>
            <a:pPr lvl="0" algn="just"/>
            <a:endParaRPr lang="ru-RU" dirty="0" smtClean="0"/>
          </a:p>
          <a:p>
            <a:pPr lvl="0" algn="just"/>
            <a:endParaRPr lang="ru-RU" dirty="0"/>
          </a:p>
          <a:p>
            <a:pPr lvl="0" algn="just"/>
            <a:endParaRPr lang="ru-RU" dirty="0" smtClean="0"/>
          </a:p>
          <a:p>
            <a:pPr lvl="0" algn="just"/>
            <a:endParaRPr lang="ru-RU" dirty="0"/>
          </a:p>
          <a:p>
            <a:pPr lvl="0" algn="just"/>
            <a:endParaRPr lang="ru-RU" dirty="0"/>
          </a:p>
          <a:p>
            <a:pPr lvl="0" algn="just"/>
            <a:r>
              <a:rPr lang="ru-RU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Финал</a:t>
            </a:r>
          </a:p>
          <a:p>
            <a:pPr lvl="0" algn="just"/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То же, что фаза 3. Итоговый вариант с благоустроенной территорией.</a:t>
            </a:r>
          </a:p>
          <a:p>
            <a:pPr lvl="0" algn="just"/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Наш опыт реализации проектов с использованием инновационных технологий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034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22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844824"/>
            <a:ext cx="9937104" cy="468052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1"/>
                </a:solidFill>
                <a:ea typeface="Roboto Condensed" pitchFamily="2" charset="0"/>
              </a:rPr>
              <a:t>Выявленные плюсы реализации проекта в </a:t>
            </a:r>
            <a:r>
              <a:rPr lang="de-DE" sz="1600" b="1" dirty="0">
                <a:solidFill>
                  <a:schemeClr val="accent1"/>
                </a:solidFill>
                <a:ea typeface="Roboto Condensed" pitchFamily="2" charset="0"/>
              </a:rPr>
              <a:t>BIM</a:t>
            </a:r>
            <a:r>
              <a:rPr lang="ru-RU" sz="1600" b="1" dirty="0" smtClean="0">
                <a:solidFill>
                  <a:schemeClr val="accent1"/>
                </a:solidFill>
                <a:ea typeface="Roboto Condensed" pitchFamily="2" charset="0"/>
              </a:rPr>
              <a:t>:</a:t>
            </a:r>
          </a:p>
          <a:p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Детальная проработка бюджета уже на стадии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ПД</a:t>
            </a:r>
          </a:p>
          <a:p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Возможность формирования ведомости объёма работ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на основании данных </a:t>
            </a:r>
            <a:r>
              <a:rPr lang="de-DE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BIM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-модели (</a:t>
            </a:r>
            <a:r>
              <a:rPr lang="de-DE" sz="1400" dirty="0" err="1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BoQ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)</a:t>
            </a:r>
            <a:endParaRPr lang="ru-RU" sz="105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sz="14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Пример:</a:t>
            </a:r>
            <a:endParaRPr lang="ru-RU" sz="1400" b="1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5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81534"/>
              </p:ext>
            </p:extLst>
          </p:nvPr>
        </p:nvGraphicFramePr>
        <p:xfrm>
          <a:off x="395536" y="3068960"/>
          <a:ext cx="8640959" cy="35378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15625"/>
                <a:gridCol w="5054580"/>
                <a:gridCol w="571303"/>
                <a:gridCol w="428477"/>
                <a:gridCol w="499890"/>
                <a:gridCol w="928368"/>
                <a:gridCol w="642716"/>
              </a:tblGrid>
              <a:tr h="360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Описание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Ед.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К-во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Цена за Ед.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Сумма в рублях, без НДС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от Всего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32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effectLst/>
                        </a:rPr>
                        <a:t> САНИТАРНО-ТЕХНИЧЕСКИЕ </a:t>
                      </a:r>
                      <a:r>
                        <a:rPr lang="ru-RU" sz="800" b="1" u="none" strike="noStrike" dirty="0">
                          <a:effectLst/>
                        </a:rPr>
                        <a:t>СИСТЕМЫ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</a:tr>
              <a:tr h="215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13.14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effectLst/>
                        </a:rPr>
                        <a:t> Системы тепло</a:t>
                      </a:r>
                      <a:r>
                        <a:rPr lang="ru-RU" sz="800" b="1" u="none" strike="noStrike" baseline="0" dirty="0" smtClean="0">
                          <a:effectLst/>
                        </a:rPr>
                        <a:t> и </a:t>
                      </a:r>
                      <a:r>
                        <a:rPr lang="ru-RU" sz="800" b="1" u="none" strike="noStrike" dirty="0" smtClean="0">
                          <a:effectLst/>
                        </a:rPr>
                        <a:t>холодоснабжения </a:t>
                      </a:r>
                      <a:r>
                        <a:rPr lang="ru-RU" sz="800" b="1" u="none" strike="noStrike" dirty="0">
                          <a:effectLst/>
                        </a:rPr>
                        <a:t>и отопления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 -  р. 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</a:tr>
              <a:tr h="505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13.14.1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Поставка и монтаж - Воздушная завеса с обогревом на горячей воде PA2510W Frico. Включая все сопутствующие работы в т.ч. разгрузку, хранение,  обвязку, исполнительную документацию. Согласно спецификации пп.ИОС4.1/267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77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шт.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  -  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</a:tr>
              <a:tr h="505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13.14.2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Поставка и монтаж - Воздушная завеса с обогревом на горячей воде PA3520WH Frico. Включая все сопутствующие работы в т.ч. разгрузку, хранение,  обвязку, исполнительную документацию. Согласно спецификации пп.ИОС4.1/268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77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шт.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  -  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</a:tr>
              <a:tr h="505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13.14.3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Поставка и монтаж - Воздушная завеса с обогревом на горячей воде PA4225WL Frico. Включая все сопутствующие работы в т.ч. разгрузку, хранение,  обвязку, исполнительную документацию. Согласно спецификации пп.ИОС4.1/269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77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шт.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  -  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</a:tr>
              <a:tr h="505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13.14.4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Поставка и монтаж - Воздушная завеса с электрообогревом PA2210CE03 Frico. Включая все сопутствующие работы в т.ч. разгрузку, хранение,  обвязку, исполнительную документацию. Согласно спецификации пп.ИОС4.1/270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77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шт.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  -  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</a:tr>
              <a:tr h="505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13.14.5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Поставка и монтаж - Воздушно-отопительный агрегат VOLCANO VOLCANO VR2 VTS. Включая все сопутствующие работы в т.ч. разгрузку, хранение,  обвязку, исполнительную документацию. Согласно спецификации пп.ИОС4.1/271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77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шт.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7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  -  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Наш опыт реализации проектов с использованием инновационных технологий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972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23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772816"/>
            <a:ext cx="8219256" cy="468052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1"/>
                </a:solidFill>
                <a:ea typeface="Roboto Condensed" pitchFamily="2" charset="0"/>
              </a:rPr>
              <a:t>Выявленные плюсы реализации проекта в </a:t>
            </a:r>
            <a:r>
              <a:rPr lang="de-DE" sz="1600" b="1" dirty="0">
                <a:solidFill>
                  <a:schemeClr val="accent1"/>
                </a:solidFill>
                <a:ea typeface="Roboto Condensed" pitchFamily="2" charset="0"/>
              </a:rPr>
              <a:t>BIM</a:t>
            </a:r>
            <a:r>
              <a:rPr lang="ru-RU" sz="1600" b="1" dirty="0">
                <a:solidFill>
                  <a:schemeClr val="accent1"/>
                </a:solidFill>
                <a:ea typeface="Roboto Condensed" pitchFamily="2" charset="0"/>
              </a:rPr>
              <a:t>:</a:t>
            </a:r>
          </a:p>
          <a:p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Высокая точность проработки инженерных решений в увязке с действующими системами</a:t>
            </a:r>
          </a:p>
          <a:p>
            <a:endParaRPr lang="ru-RU" sz="6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54977"/>
            <a:ext cx="8496944" cy="415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Наш опыт реализации проектов с использованием инновационных технологий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89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24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80520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accent1"/>
                </a:solidFill>
                <a:ea typeface="Roboto Condensed" pitchFamily="2" charset="0"/>
              </a:rPr>
              <a:t>Выявленные плюсы реализации проекта в </a:t>
            </a:r>
            <a:r>
              <a:rPr lang="de-DE" sz="1400" b="1" dirty="0">
                <a:solidFill>
                  <a:schemeClr val="accent1"/>
                </a:solidFill>
                <a:ea typeface="Roboto Condensed" pitchFamily="2" charset="0"/>
              </a:rPr>
              <a:t>BIM</a:t>
            </a:r>
            <a:r>
              <a:rPr lang="ru-RU" sz="1400" b="1" dirty="0">
                <a:solidFill>
                  <a:schemeClr val="accent1"/>
                </a:solidFill>
                <a:ea typeface="Roboto Condensed" pitchFamily="2" charset="0"/>
              </a:rPr>
              <a:t>:</a:t>
            </a:r>
          </a:p>
          <a:p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Высокая </a:t>
            </a:r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скорость и </a:t>
            </a:r>
            <a:r>
              <a:rPr lang="ru-RU" sz="16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скоординированность</a:t>
            </a:r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при внесении 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изменений</a:t>
            </a:r>
          </a:p>
          <a:p>
            <a:endParaRPr lang="ru-RU" sz="3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6370"/>
            <a:ext cx="6408712" cy="261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7"/>
            <a:ext cx="900450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2492896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Пример: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внесено изменение, в итоге воздуховод «въехал» в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витраж</a:t>
            </a:r>
          </a:p>
          <a:p>
            <a:endParaRPr lang="ru-RU" sz="14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14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Автоматически формируется отчёт о конфликте</a:t>
            </a:r>
            <a:endParaRPr lang="ru-RU" sz="14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115616" y="4509119"/>
            <a:ext cx="144016" cy="504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899592" y="3501008"/>
            <a:ext cx="576064" cy="146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Наш опыт реализации проектов с использованием инновационных технологий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413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9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http://tobol.siter.com.kz/upload/iblock/8c4/Green-Technolo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98" y="2055458"/>
            <a:ext cx="2499142" cy="187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435280" cy="720080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Инновации в мире: </a:t>
            </a:r>
            <a:r>
              <a:rPr lang="ru-RU" sz="2800" dirty="0" smtClean="0"/>
              <a:t>философия </a:t>
            </a:r>
            <a:r>
              <a:rPr lang="ru-RU" sz="2800" dirty="0"/>
              <a:t>западных компаний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412776"/>
            <a:ext cx="4752528" cy="511256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Миссии западных инжиниринговых компаний:</a:t>
            </a:r>
            <a:endParaRPr lang="ru-RU" sz="1400" b="1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sz="1600" b="1" dirty="0" smtClean="0">
                <a:solidFill>
                  <a:schemeClr val="accent1"/>
                </a:solidFill>
                <a:ea typeface="Roboto Condensed" pitchFamily="2" charset="0"/>
              </a:rPr>
              <a:t>Заботиться об окружающей среде:</a:t>
            </a:r>
            <a:endParaRPr lang="ru-RU" sz="1400" b="1" dirty="0">
              <a:solidFill>
                <a:schemeClr val="accent1"/>
              </a:solidFill>
              <a:ea typeface="Roboto Condensed" pitchFamily="2" charset="0"/>
            </a:endParaRPr>
          </a:p>
          <a:p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«</a:t>
            </a:r>
            <a:r>
              <a:rPr lang="de-DE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Think </a:t>
            </a:r>
            <a:r>
              <a:rPr lang="de-DE" sz="1400" dirty="0" err="1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green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»</a:t>
            </a:r>
            <a:endParaRPr lang="en-US" sz="14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«</a:t>
            </a:r>
            <a:r>
              <a:rPr lang="de-DE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S</a:t>
            </a:r>
            <a:r>
              <a:rPr lang="en-US" sz="1400" dirty="0" err="1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ustain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a world in which we can all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flourish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»</a:t>
            </a:r>
          </a:p>
          <a:p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«С</a:t>
            </a:r>
            <a:r>
              <a:rPr lang="en-US" sz="1400" dirty="0" err="1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ombine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economy and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ecology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»</a:t>
            </a:r>
          </a:p>
          <a:p>
            <a:endParaRPr lang="ru-RU" sz="11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de-DE" sz="14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de-DE" sz="14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de-DE" sz="14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14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sz="1600" b="1" dirty="0">
                <a:solidFill>
                  <a:schemeClr val="accent1"/>
                </a:solidFill>
                <a:ea typeface="Roboto Condensed" pitchFamily="2" charset="0"/>
              </a:rPr>
              <a:t>Использовать свой опыт, чтобы идти вперёд</a:t>
            </a:r>
            <a:r>
              <a:rPr lang="ru-RU" sz="1600" b="1" dirty="0" smtClean="0">
                <a:solidFill>
                  <a:schemeClr val="accent1"/>
                </a:solidFill>
                <a:ea typeface="Roboto Condensed" pitchFamily="2" charset="0"/>
              </a:rPr>
              <a:t>:</a:t>
            </a:r>
          </a:p>
          <a:p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«…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challenging ourselves to look for new and better ways to deliver our expertise through innovative solutions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»</a:t>
            </a:r>
          </a:p>
          <a:p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«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push the boundaries and achieve more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»</a:t>
            </a:r>
          </a:p>
          <a:p>
            <a:endParaRPr lang="ru-RU" sz="1400" b="1" dirty="0">
              <a:solidFill>
                <a:schemeClr val="accent1"/>
              </a:solidFill>
              <a:ea typeface="Roboto Condensed" pitchFamily="2" charset="0"/>
            </a:endParaRPr>
          </a:p>
        </p:txBody>
      </p:sp>
      <p:pic>
        <p:nvPicPr>
          <p:cNvPr id="4098" name="Picture 2" descr="http://zhkh.kz/upload/iblock/9b0/9b0bea83db990ba09acfd423e846ca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80596"/>
            <a:ext cx="1944216" cy="11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1556792"/>
            <a:ext cx="488173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/>
                </a:solidFill>
                <a:ea typeface="Roboto Condensed" pitchFamily="2" charset="0"/>
                <a:cs typeface="Arial" pitchFamily="34" charset="0"/>
              </a:rPr>
              <a:t>Творить в едином информационном поле: </a:t>
            </a:r>
          </a:p>
          <a:p>
            <a:pPr algn="r"/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«</a:t>
            </a:r>
            <a:r>
              <a:rPr lang="de-DE" sz="14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combine</a:t>
            </a:r>
            <a:r>
              <a:rPr lang="de-DE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  </a:t>
            </a:r>
            <a:r>
              <a:rPr lang="de-DE" sz="14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multidisciplinary</a:t>
            </a:r>
            <a:r>
              <a:rPr lang="de-DE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experience</a:t>
            </a:r>
            <a:r>
              <a:rPr lang="de-DE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 in </a:t>
            </a:r>
            <a:r>
              <a:rPr lang="de-DE" sz="14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one</a:t>
            </a:r>
            <a:r>
              <a:rPr lang="de-DE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information</a:t>
            </a:r>
            <a:r>
              <a:rPr lang="de-DE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model</a:t>
            </a:r>
            <a:r>
              <a:rPr lang="de-DE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“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08854" y="3662382"/>
            <a:ext cx="4251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/>
                </a:solidFill>
                <a:ea typeface="Roboto Condensed" pitchFamily="2" charset="0"/>
                <a:cs typeface="Arial" pitchFamily="34" charset="0"/>
              </a:rPr>
              <a:t>Использовать современные инструменты для создания </a:t>
            </a:r>
            <a:r>
              <a:rPr lang="ru-RU" sz="1600" b="1" dirty="0" err="1">
                <a:solidFill>
                  <a:schemeClr val="accent1"/>
                </a:solidFill>
                <a:ea typeface="Roboto Condensed" pitchFamily="2" charset="0"/>
                <a:cs typeface="Arial" pitchFamily="34" charset="0"/>
              </a:rPr>
              <a:t>энергоэффективных</a:t>
            </a:r>
            <a:r>
              <a:rPr lang="ru-RU" sz="1600" b="1" dirty="0">
                <a:solidFill>
                  <a:schemeClr val="accent1"/>
                </a:solidFill>
                <a:ea typeface="Roboto Condensed" pitchFamily="2" charset="0"/>
                <a:cs typeface="Arial" pitchFamily="34" charset="0"/>
              </a:rPr>
              <a:t> объектов:</a:t>
            </a:r>
          </a:p>
          <a:p>
            <a:pPr algn="r"/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«</a:t>
            </a:r>
            <a:r>
              <a:rPr lang="de-DE" sz="14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to</a:t>
            </a:r>
            <a:r>
              <a:rPr lang="de-DE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bridge the gap between science and society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»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 </a:t>
            </a:r>
            <a:endParaRPr lang="ru-RU" sz="1400" dirty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</p:txBody>
      </p:sp>
      <p:pic>
        <p:nvPicPr>
          <p:cNvPr id="4103" name="Picture 7" descr="http://www.farhangnews.ir/sites/default/files/content/images/story/92-02/03/holdingear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52952"/>
            <a:ext cx="2016224" cy="1295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www.fdinfo.ru/media/k2/items/cache/d9b208614500b6f80739755fd29fad52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244" y="4633746"/>
            <a:ext cx="3179220" cy="2115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2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479948"/>
            <a:ext cx="8568952" cy="12241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507288" cy="72008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Что такое инновации в строительстве?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92796"/>
            <a:ext cx="8229600" cy="46805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Инновации    </a:t>
            </a:r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     </a:t>
            </a:r>
            <a:r>
              <a:rPr lang="ru-RU" sz="3200" u="sng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любые</a:t>
            </a:r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новшества</a:t>
            </a:r>
          </a:p>
          <a:p>
            <a:pPr algn="just"/>
            <a:endParaRPr lang="ru-RU" sz="2000" u="sng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algn="just"/>
            <a:r>
              <a:rPr lang="ru-RU" sz="2000" u="sng" dirty="0" err="1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Иннова́ция</a:t>
            </a: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— 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это внедрённое новшество, обеспечивающее </a:t>
            </a:r>
            <a:r>
              <a:rPr lang="ru-RU" sz="20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качественный рост эффективности 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процессов или продукции, </a:t>
            </a:r>
            <a:r>
              <a:rPr lang="ru-RU" sz="20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востребованное рынком 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(Википедия)</a:t>
            </a:r>
          </a:p>
          <a:p>
            <a:endParaRPr lang="ru-RU" sz="2400" b="1" dirty="0" smtClean="0">
              <a:solidFill>
                <a:schemeClr val="accent1"/>
              </a:solidFill>
              <a:ea typeface="Roboto Condensed" pitchFamily="2" charset="0"/>
            </a:endParaRPr>
          </a:p>
          <a:p>
            <a:r>
              <a:rPr lang="ru-RU" sz="2400" b="1" dirty="0" smtClean="0">
                <a:solidFill>
                  <a:schemeClr val="accent1"/>
                </a:solidFill>
                <a:ea typeface="Roboto Condensed" pitchFamily="2" charset="0"/>
              </a:rPr>
              <a:t>Цели внедрения инноваций: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Беречь окружающую среду и экономить ресурсы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Повысить качество проекта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Придать проекту уникальность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Завоевать репутацию на рынке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Повысить стоимость объекта</a:t>
            </a:r>
          </a:p>
        </p:txBody>
      </p:sp>
      <p:pic>
        <p:nvPicPr>
          <p:cNvPr id="1028" name="Picture 4" descr="http://mim.od.ua/news/wp-content/uploads/2010/02/idea-m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3499074" cy="187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е равно 7"/>
          <p:cNvSpPr/>
          <p:nvPr/>
        </p:nvSpPr>
        <p:spPr>
          <a:xfrm>
            <a:off x="2555776" y="1700808"/>
            <a:ext cx="1008112" cy="432048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2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680520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Архитектурные формы: сочетая энергию природы и силу науки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Применение «умных» инженерных решений</a:t>
            </a:r>
          </a:p>
          <a:p>
            <a:pPr marL="342900" indent="-342900" algn="just">
              <a:buAutoNum type="arabicPeriod"/>
            </a:pPr>
            <a:r>
              <a:rPr lang="de-DE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BIM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как инструмент инновационного подхода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Методы государственного и рыночного регулирования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Стандарты «зелёного» строительства</a:t>
            </a:r>
            <a:endParaRPr lang="ru-RU" sz="20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507288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 достичь эти цели?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Инструменты: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97152"/>
            <a:ext cx="2664296" cy="1498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688671"/>
            <a:ext cx="2098134" cy="1498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25144"/>
            <a:ext cx="1998222" cy="14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0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939336" cy="72008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Инновации в России. Архитектурные </a:t>
            </a:r>
            <a:r>
              <a:rPr lang="ru-RU" sz="32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формы</a:t>
            </a:r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:</a:t>
            </a:r>
            <a:br>
              <a:rPr lang="ru-RU" sz="3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</a:br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сочетая энергию </a:t>
            </a:r>
            <a:r>
              <a:rPr lang="ru-RU" sz="32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природы и </a:t>
            </a:r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силу </a:t>
            </a:r>
            <a:r>
              <a:rPr lang="ru-RU" sz="32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науки</a:t>
            </a:r>
            <a:br>
              <a:rPr lang="ru-RU" sz="32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002037"/>
            <a:ext cx="6552728" cy="46805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ea typeface="Roboto Condensed" pitchFamily="2" charset="0"/>
              </a:rPr>
              <a:t>Естественные способы повышения </a:t>
            </a:r>
            <a:r>
              <a:rPr lang="ru-RU" sz="2000" b="1" dirty="0" err="1" smtClean="0">
                <a:solidFill>
                  <a:schemeClr val="accent1"/>
                </a:solidFill>
                <a:ea typeface="Roboto Condensed" pitchFamily="2" charset="0"/>
              </a:rPr>
              <a:t>энергоэффективности</a:t>
            </a:r>
            <a:r>
              <a:rPr lang="ru-RU" sz="2000" b="1" dirty="0" smtClean="0">
                <a:solidFill>
                  <a:schemeClr val="accent1"/>
                </a:solidFill>
                <a:ea typeface="Roboto Condensed" pitchFamily="2" charset="0"/>
              </a:rPr>
              <a:t>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Правильная 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ориентация </a:t>
            </a: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здания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Энергоэффективная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 форма дома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Естественное освещение 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ea typeface="Roboto Condensed" pitchFamily="2" charset="0"/>
            </a:endParaRP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    (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пример –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световоды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Экологичные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 материалы 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>
              <a:solidFill>
                <a:schemeClr val="bg1">
                  <a:lumMod val="50000"/>
                </a:schemeClr>
              </a:solidFill>
              <a:ea typeface="Roboto Condensed" pitchFamily="2" charset="0"/>
            </a:endParaRPr>
          </a:p>
          <a:p>
            <a:endParaRPr lang="ru-RU" sz="20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5400" dirty="0" smtClean="0"/>
          </a:p>
        </p:txBody>
      </p:sp>
      <p:sp>
        <p:nvSpPr>
          <p:cNvPr id="8" name="Выноска-облако 7"/>
          <p:cNvSpPr/>
          <p:nvPr/>
        </p:nvSpPr>
        <p:spPr>
          <a:xfrm>
            <a:off x="5652120" y="2204864"/>
            <a:ext cx="2952328" cy="2088232"/>
          </a:xfrm>
          <a:prstGeom prst="cloudCallout">
            <a:avLst>
              <a:gd name="adj1" fmla="val -83639"/>
              <a:gd name="adj2" fmla="val 467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Пример: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дома из бамбука и картона известного японского архитектора </a:t>
            </a:r>
            <a:r>
              <a:rPr lang="ru-RU" sz="1400" b="1" dirty="0" err="1" smtClean="0">
                <a:solidFill>
                  <a:schemeClr val="bg1">
                    <a:lumMod val="50000"/>
                  </a:schemeClr>
                </a:solidFill>
              </a:rPr>
              <a:t>Шигеру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50000"/>
                  </a:schemeClr>
                </a:solidFill>
              </a:rPr>
              <a:t>Бана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 descr="Photo IMG_8058 cop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12469" r="-2295" b="24949"/>
          <a:stretch/>
        </p:blipFill>
        <p:spPr bwMode="auto">
          <a:xfrm>
            <a:off x="4602038" y="4662637"/>
            <a:ext cx="2195736" cy="205895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97774" y="4662638"/>
            <a:ext cx="2310730" cy="205895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FFFFFF"/>
                </a:solidFill>
              </a:rPr>
              <a:t>Павильон в Парке Горького. Стены из прессованной бумаги. </a:t>
            </a:r>
          </a:p>
          <a:p>
            <a:pPr algn="just"/>
            <a:r>
              <a:rPr lang="ru-RU" sz="1600" b="1" dirty="0" smtClean="0">
                <a:solidFill>
                  <a:srgbClr val="FFFFFF"/>
                </a:solidFill>
              </a:rPr>
              <a:t>Автор проекта:</a:t>
            </a:r>
          </a:p>
          <a:p>
            <a:pPr algn="just"/>
            <a:r>
              <a:rPr lang="ru-RU" sz="1600" b="1" dirty="0" err="1" smtClean="0">
                <a:solidFill>
                  <a:srgbClr val="FFFFFF"/>
                </a:solidFill>
              </a:rPr>
              <a:t>Шигеру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Бан</a:t>
            </a:r>
            <a:endParaRPr lang="ru-RU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6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7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583" y="4653136"/>
            <a:ext cx="3228281" cy="2036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62" y="1943280"/>
            <a:ext cx="1998506" cy="26378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2316096" y="2204864"/>
            <a:ext cx="6637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ea typeface="Roboto Condensed" pitchFamily="2" charset="0"/>
              </a:rPr>
              <a:t>…</a:t>
            </a:r>
            <a:r>
              <a:rPr lang="ru-RU" sz="2000" b="1" dirty="0">
                <a:solidFill>
                  <a:schemeClr val="accent1"/>
                </a:solidFill>
                <a:ea typeface="Roboto Condensed" pitchFamily="2" charset="0"/>
              </a:rPr>
              <a:t>и научные методы: </a:t>
            </a:r>
            <a:r>
              <a:rPr lang="ru-RU" sz="2000" b="1" dirty="0" smtClean="0">
                <a:solidFill>
                  <a:schemeClr val="accent1"/>
                </a:solidFill>
                <a:ea typeface="Roboto Condensed" pitchFamily="2" charset="0"/>
              </a:rPr>
              <a:t>численное </a:t>
            </a:r>
            <a:r>
              <a:rPr lang="ru-RU" sz="2000" b="1" dirty="0">
                <a:solidFill>
                  <a:schemeClr val="accent1"/>
                </a:solidFill>
                <a:ea typeface="Roboto Condensed" pitchFamily="2" charset="0"/>
              </a:rPr>
              <a:t>моделирование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Расчёт аэродинамических воздействий на район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/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здание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Оценка пешеходной комфортности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Оценка прочности уникальных сооружений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Оценка огнестойкости</a:t>
            </a:r>
          </a:p>
          <a:p>
            <a:endParaRPr lang="ru-RU" sz="2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939336" cy="72008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Инновации в России. Архитектурные </a:t>
            </a:r>
            <a:r>
              <a:rPr lang="ru-RU" sz="32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формы</a:t>
            </a:r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:</a:t>
            </a:r>
            <a:br>
              <a:rPr lang="ru-RU" sz="3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</a:br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сочетая энергию </a:t>
            </a:r>
            <a:r>
              <a:rPr lang="ru-RU" sz="32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природы и </a:t>
            </a:r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силу </a:t>
            </a:r>
            <a:r>
              <a:rPr lang="ru-RU" sz="32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науки</a:t>
            </a:r>
            <a:br>
              <a:rPr lang="ru-RU" sz="32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</a:b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4" t="4487" r="15547" b="12563"/>
          <a:stretch/>
        </p:blipFill>
        <p:spPr bwMode="auto">
          <a:xfrm>
            <a:off x="3347865" y="4653136"/>
            <a:ext cx="2664296" cy="2016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 descr="C:\Users\user1\Pictures\Screenpresso\2013-09-23_09h55_34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1" y="4617740"/>
            <a:ext cx="2941122" cy="20716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71584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63272" cy="720080"/>
          </a:xfrm>
        </p:spPr>
        <p:txBody>
          <a:bodyPr>
            <a:noAutofit/>
          </a:bodyPr>
          <a:lstStyle/>
          <a:p>
            <a:r>
              <a:rPr lang="ru-RU" sz="2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Инновации в </a:t>
            </a:r>
            <a:r>
              <a:rPr lang="ru-RU" sz="2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России: </a:t>
            </a:r>
            <a:br>
              <a:rPr lang="ru-RU" sz="2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</a:br>
            <a:r>
              <a:rPr lang="ru-RU" sz="2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«умные</a:t>
            </a:r>
            <a:r>
              <a:rPr lang="ru-RU" sz="29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» инженерные </a:t>
            </a:r>
            <a:r>
              <a:rPr lang="ru-RU" sz="29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решения</a:t>
            </a:r>
            <a:endParaRPr lang="ru-RU" sz="29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069120"/>
            <a:ext cx="8568952" cy="46805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ea typeface="Roboto Condensed" pitchFamily="2" charset="0"/>
              </a:rPr>
              <a:t>Инженерные решения, способные повысить </a:t>
            </a:r>
            <a:r>
              <a:rPr lang="ru-RU" sz="2000" b="1" dirty="0" err="1" smtClean="0">
                <a:solidFill>
                  <a:schemeClr val="accent1"/>
                </a:solidFill>
                <a:ea typeface="Roboto Condensed" pitchFamily="2" charset="0"/>
              </a:rPr>
              <a:t>энергоэффективность</a:t>
            </a:r>
            <a:r>
              <a:rPr lang="ru-RU" sz="2000" b="1" dirty="0" smtClean="0">
                <a:solidFill>
                  <a:schemeClr val="accent1"/>
                </a:solidFill>
                <a:ea typeface="Roboto Condensed" pitchFamily="2" charset="0"/>
              </a:rPr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Автоматизация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инженерных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систем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Автоматизированная солнцезащита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Применение солнечных батарей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Естественная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вентиляция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Современные системы теплоизоляции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a typeface="Roboto Condensed" pitchFamily="2" charset="0"/>
              </a:rPr>
              <a:t>Экономичное освещение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>
              <a:solidFill>
                <a:schemeClr val="bg1">
                  <a:lumMod val="50000"/>
                </a:schemeClr>
              </a:solidFill>
              <a:ea typeface="Roboto Condensed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>
              <a:solidFill>
                <a:schemeClr val="bg1">
                  <a:lumMod val="50000"/>
                </a:schemeClr>
              </a:solidFill>
              <a:ea typeface="Roboto Condensed" pitchFamily="2" charset="0"/>
            </a:endParaRPr>
          </a:p>
          <a:p>
            <a:endParaRPr lang="ru-RU" sz="2000" b="1" dirty="0">
              <a:solidFill>
                <a:schemeClr val="accent1"/>
              </a:solidFill>
              <a:ea typeface="Roboto Condensed" pitchFamily="2" charset="0"/>
            </a:endParaRPr>
          </a:p>
        </p:txBody>
      </p:sp>
      <p:pic>
        <p:nvPicPr>
          <p:cNvPr id="5" name="Picture 3" descr="D:\Dropbox\Temp\Симпозиум\Презентация\4_Особенности проектирования\котель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34197"/>
            <a:ext cx="331236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ropbox\Temp\Симпозиум\Презентация\4_Особенности проектирования\B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9686"/>
            <a:ext cx="2232248" cy="13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ropbox\Temp\Симпозиум\Презентация\4_Особенности проектирования\p1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08631"/>
            <a:ext cx="2047581" cy="18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Temp\Симпозиум\Презентация\4_Особенности проектирования\picture-232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6" y="5076096"/>
            <a:ext cx="2592288" cy="167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4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507288" cy="720080"/>
          </a:xfrm>
        </p:spPr>
        <p:txBody>
          <a:bodyPr>
            <a:normAutofit/>
          </a:bodyPr>
          <a:lstStyle/>
          <a:p>
            <a:pPr lvl="0"/>
            <a:r>
              <a:rPr lang="de-DE" dirty="0"/>
              <a:t>BIM </a:t>
            </a:r>
            <a:r>
              <a:rPr lang="ru-RU" dirty="0" smtClean="0"/>
              <a:t>как инструмент внедрения инноваций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9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805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Уровень внедрения </a:t>
            </a:r>
            <a:r>
              <a:rPr lang="de-DE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BIM </a:t>
            </a:r>
            <a:r>
              <a:rPr lang="ru-RU" sz="18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 Западной Европе и Северной Америке:</a:t>
            </a:r>
          </a:p>
          <a:p>
            <a:endParaRPr lang="ru-RU" sz="18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096344" cy="308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sicad.ru/uploads/img/2723_us-adoption-r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41" y="1829253"/>
            <a:ext cx="353305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589240"/>
            <a:ext cx="9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Наиболее  </a:t>
            </a:r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продвинутые пользователи </a:t>
            </a:r>
            <a:r>
              <a:rPr lang="de-DE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BIM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мире по убывающей:</a:t>
            </a:r>
          </a:p>
          <a:p>
            <a:r>
              <a:rPr lang="ru-RU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Архитекторы, инженеры, подрядчики </a:t>
            </a:r>
          </a:p>
          <a:p>
            <a:endParaRPr lang="ru-RU" dirty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48" y="1829253"/>
            <a:ext cx="21812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13813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_presentation">
  <a:themeElements>
    <a:clrScheme name="СПЕКТРУМ">
      <a:dk1>
        <a:sysClr val="windowText" lastClr="000000"/>
      </a:dk1>
      <a:lt1>
        <a:sysClr val="window" lastClr="FFFFFF"/>
      </a:lt1>
      <a:dk2>
        <a:srgbClr val="0164AF"/>
      </a:dk2>
      <a:lt2>
        <a:srgbClr val="EEECE1"/>
      </a:lt2>
      <a:accent1>
        <a:srgbClr val="00A54E"/>
      </a:accent1>
      <a:accent2>
        <a:srgbClr val="F01C23"/>
      </a:accent2>
      <a:accent3>
        <a:srgbClr val="A9D339"/>
      </a:accent3>
      <a:accent4>
        <a:srgbClr val="AA4889"/>
      </a:accent4>
      <a:accent5>
        <a:srgbClr val="00B1F4"/>
      </a:accent5>
      <a:accent6>
        <a:srgbClr val="FF861F"/>
      </a:accent6>
      <a:hlink>
        <a:srgbClr val="595959"/>
      </a:hlink>
      <a:folHlink>
        <a:srgbClr val="AA488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10401</TotalTime>
  <Words>1551</Words>
  <Application>Microsoft Office PowerPoint</Application>
  <PresentationFormat>Экран (4:3)</PresentationFormat>
  <Paragraphs>299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Spectrum_presentation</vt:lpstr>
      <vt:lpstr>Как создать современный объект недвижимости с использованием инновационных технологий?    Иванов В.Ф. Управляющий партнёр      </vt:lpstr>
      <vt:lpstr>Презентация PowerPoint</vt:lpstr>
      <vt:lpstr>Инновации в мире: философия западных компаний </vt:lpstr>
      <vt:lpstr>Что такое инновации в строительстве?</vt:lpstr>
      <vt:lpstr>Как достичь эти цели?  Инструменты:</vt:lpstr>
      <vt:lpstr>Инновации в России. Архитектурные формы: сочетая энергию природы и силу науки </vt:lpstr>
      <vt:lpstr>Инновации в России. Архитектурные формы: сочетая энергию природы и силу науки </vt:lpstr>
      <vt:lpstr>Инновации в России:  «умные» инженерные решения</vt:lpstr>
      <vt:lpstr>BIM как инструмент внедрения инноваций</vt:lpstr>
      <vt:lpstr>BIM в России: какие преимущества?</vt:lpstr>
      <vt:lpstr>Облачные технологии на службе Инвестора</vt:lpstr>
      <vt:lpstr>Методы государственного и рыночного регулирования</vt:lpstr>
      <vt:lpstr>Методы государственного и рыночного регулирования</vt:lpstr>
      <vt:lpstr>Методы государственного и рыночного регулирования</vt:lpstr>
      <vt:lpstr>Стандарты «зелёного» строительства </vt:lpstr>
      <vt:lpstr>Эталон энергоэффективности по BREEAM</vt:lpstr>
      <vt:lpstr>Примеры «зелёных» проектов: наши дни</vt:lpstr>
      <vt:lpstr>Основные сложности в процессе внедрения инноваций</vt:lpstr>
      <vt:lpstr>Наш опыт реализации проектов с использованием инновационных технологий  </vt:lpstr>
      <vt:lpstr>Наш опыт реализации проектов с использованием инновационных технологий  </vt:lpstr>
      <vt:lpstr>Наш опыт реализации проектов с использованием инновационных технологий  </vt:lpstr>
      <vt:lpstr>Наш опыт реализации проектов с использованием инновационных технологий  </vt:lpstr>
      <vt:lpstr>Наш опыт реализации проектов с использованием инновационных технологий  </vt:lpstr>
      <vt:lpstr>Наш опыт реализации проектов с использованием инновационных технологий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ОЧЕНЬ СИЛЬНОЕ  И ЯРКОЕ НАЗВАНИЕ ПРЕЗЕНТАЦИИ</dc:title>
  <dc:creator>terminal</dc:creator>
  <cp:lastModifiedBy>Dzanashvili, Yulia</cp:lastModifiedBy>
  <cp:revision>796</cp:revision>
  <cp:lastPrinted>2014-07-31T08:47:13Z</cp:lastPrinted>
  <dcterms:created xsi:type="dcterms:W3CDTF">2014-03-05T12:11:57Z</dcterms:created>
  <dcterms:modified xsi:type="dcterms:W3CDTF">2015-09-04T07:57:41Z</dcterms:modified>
</cp:coreProperties>
</file>