
<file path=[Content_Types].xml><?xml version="1.0" encoding="utf-8"?>
<Types xmlns="http://schemas.openxmlformats.org/package/2006/content-types"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629" r:id="rId1"/>
    <p:sldMasterId id="2147487551" r:id="rId2"/>
  </p:sldMasterIdLst>
  <p:notesMasterIdLst>
    <p:notesMasterId r:id="rId27"/>
  </p:notesMasterIdLst>
  <p:handoutMasterIdLst>
    <p:handoutMasterId r:id="rId28"/>
  </p:handoutMasterIdLst>
  <p:sldIdLst>
    <p:sldId id="379" r:id="rId3"/>
    <p:sldId id="652" r:id="rId4"/>
    <p:sldId id="654" r:id="rId5"/>
    <p:sldId id="655" r:id="rId6"/>
    <p:sldId id="659" r:id="rId7"/>
    <p:sldId id="656" r:id="rId8"/>
    <p:sldId id="657" r:id="rId9"/>
    <p:sldId id="653" r:id="rId10"/>
    <p:sldId id="661" r:id="rId11"/>
    <p:sldId id="660" r:id="rId12"/>
    <p:sldId id="662" r:id="rId13"/>
    <p:sldId id="663" r:id="rId14"/>
    <p:sldId id="664" r:id="rId15"/>
    <p:sldId id="665" r:id="rId16"/>
    <p:sldId id="666" r:id="rId17"/>
    <p:sldId id="667" r:id="rId18"/>
    <p:sldId id="668" r:id="rId19"/>
    <p:sldId id="669" r:id="rId20"/>
    <p:sldId id="651" r:id="rId21"/>
    <p:sldId id="596" r:id="rId22"/>
    <p:sldId id="650" r:id="rId23"/>
    <p:sldId id="565" r:id="rId24"/>
    <p:sldId id="564" r:id="rId25"/>
    <p:sldId id="455" r:id="rId26"/>
  </p:sldIdLst>
  <p:sldSz cx="9906000" cy="6858000" type="A4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18942" indent="38086" algn="l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837882" indent="76170" algn="l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258413" indent="112671" algn="l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677352" indent="150755" algn="l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5134" algn="l" defTabSz="914055" rtl="0" eaLnBrk="1" latinLnBrk="0" hangingPunct="1">
      <a:defRPr sz="15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2160" algn="l" defTabSz="914055" rtl="0" eaLnBrk="1" latinLnBrk="0" hangingPunct="1">
      <a:defRPr sz="15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199188" algn="l" defTabSz="914055" rtl="0" eaLnBrk="1" latinLnBrk="0" hangingPunct="1">
      <a:defRPr sz="15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6216" algn="l" defTabSz="914055" rtl="0" eaLnBrk="1" latinLnBrk="0" hangingPunct="1">
      <a:defRPr sz="15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shmetova" initials="Evelina" lastIdx="2" clrIdx="0"/>
  <p:cmAuthor id="1" name="Kaminsky Vadim" initials="KV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00"/>
    <a:srgbClr val="C76D28"/>
    <a:srgbClr val="0000FF"/>
    <a:srgbClr val="CC0099"/>
    <a:srgbClr val="990033"/>
    <a:srgbClr val="CC0066"/>
    <a:srgbClr val="FFFFFF"/>
    <a:srgbClr val="00823B"/>
    <a:srgbClr val="FFCCFF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76" autoAdjust="0"/>
    <p:restoredTop sz="97680" autoAdjust="0"/>
  </p:normalViewPr>
  <p:slideViewPr>
    <p:cSldViewPr>
      <p:cViewPr>
        <p:scale>
          <a:sx n="80" d="100"/>
          <a:sy n="80" d="100"/>
        </p:scale>
        <p:origin x="-306" y="-708"/>
      </p:cViewPr>
      <p:guideLst>
        <p:guide orient="horz" pos="164"/>
        <p:guide pos="625"/>
        <p:guide pos="3710"/>
        <p:guide pos="7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18"/>
    </p:cViewPr>
  </p:sorterViewPr>
  <p:notesViewPr>
    <p:cSldViewPr>
      <p:cViewPr varScale="1">
        <p:scale>
          <a:sx n="73" d="100"/>
          <a:sy n="73" d="100"/>
        </p:scale>
        <p:origin x="-2208" y="-114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210" tIns="44105" rIns="88210" bIns="44105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 bwMode="auto">
          <a:xfrm>
            <a:off x="3849688" y="0"/>
            <a:ext cx="2946400" cy="4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210" tIns="44105" rIns="88210" bIns="4410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2D09522-78E8-4A67-B682-17D9F41DA4B1}" type="datetimeFigureOut">
              <a:rPr lang="ru-RU"/>
              <a:pPr>
                <a:defRPr/>
              </a:pPr>
              <a:t>07.09.2015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 bwMode="auto">
          <a:xfrm>
            <a:off x="0" y="9429830"/>
            <a:ext cx="2946400" cy="4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210" tIns="44105" rIns="88210" bIns="44105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 bwMode="auto">
          <a:xfrm>
            <a:off x="3849688" y="9429830"/>
            <a:ext cx="2946400" cy="4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210" tIns="44105" rIns="88210" bIns="4410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450BC3B-1CEA-4E9E-9C10-246380FD90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58072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175" tIns="44587" rIns="89175" bIns="44587" numCol="1" anchor="t" anchorCtr="0" compatLnSpc="1">
            <a:prstTxWarp prst="textNoShape">
              <a:avLst/>
            </a:prstTxWarp>
          </a:bodyPr>
          <a:lstStyle>
            <a:lvl1pPr defTabSz="889872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175" tIns="44587" rIns="89175" bIns="44587" numCol="1" anchor="t" anchorCtr="0" compatLnSpc="1">
            <a:prstTxWarp prst="textNoShape">
              <a:avLst/>
            </a:prstTxWarp>
          </a:bodyPr>
          <a:lstStyle>
            <a:lvl1pPr algn="r" defTabSz="889872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49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2788" y="746125"/>
            <a:ext cx="537845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5710"/>
            <a:ext cx="5435600" cy="446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175" tIns="44587" rIns="89175" bIns="44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830"/>
            <a:ext cx="2946400" cy="4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175" tIns="44587" rIns="89175" bIns="44587" numCol="1" anchor="b" anchorCtr="0" compatLnSpc="1">
            <a:prstTxWarp prst="textNoShape">
              <a:avLst/>
            </a:prstTxWarp>
          </a:bodyPr>
          <a:lstStyle>
            <a:lvl1pPr defTabSz="889872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830"/>
            <a:ext cx="2946400" cy="4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175" tIns="44587" rIns="89175" bIns="44587" numCol="1" anchor="b" anchorCtr="0" compatLnSpc="1">
            <a:prstTxWarp prst="textNoShape">
              <a:avLst/>
            </a:prstTxWarp>
          </a:bodyPr>
          <a:lstStyle>
            <a:lvl1pPr algn="r" defTabSz="889872">
              <a:defRPr sz="1200">
                <a:latin typeface="Arial" charset="0"/>
              </a:defRPr>
            </a:lvl1pPr>
          </a:lstStyle>
          <a:p>
            <a:pPr>
              <a:defRPr/>
            </a:pPr>
            <a:fld id="{109FD5F0-91A9-412E-BE68-12325EDFFE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06954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1894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83788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2584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67735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097698" algn="l" defTabSz="8390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517239" algn="l" defTabSz="8390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2936778" algn="l" defTabSz="8390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356317" algn="l" defTabSz="8390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jpeg"/><Relationship Id="rId4" Type="http://schemas.openxmlformats.org/officeDocument/2006/relationships/image" Target="../media/image6.jpe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jpeg"/><Relationship Id="rId4" Type="http://schemas.openxmlformats.org/officeDocument/2006/relationships/image" Target="../media/image6.jpe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RU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главная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1" y="0"/>
            <a:ext cx="9899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2438192" y="6107118"/>
            <a:ext cx="4972475" cy="3349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7832" tIns="43917" rIns="87832" bIns="43917">
            <a:spAutoFit/>
          </a:bodyPr>
          <a:lstStyle>
            <a:lvl1pPr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1600" dirty="0" smtClean="0">
                <a:solidFill>
                  <a:srgbClr val="FFFFFF"/>
                </a:solidFill>
                <a:latin typeface="Calibri" pitchFamily="34" charset="0"/>
              </a:rPr>
              <a:t>Консалтинг • </a:t>
            </a:r>
            <a:r>
              <a:rPr lang="ru-RU" sz="1600" dirty="0" err="1" smtClean="0">
                <a:solidFill>
                  <a:srgbClr val="FFFFFF"/>
                </a:solidFill>
                <a:latin typeface="Calibri" pitchFamily="34" charset="0"/>
              </a:rPr>
              <a:t>Геомаркетинг</a:t>
            </a:r>
            <a:r>
              <a:rPr lang="ru-RU" sz="1600" dirty="0" smtClean="0">
                <a:solidFill>
                  <a:srgbClr val="FFFFFF"/>
                </a:solidFill>
                <a:latin typeface="Calibri" pitchFamily="34" charset="0"/>
              </a:rPr>
              <a:t> • </a:t>
            </a:r>
            <a:r>
              <a:rPr lang="ru-RU" sz="1600" dirty="0" err="1" smtClean="0">
                <a:solidFill>
                  <a:srgbClr val="FFFFFF"/>
                </a:solidFill>
                <a:latin typeface="Calibri" pitchFamily="34" charset="0"/>
              </a:rPr>
              <a:t>Брокеридж</a:t>
            </a:r>
            <a:r>
              <a:rPr lang="ru-RU" sz="1600" dirty="0" smtClean="0">
                <a:solidFill>
                  <a:srgbClr val="FFFFFF"/>
                </a:solidFill>
                <a:latin typeface="Calibri" pitchFamily="34" charset="0"/>
              </a:rPr>
              <a:t> • Управление</a:t>
            </a: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2606485" y="6367468"/>
            <a:ext cx="4693038" cy="24258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7832" tIns="43917" rIns="87832" bIns="43917">
            <a:spAutoFit/>
          </a:bodyPr>
          <a:lstStyle>
            <a:lvl1pPr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1000" dirty="0" smtClean="0">
                <a:solidFill>
                  <a:srgbClr val="FFFFFF"/>
                </a:solidFill>
                <a:latin typeface="Calibri" pitchFamily="34" charset="0"/>
              </a:rPr>
              <a:t>109044, Москва, </a:t>
            </a:r>
            <a:r>
              <a:rPr lang="ru-RU" sz="1000" dirty="0" err="1" smtClean="0">
                <a:solidFill>
                  <a:srgbClr val="FFFFFF"/>
                </a:solidFill>
                <a:latin typeface="Calibri" pitchFamily="34" charset="0"/>
              </a:rPr>
              <a:t>Крутицкая</a:t>
            </a:r>
            <a:r>
              <a:rPr lang="ru-RU" sz="1000" dirty="0" smtClean="0">
                <a:solidFill>
                  <a:srgbClr val="FFFFFF"/>
                </a:solidFill>
                <a:latin typeface="Calibri" pitchFamily="34" charset="0"/>
              </a:rPr>
              <a:t> ул., 9 стр. 2,  тел./факс: +7 (495) 981 00 12</a:t>
            </a:r>
            <a:r>
              <a:rPr lang="en-US" sz="1000" dirty="0" smtClean="0">
                <a:solidFill>
                  <a:srgbClr val="FFFFFF"/>
                </a:solidFill>
                <a:latin typeface="Calibri" pitchFamily="34" charset="0"/>
              </a:rPr>
              <a:t>, </a:t>
            </a:r>
            <a:r>
              <a:rPr lang="ru-RU" sz="1000" dirty="0" err="1" smtClean="0">
                <a:solidFill>
                  <a:srgbClr val="FFFFFF"/>
                </a:solidFill>
                <a:latin typeface="Calibri" pitchFamily="34" charset="0"/>
              </a:rPr>
              <a:t>www.rrg.ru</a:t>
            </a:r>
            <a:endParaRPr lang="ru-RU" sz="1000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5127075"/>
            <a:ext cx="8420100" cy="914350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055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055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055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B72612EC-EF16-42CA-87C7-5911F416602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11" y="273051"/>
            <a:ext cx="3259006" cy="116205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80" y="273066"/>
            <a:ext cx="5537730" cy="5853113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11" y="1435105"/>
            <a:ext cx="3259006" cy="4691062"/>
          </a:xfrm>
        </p:spPr>
        <p:txBody>
          <a:bodyPr/>
          <a:lstStyle>
            <a:lvl1pPr marL="0" indent="0">
              <a:buNone/>
              <a:defRPr sz="1600"/>
            </a:lvl1pPr>
            <a:lvl2pPr marL="500952" indent="0">
              <a:buNone/>
              <a:defRPr sz="1400"/>
            </a:lvl2pPr>
            <a:lvl3pPr marL="1001900" indent="0">
              <a:buNone/>
              <a:defRPr sz="1000"/>
            </a:lvl3pPr>
            <a:lvl4pPr marL="1502850" indent="0">
              <a:buNone/>
              <a:defRPr sz="900"/>
            </a:lvl4pPr>
            <a:lvl5pPr marL="2003797" indent="0">
              <a:buNone/>
              <a:defRPr sz="900"/>
            </a:lvl5pPr>
            <a:lvl6pPr marL="2504747" indent="0">
              <a:buNone/>
              <a:defRPr sz="900"/>
            </a:lvl6pPr>
            <a:lvl7pPr marL="3005697" indent="0">
              <a:buNone/>
              <a:defRPr sz="900"/>
            </a:lvl7pPr>
            <a:lvl8pPr marL="3506651" indent="0">
              <a:buNone/>
              <a:defRPr sz="900"/>
            </a:lvl8pPr>
            <a:lvl9pPr marL="400759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055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055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055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976754A7-47FC-4CAB-AE2C-2EB1F90C764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00952" indent="0">
              <a:buNone/>
              <a:defRPr sz="3000"/>
            </a:lvl2pPr>
            <a:lvl3pPr marL="1001900" indent="0">
              <a:buNone/>
              <a:defRPr sz="2700"/>
            </a:lvl3pPr>
            <a:lvl4pPr marL="1502850" indent="0">
              <a:buNone/>
              <a:defRPr sz="2200"/>
            </a:lvl4pPr>
            <a:lvl5pPr marL="2003797" indent="0">
              <a:buNone/>
              <a:defRPr sz="2200"/>
            </a:lvl5pPr>
            <a:lvl6pPr marL="2504747" indent="0">
              <a:buNone/>
              <a:defRPr sz="2200"/>
            </a:lvl6pPr>
            <a:lvl7pPr marL="3005697" indent="0">
              <a:buNone/>
              <a:defRPr sz="2200"/>
            </a:lvl7pPr>
            <a:lvl8pPr marL="3506651" indent="0">
              <a:buNone/>
              <a:defRPr sz="2200"/>
            </a:lvl8pPr>
            <a:lvl9pPr marL="4007598" indent="0">
              <a:buNone/>
              <a:defRPr sz="22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600"/>
            </a:lvl1pPr>
            <a:lvl2pPr marL="500952" indent="0">
              <a:buNone/>
              <a:defRPr sz="1400"/>
            </a:lvl2pPr>
            <a:lvl3pPr marL="1001900" indent="0">
              <a:buNone/>
              <a:defRPr sz="1000"/>
            </a:lvl3pPr>
            <a:lvl4pPr marL="1502850" indent="0">
              <a:buNone/>
              <a:defRPr sz="900"/>
            </a:lvl4pPr>
            <a:lvl5pPr marL="2003797" indent="0">
              <a:buNone/>
              <a:defRPr sz="900"/>
            </a:lvl5pPr>
            <a:lvl6pPr marL="2504747" indent="0">
              <a:buNone/>
              <a:defRPr sz="900"/>
            </a:lvl6pPr>
            <a:lvl7pPr marL="3005697" indent="0">
              <a:buNone/>
              <a:defRPr sz="900"/>
            </a:lvl7pPr>
            <a:lvl8pPr marL="3506651" indent="0">
              <a:buNone/>
              <a:defRPr sz="900"/>
            </a:lvl8pPr>
            <a:lvl9pPr marL="400759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055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055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055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8F2B23BE-9BC9-4397-9AE2-464E432091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055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055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055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4CCFE976-BBD6-40CA-816A-2FE1AB3512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7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20" y="274647"/>
            <a:ext cx="6521451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055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055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055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3A209D2C-5A78-4445-809C-A79CC4A6F5A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68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1" y="3886204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78203" indent="0" algn="ctr">
              <a:buNone/>
              <a:defRPr/>
            </a:lvl2pPr>
            <a:lvl3pPr marL="956404" indent="0" algn="ctr">
              <a:buNone/>
              <a:defRPr/>
            </a:lvl3pPr>
            <a:lvl4pPr marL="1434607" indent="0" algn="ctr">
              <a:buNone/>
              <a:defRPr/>
            </a:lvl4pPr>
            <a:lvl5pPr marL="1912803" indent="0" algn="ctr">
              <a:buNone/>
              <a:defRPr/>
            </a:lvl5pPr>
            <a:lvl6pPr marL="2391007" indent="0" algn="ctr">
              <a:buNone/>
              <a:defRPr/>
            </a:lvl6pPr>
            <a:lvl7pPr marL="2869210" indent="0" algn="ctr">
              <a:buNone/>
              <a:defRPr/>
            </a:lvl7pPr>
            <a:lvl8pPr marL="3347411" indent="0" algn="ctr">
              <a:buNone/>
              <a:defRPr/>
            </a:lvl8pPr>
            <a:lvl9pPr marL="3825607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advClick="0" advTm="4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4648"/>
            <a:ext cx="8915400" cy="1143001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95305" y="1600207"/>
            <a:ext cx="4381501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029208" y="1600202"/>
            <a:ext cx="4381501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029208" y="3938609"/>
            <a:ext cx="4381501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advClick="0" advTm="4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600" y="1599673"/>
            <a:ext cx="8914812" cy="45268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600" y="1599673"/>
            <a:ext cx="8914812" cy="45268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600" y="1599673"/>
            <a:ext cx="8914812" cy="45268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Внутри 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вертикальная.jpg"/>
          <p:cNvPicPr>
            <a:picLocks noChangeAspect="1"/>
          </p:cNvPicPr>
          <p:nvPr userDrawn="1"/>
        </p:nvPicPr>
        <p:blipFill>
          <a:blip r:embed="rId2" cstate="print"/>
          <a:srcRect l="24706"/>
          <a:stretch>
            <a:fillRect/>
          </a:stretch>
        </p:blipFill>
        <p:spPr bwMode="auto">
          <a:xfrm>
            <a:off x="3" y="0"/>
            <a:ext cx="1168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полоска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494" y="6042029"/>
            <a:ext cx="95091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3080792" y="6084000"/>
            <a:ext cx="4972474" cy="3349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7832" tIns="43917" rIns="87832" bIns="43917">
            <a:spAutoFit/>
          </a:bodyPr>
          <a:lstStyle>
            <a:lvl1pPr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ru-RU" sz="1600" dirty="0" smtClean="0">
                <a:solidFill>
                  <a:srgbClr val="FFFFFF"/>
                </a:solidFill>
                <a:latin typeface="Calibri" pitchFamily="34" charset="0"/>
              </a:rPr>
              <a:t>Консалтинг • </a:t>
            </a:r>
            <a:r>
              <a:rPr lang="ru-RU" sz="1600" dirty="0" err="1" smtClean="0">
                <a:solidFill>
                  <a:srgbClr val="FFFFFF"/>
                </a:solidFill>
                <a:latin typeface="Calibri" pitchFamily="34" charset="0"/>
              </a:rPr>
              <a:t>Брокеридж</a:t>
            </a:r>
            <a:r>
              <a:rPr lang="ru-RU" sz="1600" dirty="0" smtClean="0">
                <a:solidFill>
                  <a:srgbClr val="FFFFFF"/>
                </a:solidFill>
                <a:latin typeface="Calibri" pitchFamily="34" charset="0"/>
              </a:rPr>
              <a:t> • Управление • </a:t>
            </a:r>
            <a:r>
              <a:rPr lang="ru-RU" sz="1600" dirty="0" err="1" smtClean="0">
                <a:solidFill>
                  <a:srgbClr val="FFFFFF"/>
                </a:solidFill>
                <a:latin typeface="Calibri" pitchFamily="34" charset="0"/>
              </a:rPr>
              <a:t>Геомаркетинг</a:t>
            </a:r>
            <a:endParaRPr lang="ru-RU" sz="1600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3310613" y="6354772"/>
            <a:ext cx="4747540" cy="24258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7832" tIns="43917" rIns="87832" bIns="43917">
            <a:spAutoFit/>
          </a:bodyPr>
          <a:lstStyle>
            <a:lvl1pPr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ru-RU" sz="1000" dirty="0" smtClean="0">
                <a:solidFill>
                  <a:srgbClr val="FFFFFF"/>
                </a:solidFill>
                <a:latin typeface="Calibri" pitchFamily="34" charset="0"/>
              </a:rPr>
              <a:t>109044, Москва, </a:t>
            </a:r>
            <a:r>
              <a:rPr lang="ru-RU" sz="1000" dirty="0" err="1" smtClean="0">
                <a:solidFill>
                  <a:srgbClr val="FFFFFF"/>
                </a:solidFill>
                <a:latin typeface="Calibri" pitchFamily="34" charset="0"/>
              </a:rPr>
              <a:t>Крутицкая</a:t>
            </a:r>
            <a:r>
              <a:rPr lang="ru-RU" sz="1000" dirty="0" smtClean="0">
                <a:solidFill>
                  <a:srgbClr val="FFFFFF"/>
                </a:solidFill>
                <a:latin typeface="Calibri" pitchFamily="34" charset="0"/>
              </a:rPr>
              <a:t> ул., 9 стр. 2,  тел./факс: +7 (495) 981 00 12    www.rrg.ru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0422" y="274646"/>
            <a:ext cx="3685591" cy="541935"/>
          </a:xfrm>
          <a:solidFill>
            <a:srgbClr val="C76D28"/>
          </a:solidFill>
        </p:spPr>
        <p:txBody>
          <a:bodyPr lIns="345792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0538" y="1012509"/>
            <a:ext cx="8938570" cy="489829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350847" y="6172200"/>
            <a:ext cx="600075" cy="363538"/>
          </a:xfrm>
        </p:spPr>
        <p:txBody>
          <a:bodyPr rtlCol="0"/>
          <a:lstStyle>
            <a:lvl1pPr algn="l" defTabSz="914055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charset="0"/>
              </a:defRPr>
            </a:lvl1pPr>
          </a:lstStyle>
          <a:p>
            <a:pPr>
              <a:defRPr/>
            </a:pPr>
            <a:fld id="{55192B22-6F4B-42B2-B504-6C4BF4955DF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600" y="1599673"/>
            <a:ext cx="8914812" cy="45268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600" y="1599673"/>
            <a:ext cx="8914812" cy="45268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5600" y="275017"/>
            <a:ext cx="8914812" cy="114324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 RU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главная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1" y="0"/>
            <a:ext cx="9899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2438161" y="6107118"/>
            <a:ext cx="4972534" cy="33494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7862" tIns="43931" rIns="87862" bIns="43931">
            <a:spAutoFit/>
          </a:bodyPr>
          <a:lstStyle>
            <a:lvl1pPr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1600" dirty="0" smtClean="0">
                <a:solidFill>
                  <a:srgbClr val="FFFFFF"/>
                </a:solidFill>
                <a:latin typeface="Calibri" pitchFamily="34" charset="0"/>
              </a:rPr>
              <a:t>Консалтинг • </a:t>
            </a:r>
            <a:r>
              <a:rPr lang="ru-RU" sz="1600" dirty="0" err="1" smtClean="0">
                <a:solidFill>
                  <a:srgbClr val="FFFFFF"/>
                </a:solidFill>
                <a:latin typeface="Calibri" pitchFamily="34" charset="0"/>
              </a:rPr>
              <a:t>Брокеридж</a:t>
            </a:r>
            <a:r>
              <a:rPr lang="ru-RU" sz="1600" dirty="0" smtClean="0">
                <a:solidFill>
                  <a:srgbClr val="FFFFFF"/>
                </a:solidFill>
                <a:latin typeface="Calibri" pitchFamily="34" charset="0"/>
              </a:rPr>
              <a:t> • Управление • </a:t>
            </a:r>
            <a:r>
              <a:rPr lang="ru-RU" sz="1600" dirty="0" err="1" smtClean="0">
                <a:solidFill>
                  <a:srgbClr val="FFFFFF"/>
                </a:solidFill>
                <a:latin typeface="Calibri" pitchFamily="34" charset="0"/>
              </a:rPr>
              <a:t>Геомаркетинг</a:t>
            </a:r>
            <a:endParaRPr lang="ru-RU" sz="1600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2606452" y="6367464"/>
            <a:ext cx="4693099" cy="24260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7862" tIns="43931" rIns="87862" bIns="43931">
            <a:spAutoFit/>
          </a:bodyPr>
          <a:lstStyle>
            <a:lvl1pPr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1000" dirty="0" smtClean="0">
                <a:solidFill>
                  <a:srgbClr val="FFFFFF"/>
                </a:solidFill>
                <a:latin typeface="Calibri" pitchFamily="34" charset="0"/>
              </a:rPr>
              <a:t>109044, Москва, </a:t>
            </a:r>
            <a:r>
              <a:rPr lang="ru-RU" sz="1000" dirty="0" err="1" smtClean="0">
                <a:solidFill>
                  <a:srgbClr val="FFFFFF"/>
                </a:solidFill>
                <a:latin typeface="Calibri" pitchFamily="34" charset="0"/>
              </a:rPr>
              <a:t>Крутицкая</a:t>
            </a:r>
            <a:r>
              <a:rPr lang="ru-RU" sz="1000" dirty="0" smtClean="0">
                <a:solidFill>
                  <a:srgbClr val="FFFFFF"/>
                </a:solidFill>
                <a:latin typeface="Calibri" pitchFamily="34" charset="0"/>
              </a:rPr>
              <a:t> ул., 9 стр. 2,  тел./факс: +7 (495) 981 00 12</a:t>
            </a:r>
            <a:r>
              <a:rPr lang="en-US" sz="1000" dirty="0" smtClean="0">
                <a:solidFill>
                  <a:srgbClr val="FFFFFF"/>
                </a:solidFill>
                <a:latin typeface="Calibri" pitchFamily="34" charset="0"/>
              </a:rPr>
              <a:t>, </a:t>
            </a:r>
            <a:r>
              <a:rPr lang="ru-RU" sz="1000" dirty="0" err="1" smtClean="0">
                <a:solidFill>
                  <a:srgbClr val="FFFFFF"/>
                </a:solidFill>
                <a:latin typeface="Calibri" pitchFamily="34" charset="0"/>
              </a:rPr>
              <a:t>www.r-r-g.ru</a:t>
            </a:r>
            <a:endParaRPr lang="ru-RU" sz="1000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5127075"/>
            <a:ext cx="8420100" cy="914350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 E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главная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1" y="0"/>
            <a:ext cx="9899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2147531" y="6107118"/>
            <a:ext cx="5555386" cy="33494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7862" tIns="43931" rIns="87862" bIns="43931">
            <a:spAutoFit/>
          </a:bodyPr>
          <a:lstStyle>
            <a:lvl1pPr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600" dirty="0" smtClean="0">
                <a:solidFill>
                  <a:srgbClr val="FFFFFF"/>
                </a:solidFill>
                <a:latin typeface="Calibri" pitchFamily="34" charset="0"/>
              </a:rPr>
              <a:t>Consulting • </a:t>
            </a:r>
            <a:r>
              <a:rPr lang="en-US" sz="1600" dirty="0" err="1" smtClean="0">
                <a:solidFill>
                  <a:srgbClr val="FFFFFF"/>
                </a:solidFill>
                <a:latin typeface="Calibri" pitchFamily="34" charset="0"/>
              </a:rPr>
              <a:t>Geomarketing</a:t>
            </a:r>
            <a:r>
              <a:rPr lang="en-US" sz="1600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ru-RU" sz="1600" dirty="0" smtClean="0">
                <a:solidFill>
                  <a:srgbClr val="FFFFFF"/>
                </a:solidFill>
                <a:latin typeface="Calibri" pitchFamily="34" charset="0"/>
              </a:rPr>
              <a:t>• </a:t>
            </a:r>
            <a:r>
              <a:rPr lang="en-US" sz="1600" dirty="0" smtClean="0">
                <a:solidFill>
                  <a:srgbClr val="FFFFFF"/>
                </a:solidFill>
                <a:latin typeface="Calibri" pitchFamily="34" charset="0"/>
              </a:rPr>
              <a:t>Brokerage</a:t>
            </a:r>
            <a:r>
              <a:rPr lang="ru-RU" sz="1600" dirty="0" smtClean="0">
                <a:solidFill>
                  <a:srgbClr val="FFFFFF"/>
                </a:solidFill>
                <a:latin typeface="Calibri" pitchFamily="34" charset="0"/>
              </a:rPr>
              <a:t> • </a:t>
            </a:r>
            <a:r>
              <a:rPr lang="en-US" sz="1600" dirty="0" smtClean="0">
                <a:solidFill>
                  <a:srgbClr val="FFFFFF"/>
                </a:solidFill>
                <a:latin typeface="Calibri" pitchFamily="34" charset="0"/>
              </a:rPr>
              <a:t>Property Management</a:t>
            </a:r>
            <a:endParaRPr lang="ru-RU" sz="1600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2370013" y="6367468"/>
            <a:ext cx="5165985" cy="24260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7862" tIns="43931" rIns="87862" bIns="43931">
            <a:spAutoFit/>
          </a:bodyPr>
          <a:lstStyle>
            <a:lvl1pPr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dirty="0" smtClean="0">
                <a:solidFill>
                  <a:srgbClr val="FFFFFF"/>
                </a:solidFill>
                <a:latin typeface="Calibri" pitchFamily="34" charset="0"/>
              </a:rPr>
              <a:t>9 </a:t>
            </a:r>
            <a:r>
              <a:rPr lang="en-US" sz="1000" dirty="0" err="1" smtClean="0">
                <a:solidFill>
                  <a:srgbClr val="FFFFFF"/>
                </a:solidFill>
                <a:latin typeface="Calibri" pitchFamily="34" charset="0"/>
              </a:rPr>
              <a:t>Krutitskaya</a:t>
            </a:r>
            <a:r>
              <a:rPr lang="en-US" sz="1000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sz="1000" dirty="0" err="1" smtClean="0">
                <a:solidFill>
                  <a:srgbClr val="FFFFFF"/>
                </a:solidFill>
                <a:latin typeface="Calibri" pitchFamily="34" charset="0"/>
              </a:rPr>
              <a:t>st</a:t>
            </a:r>
            <a:r>
              <a:rPr lang="en-US" sz="1000" dirty="0" smtClean="0">
                <a:solidFill>
                  <a:srgbClr val="FFFFFF"/>
                </a:solidFill>
                <a:latin typeface="Calibri" pitchFamily="34" charset="0"/>
              </a:rPr>
              <a:t>., building 2, Moscow, Russia, 109044,  tel./fax: +7 (495) 981 00 12, www.r-r-g.ru</a:t>
            </a:r>
            <a:endParaRPr lang="ru-RU" sz="1000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5127075"/>
            <a:ext cx="8420100" cy="914350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Внутри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вертикальная.jpg"/>
          <p:cNvPicPr>
            <a:picLocks noChangeAspect="1"/>
          </p:cNvPicPr>
          <p:nvPr userDrawn="1"/>
        </p:nvPicPr>
        <p:blipFill>
          <a:blip r:embed="rId2" cstate="print"/>
          <a:srcRect l="24706"/>
          <a:stretch>
            <a:fillRect/>
          </a:stretch>
        </p:blipFill>
        <p:spPr bwMode="auto">
          <a:xfrm>
            <a:off x="3" y="0"/>
            <a:ext cx="1168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полоска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494" y="6042029"/>
            <a:ext cx="95091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2084394" y="6107113"/>
            <a:ext cx="6003925" cy="304164"/>
          </a:xfrm>
          <a:prstGeom prst="rect">
            <a:avLst/>
          </a:prstGeom>
          <a:noFill/>
          <a:ln>
            <a:noFill/>
          </a:ln>
          <a:extLst/>
        </p:spPr>
        <p:txBody>
          <a:bodyPr lIns="87862" tIns="43931" rIns="87862" bIns="43931">
            <a:spAutoFit/>
          </a:bodyPr>
          <a:lstStyle>
            <a:lvl1pPr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sz="1400" dirty="0" smtClean="0">
                <a:solidFill>
                  <a:srgbClr val="FFFFFF"/>
                </a:solidFill>
                <a:latin typeface="Calibri" pitchFamily="34" charset="0"/>
              </a:rPr>
              <a:t>Consulting • </a:t>
            </a:r>
            <a:r>
              <a:rPr lang="en-US" sz="1400" dirty="0" err="1" smtClean="0">
                <a:solidFill>
                  <a:srgbClr val="FFFFFF"/>
                </a:solidFill>
                <a:latin typeface="Calibri" pitchFamily="34" charset="0"/>
              </a:rPr>
              <a:t>Geomarketing</a:t>
            </a:r>
            <a:r>
              <a:rPr lang="en-US" sz="1400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ru-RU" sz="1400" dirty="0" smtClean="0">
                <a:solidFill>
                  <a:srgbClr val="FFFFFF"/>
                </a:solidFill>
                <a:latin typeface="Calibri" pitchFamily="34" charset="0"/>
              </a:rPr>
              <a:t>• </a:t>
            </a:r>
            <a:r>
              <a:rPr lang="en-US" sz="1400" dirty="0" smtClean="0">
                <a:solidFill>
                  <a:srgbClr val="FFFFFF"/>
                </a:solidFill>
                <a:latin typeface="Calibri" pitchFamily="34" charset="0"/>
              </a:rPr>
              <a:t>Brokerage</a:t>
            </a:r>
            <a:r>
              <a:rPr lang="ru-RU" sz="1400" dirty="0" smtClean="0">
                <a:solidFill>
                  <a:srgbClr val="FFFFFF"/>
                </a:solidFill>
                <a:latin typeface="Calibri" pitchFamily="34" charset="0"/>
              </a:rPr>
              <a:t> • </a:t>
            </a:r>
            <a:r>
              <a:rPr lang="en-US" sz="1400" dirty="0" smtClean="0">
                <a:solidFill>
                  <a:srgbClr val="FFFFFF"/>
                </a:solidFill>
                <a:latin typeface="Calibri" pitchFamily="34" charset="0"/>
              </a:rPr>
              <a:t>Property Management</a:t>
            </a:r>
            <a:endParaRPr lang="ru-RU" sz="1400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2417763" y="6367467"/>
            <a:ext cx="5670550" cy="227219"/>
          </a:xfrm>
          <a:prstGeom prst="rect">
            <a:avLst/>
          </a:prstGeom>
          <a:noFill/>
          <a:ln>
            <a:noFill/>
          </a:ln>
          <a:extLst/>
        </p:spPr>
        <p:txBody>
          <a:bodyPr lIns="87862" tIns="43931" rIns="87862" bIns="43931">
            <a:spAutoFit/>
          </a:bodyPr>
          <a:lstStyle>
            <a:lvl1pPr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sz="900" dirty="0" smtClean="0">
                <a:solidFill>
                  <a:srgbClr val="FFFFFF"/>
                </a:solidFill>
                <a:latin typeface="Calibri" pitchFamily="34" charset="0"/>
              </a:rPr>
              <a:t>9 </a:t>
            </a:r>
            <a:r>
              <a:rPr lang="en-US" sz="900" dirty="0" err="1" smtClean="0">
                <a:solidFill>
                  <a:srgbClr val="FFFFFF"/>
                </a:solidFill>
                <a:latin typeface="Calibri" pitchFamily="34" charset="0"/>
              </a:rPr>
              <a:t>Krutitskaya</a:t>
            </a:r>
            <a:r>
              <a:rPr lang="en-US" sz="900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sz="900" dirty="0" err="1" smtClean="0">
                <a:solidFill>
                  <a:srgbClr val="FFFFFF"/>
                </a:solidFill>
                <a:latin typeface="Calibri" pitchFamily="34" charset="0"/>
              </a:rPr>
              <a:t>st</a:t>
            </a:r>
            <a:r>
              <a:rPr lang="en-US" sz="900" dirty="0" smtClean="0">
                <a:solidFill>
                  <a:srgbClr val="FFFFFF"/>
                </a:solidFill>
                <a:latin typeface="Calibri" pitchFamily="34" charset="0"/>
              </a:rPr>
              <a:t>., building 2, Moscow, Russia, 109044</a:t>
            </a:r>
            <a:r>
              <a:rPr lang="ru-RU" sz="900" dirty="0" smtClean="0">
                <a:solidFill>
                  <a:srgbClr val="FFFFFF"/>
                </a:solidFill>
                <a:latin typeface="Calibri" pitchFamily="34" charset="0"/>
              </a:rPr>
              <a:t>,  </a:t>
            </a:r>
            <a:r>
              <a:rPr lang="en-US" sz="900" dirty="0" err="1" smtClean="0">
                <a:solidFill>
                  <a:srgbClr val="FFFFFF"/>
                </a:solidFill>
                <a:latin typeface="Calibri" pitchFamily="34" charset="0"/>
              </a:rPr>
              <a:t>tel</a:t>
            </a:r>
            <a:r>
              <a:rPr lang="ru-RU" sz="900" dirty="0" smtClean="0">
                <a:solidFill>
                  <a:srgbClr val="FFFFFF"/>
                </a:solidFill>
                <a:latin typeface="Calibri" pitchFamily="34" charset="0"/>
              </a:rPr>
              <a:t>./</a:t>
            </a:r>
            <a:r>
              <a:rPr lang="en-US" sz="900" dirty="0" smtClean="0">
                <a:solidFill>
                  <a:srgbClr val="FFFFFF"/>
                </a:solidFill>
                <a:latin typeface="Calibri" pitchFamily="34" charset="0"/>
              </a:rPr>
              <a:t>fax</a:t>
            </a:r>
            <a:r>
              <a:rPr lang="ru-RU" sz="900" dirty="0" smtClean="0">
                <a:solidFill>
                  <a:srgbClr val="FFFFFF"/>
                </a:solidFill>
                <a:latin typeface="Calibri" pitchFamily="34" charset="0"/>
              </a:rPr>
              <a:t>: +7 (495) 981 00 12</a:t>
            </a:r>
            <a:r>
              <a:rPr lang="en-US" sz="900" dirty="0" smtClean="0">
                <a:solidFill>
                  <a:srgbClr val="FFFFFF"/>
                </a:solidFill>
                <a:latin typeface="Calibri" pitchFamily="34" charset="0"/>
              </a:rPr>
              <a:t>, </a:t>
            </a:r>
            <a:r>
              <a:rPr lang="ru-RU" sz="900" dirty="0" err="1" smtClean="0">
                <a:solidFill>
                  <a:srgbClr val="FFFFFF"/>
                </a:solidFill>
                <a:latin typeface="Calibri" pitchFamily="34" charset="0"/>
              </a:rPr>
              <a:t>www.r-r-g.ru</a:t>
            </a:r>
            <a:endParaRPr lang="ru-RU" sz="900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Номер слайда 5"/>
          <p:cNvSpPr txBox="1">
            <a:spLocks/>
          </p:cNvSpPr>
          <p:nvPr userDrawn="1"/>
        </p:nvSpPr>
        <p:spPr>
          <a:xfrm>
            <a:off x="1082678" y="6154748"/>
            <a:ext cx="1716088" cy="365125"/>
          </a:xfrm>
          <a:prstGeom prst="rect">
            <a:avLst/>
          </a:prstGeom>
        </p:spPr>
        <p:txBody>
          <a:bodyPr lIns="100225" tIns="50108" rIns="100225" bIns="50108" anchor="ctr"/>
          <a:lstStyle>
            <a:defPPr>
              <a:defRPr lang="ru-RU"/>
            </a:defPPr>
            <a:lvl1pPr marL="0" algn="l" defTabSz="914400" rtl="0" eaLnBrk="1" latinLnBrk="0" hangingPunct="1">
              <a:defRPr sz="13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prstClr val="white"/>
                </a:solidFill>
              </a:rPr>
              <a:t>Draft version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0422" y="274646"/>
            <a:ext cx="3685591" cy="541935"/>
          </a:xfrm>
          <a:solidFill>
            <a:srgbClr val="C76D28"/>
          </a:solidFill>
        </p:spPr>
        <p:txBody>
          <a:bodyPr lIns="345915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0538" y="1012509"/>
            <a:ext cx="8938570" cy="489829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350847" y="6172200"/>
            <a:ext cx="600075" cy="363538"/>
          </a:xfrm>
        </p:spPr>
        <p:txBody>
          <a:bodyPr rtlCol="0"/>
          <a:lstStyle>
            <a:lvl1pPr algn="l" defTabSz="914055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charset="0"/>
              </a:defRPr>
            </a:lvl1pPr>
          </a:lstStyle>
          <a:p>
            <a:pPr>
              <a:defRPr/>
            </a:pPr>
            <a:fld id="{C62614B7-EF49-48CD-B62B-9744171ED6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 RU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главная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1" y="0"/>
            <a:ext cx="990011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438264" y="6106400"/>
            <a:ext cx="4972118" cy="335484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7859" tIns="43931" rIns="87859" bIns="43931">
            <a:spAutoFit/>
          </a:bodyPr>
          <a:lstStyle>
            <a:lvl1pPr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1600" dirty="0" smtClean="0">
                <a:solidFill>
                  <a:srgbClr val="FFFFFF"/>
                </a:solidFill>
                <a:latin typeface="Calibri" pitchFamily="34" charset="0"/>
              </a:rPr>
              <a:t>Консалтинг • </a:t>
            </a:r>
            <a:r>
              <a:rPr lang="ru-RU" sz="1600" dirty="0" err="1" smtClean="0">
                <a:solidFill>
                  <a:srgbClr val="FFFFFF"/>
                </a:solidFill>
                <a:latin typeface="Calibri" pitchFamily="34" charset="0"/>
              </a:rPr>
              <a:t>Брокеридж</a:t>
            </a:r>
            <a:r>
              <a:rPr lang="ru-RU" sz="1600" dirty="0" smtClean="0">
                <a:solidFill>
                  <a:srgbClr val="FFFFFF"/>
                </a:solidFill>
                <a:latin typeface="Calibri" pitchFamily="34" charset="0"/>
              </a:rPr>
              <a:t> • Управление • </a:t>
            </a:r>
            <a:r>
              <a:rPr lang="ru-RU" sz="1600" dirty="0" err="1" smtClean="0">
                <a:solidFill>
                  <a:srgbClr val="FFFFFF"/>
                </a:solidFill>
                <a:latin typeface="Calibri" pitchFamily="34" charset="0"/>
              </a:rPr>
              <a:t>Геомаркетинг</a:t>
            </a:r>
            <a:endParaRPr lang="ru-RU" sz="1600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57384" y="6367011"/>
            <a:ext cx="4791233" cy="24189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7859" tIns="43931" rIns="87859" bIns="43931">
            <a:spAutoFit/>
          </a:bodyPr>
          <a:lstStyle>
            <a:lvl1pPr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1000" smtClean="0">
                <a:solidFill>
                  <a:srgbClr val="FFFFFF"/>
                </a:solidFill>
                <a:latin typeface="Calibri" pitchFamily="34" charset="0"/>
              </a:rPr>
              <a:t>109044, Москва, Крутицкая ул., 9 стр. 2,  тел./факс: +7 (495) 981 00 12</a:t>
            </a:r>
            <a:r>
              <a:rPr lang="en-US" sz="1000" smtClean="0">
                <a:solidFill>
                  <a:srgbClr val="FFFFFF"/>
                </a:solidFill>
                <a:latin typeface="Calibri" pitchFamily="34" charset="0"/>
              </a:rPr>
              <a:t>, </a:t>
            </a:r>
            <a:r>
              <a:rPr lang="ru-RU" sz="1000" smtClean="0">
                <a:solidFill>
                  <a:srgbClr val="FFFFFF"/>
                </a:solidFill>
                <a:latin typeface="Calibri" pitchFamily="34" charset="0"/>
              </a:rPr>
              <a:t>www.r-r-g.ru</a:t>
            </a:r>
          </a:p>
        </p:txBody>
      </p:sp>
      <p:pic>
        <p:nvPicPr>
          <p:cNvPr id="6" name="Рисунок 6" descr="главная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1" y="0"/>
            <a:ext cx="990011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442011" y="6106399"/>
            <a:ext cx="4964625" cy="3309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3945" tIns="41973" rIns="83945" bIns="41973">
            <a:spAutoFit/>
          </a:bodyPr>
          <a:lstStyle>
            <a:lvl1pPr defTabSz="1041400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140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14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14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14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mtClean="0">
                <a:solidFill>
                  <a:srgbClr val="FFFFFF"/>
                </a:solidFill>
                <a:latin typeface="Calibri" pitchFamily="34" charset="0"/>
              </a:rPr>
              <a:t>Консалтинг • Брокеридж • Управление • Геомаркетинг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561795" y="6368452"/>
            <a:ext cx="4782410" cy="2375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3945" tIns="41973" rIns="83945" bIns="41973">
            <a:spAutoFit/>
          </a:bodyPr>
          <a:lstStyle>
            <a:lvl1pPr defTabSz="1041400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140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14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14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14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1000" smtClean="0">
                <a:solidFill>
                  <a:srgbClr val="FFFFFF"/>
                </a:solidFill>
                <a:latin typeface="Calibri" pitchFamily="34" charset="0"/>
              </a:rPr>
              <a:t>109044, Москва, Крутицкая ул., 9 стр. 2,  тел./факс: +7 (495) 981 00 12</a:t>
            </a:r>
            <a:r>
              <a:rPr lang="en-US" sz="1000" smtClean="0">
                <a:solidFill>
                  <a:srgbClr val="FFFFFF"/>
                </a:solidFill>
                <a:latin typeface="Calibri" pitchFamily="34" charset="0"/>
              </a:rPr>
              <a:t>, </a:t>
            </a:r>
            <a:r>
              <a:rPr lang="ru-RU" sz="1000" smtClean="0">
                <a:solidFill>
                  <a:srgbClr val="FFFFFF"/>
                </a:solidFill>
                <a:latin typeface="Calibri" pitchFamily="34" charset="0"/>
              </a:rPr>
              <a:t>www.r-r-g.ru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5127075"/>
            <a:ext cx="8420100" cy="914350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9" name="Рисунок 6" descr="главная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1" y="0"/>
            <a:ext cx="9899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2438192" y="6107118"/>
            <a:ext cx="4972474" cy="3349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7832" tIns="43917" rIns="87832" bIns="43917">
            <a:spAutoFit/>
          </a:bodyPr>
          <a:lstStyle>
            <a:lvl1pPr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1600" dirty="0" smtClean="0">
                <a:solidFill>
                  <a:srgbClr val="FFFFFF"/>
                </a:solidFill>
                <a:latin typeface="Calibri" pitchFamily="34" charset="0"/>
              </a:rPr>
              <a:t>Консалтинг • </a:t>
            </a:r>
            <a:r>
              <a:rPr lang="ru-RU" sz="1600" dirty="0" err="1" smtClean="0">
                <a:solidFill>
                  <a:srgbClr val="FFFFFF"/>
                </a:solidFill>
                <a:latin typeface="Calibri" pitchFamily="34" charset="0"/>
              </a:rPr>
              <a:t>Брокеридж</a:t>
            </a:r>
            <a:r>
              <a:rPr lang="ru-RU" sz="1600" dirty="0" smtClean="0">
                <a:solidFill>
                  <a:srgbClr val="FFFFFF"/>
                </a:solidFill>
                <a:latin typeface="Calibri" pitchFamily="34" charset="0"/>
              </a:rPr>
              <a:t> • Управление • </a:t>
            </a:r>
            <a:r>
              <a:rPr lang="ru-RU" sz="1600" dirty="0" err="1" smtClean="0">
                <a:solidFill>
                  <a:srgbClr val="FFFFFF"/>
                </a:solidFill>
                <a:latin typeface="Calibri" pitchFamily="34" charset="0"/>
              </a:rPr>
              <a:t>Геомаркетинг</a:t>
            </a:r>
            <a:endParaRPr lang="ru-RU" sz="1600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 userDrawn="1"/>
        </p:nvSpPr>
        <p:spPr bwMode="auto">
          <a:xfrm>
            <a:off x="2606485" y="6367468"/>
            <a:ext cx="4693038" cy="24258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7832" tIns="43917" rIns="87832" bIns="43917">
            <a:spAutoFit/>
          </a:bodyPr>
          <a:lstStyle>
            <a:lvl1pPr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1000" dirty="0" smtClean="0">
                <a:solidFill>
                  <a:srgbClr val="FFFFFF"/>
                </a:solidFill>
                <a:latin typeface="Calibri" pitchFamily="34" charset="0"/>
              </a:rPr>
              <a:t>109044, Москва, </a:t>
            </a:r>
            <a:r>
              <a:rPr lang="ru-RU" sz="1000" dirty="0" err="1" smtClean="0">
                <a:solidFill>
                  <a:srgbClr val="FFFFFF"/>
                </a:solidFill>
                <a:latin typeface="Calibri" pitchFamily="34" charset="0"/>
              </a:rPr>
              <a:t>Крутицкая</a:t>
            </a:r>
            <a:r>
              <a:rPr lang="ru-RU" sz="1000" dirty="0" smtClean="0">
                <a:solidFill>
                  <a:srgbClr val="FFFFFF"/>
                </a:solidFill>
                <a:latin typeface="Calibri" pitchFamily="34" charset="0"/>
              </a:rPr>
              <a:t> ул., 9 стр. 2,  тел./факс: +7 (495) 981 00 12</a:t>
            </a:r>
            <a:r>
              <a:rPr lang="en-US" sz="1000" dirty="0" smtClean="0">
                <a:solidFill>
                  <a:srgbClr val="FFFFFF"/>
                </a:solidFill>
                <a:latin typeface="Calibri" pitchFamily="34" charset="0"/>
              </a:rPr>
              <a:t>, </a:t>
            </a:r>
            <a:r>
              <a:rPr lang="ru-RU" sz="1000" dirty="0" err="1" smtClean="0">
                <a:solidFill>
                  <a:srgbClr val="FFFFFF"/>
                </a:solidFill>
                <a:latin typeface="Calibri" pitchFamily="34" charset="0"/>
              </a:rPr>
              <a:t>www.rrg.ru</a:t>
            </a:r>
            <a:endParaRPr lang="ru-RU" sz="1000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10653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Внутри 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вертикальная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913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полоска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650" y="6041606"/>
            <a:ext cx="9508936" cy="59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111802" y="6106400"/>
            <a:ext cx="4972118" cy="335484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7859" tIns="43931" rIns="87859" bIns="43931">
            <a:spAutoFit/>
          </a:bodyPr>
          <a:lstStyle>
            <a:lvl1pPr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ru-RU" sz="1600" smtClean="0">
                <a:solidFill>
                  <a:srgbClr val="FFFFFF"/>
                </a:solidFill>
                <a:latin typeface="Calibri" pitchFamily="34" charset="0"/>
              </a:rPr>
              <a:t>Консалтинг • Брокеридж • Управление • Геомаркетинг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10333" y="6367011"/>
            <a:ext cx="4847116" cy="24189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7859" tIns="43931" rIns="87859" bIns="43931">
            <a:spAutoFit/>
          </a:bodyPr>
          <a:lstStyle>
            <a:lvl1pPr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ru-RU" sz="1000" smtClean="0">
                <a:solidFill>
                  <a:srgbClr val="FFFFFF"/>
                </a:solidFill>
                <a:latin typeface="Calibri" pitchFamily="34" charset="0"/>
              </a:rPr>
              <a:t>109044, Москва, Крутицкая ул., 9 стр. 2,  тел./факс: +7 (495) 981 00 12    www.r-r-g.ru</a:t>
            </a:r>
          </a:p>
        </p:txBody>
      </p:sp>
      <p:pic>
        <p:nvPicPr>
          <p:cNvPr id="8" name="Рисунок 10" descr="вертикальная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913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6" descr="полоска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179" y="6041605"/>
            <a:ext cx="9510407" cy="59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119295" y="6106399"/>
            <a:ext cx="4964625" cy="3309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3945" tIns="41973" rIns="83945" bIns="41973">
            <a:spAutoFit/>
          </a:bodyPr>
          <a:lstStyle>
            <a:lvl1pPr defTabSz="1041400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140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14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14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14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ru-RU" smtClean="0">
                <a:solidFill>
                  <a:srgbClr val="FFFFFF"/>
                </a:solidFill>
                <a:latin typeface="Calibri" pitchFamily="34" charset="0"/>
              </a:rPr>
              <a:t>Консалтинг • Брокеридж • Управление • Геомаркетинг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217686" y="6368452"/>
            <a:ext cx="4839764" cy="2375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3945" tIns="41973" rIns="83945" bIns="41973">
            <a:spAutoFit/>
          </a:bodyPr>
          <a:lstStyle>
            <a:lvl1pPr defTabSz="1041400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140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14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14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14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ru-RU" sz="1000" smtClean="0">
                <a:solidFill>
                  <a:srgbClr val="FFFFFF"/>
                </a:solidFill>
                <a:latin typeface="Calibri" pitchFamily="34" charset="0"/>
              </a:rPr>
              <a:t>109044, Москва, Крутицкая ул., 9 стр. 2,  тел./факс: +7 (495) 981 00 12    www.r-r-g.ru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0422" y="274642"/>
            <a:ext cx="3685591" cy="541935"/>
          </a:xfrm>
          <a:solidFill>
            <a:srgbClr val="C76D28"/>
          </a:solidFill>
        </p:spPr>
        <p:txBody>
          <a:bodyPr lIns="345902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0538" y="1012509"/>
            <a:ext cx="8938570" cy="48982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351475" y="6172632"/>
            <a:ext cx="600007" cy="362842"/>
          </a:xfrm>
        </p:spPr>
        <p:txBody>
          <a:bodyPr/>
          <a:lstStyle>
            <a:lvl1pPr algn="l">
              <a:defRPr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55192B22-6F4B-42B2-B504-6C4BF4955DF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13" name="Рисунок 6" descr="вертикальная.jpg"/>
          <p:cNvPicPr>
            <a:picLocks noChangeAspect="1"/>
          </p:cNvPicPr>
          <p:nvPr userDrawn="1"/>
        </p:nvPicPr>
        <p:blipFill>
          <a:blip r:embed="rId5" cstate="print"/>
          <a:srcRect l="24706"/>
          <a:stretch>
            <a:fillRect/>
          </a:stretch>
        </p:blipFill>
        <p:spPr bwMode="auto">
          <a:xfrm>
            <a:off x="3" y="0"/>
            <a:ext cx="1168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7" descr="полоска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494" y="6042029"/>
            <a:ext cx="95091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>
            <a:spLocks noChangeArrowheads="1"/>
          </p:cNvSpPr>
          <p:nvPr userDrawn="1"/>
        </p:nvSpPr>
        <p:spPr bwMode="auto">
          <a:xfrm>
            <a:off x="3111076" y="6107118"/>
            <a:ext cx="4972474" cy="3349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7832" tIns="43917" rIns="87832" bIns="43917">
            <a:spAutoFit/>
          </a:bodyPr>
          <a:lstStyle>
            <a:lvl1pPr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ru-RU" sz="1600" dirty="0" smtClean="0">
                <a:solidFill>
                  <a:srgbClr val="FFFFFF"/>
                </a:solidFill>
                <a:latin typeface="Calibri" pitchFamily="34" charset="0"/>
              </a:rPr>
              <a:t>Консалтинг • </a:t>
            </a:r>
            <a:r>
              <a:rPr lang="ru-RU" sz="1600" dirty="0" err="1" smtClean="0">
                <a:solidFill>
                  <a:srgbClr val="FFFFFF"/>
                </a:solidFill>
                <a:latin typeface="Calibri" pitchFamily="34" charset="0"/>
              </a:rPr>
              <a:t>Брокеридж</a:t>
            </a:r>
            <a:r>
              <a:rPr lang="ru-RU" sz="1600" dirty="0" smtClean="0">
                <a:solidFill>
                  <a:srgbClr val="FFFFFF"/>
                </a:solidFill>
                <a:latin typeface="Calibri" pitchFamily="34" charset="0"/>
              </a:rPr>
              <a:t> • Управление • </a:t>
            </a:r>
            <a:r>
              <a:rPr lang="ru-RU" sz="1600" dirty="0" err="1" smtClean="0">
                <a:solidFill>
                  <a:srgbClr val="FFFFFF"/>
                </a:solidFill>
                <a:latin typeface="Calibri" pitchFamily="34" charset="0"/>
              </a:rPr>
              <a:t>Геомаркетинг</a:t>
            </a:r>
            <a:endParaRPr lang="ru-RU" sz="1600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 userDrawn="1"/>
        </p:nvSpPr>
        <p:spPr bwMode="auto">
          <a:xfrm>
            <a:off x="3310613" y="6367469"/>
            <a:ext cx="4747540" cy="24258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7832" tIns="43917" rIns="87832" bIns="43917">
            <a:spAutoFit/>
          </a:bodyPr>
          <a:lstStyle>
            <a:lvl1pPr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ru-RU" sz="1000" dirty="0" smtClean="0">
                <a:solidFill>
                  <a:srgbClr val="FFFFFF"/>
                </a:solidFill>
                <a:latin typeface="Calibri" pitchFamily="34" charset="0"/>
              </a:rPr>
              <a:t>109044, Москва, </a:t>
            </a:r>
            <a:r>
              <a:rPr lang="ru-RU" sz="1000" dirty="0" err="1" smtClean="0">
                <a:solidFill>
                  <a:srgbClr val="FFFFFF"/>
                </a:solidFill>
                <a:latin typeface="Calibri" pitchFamily="34" charset="0"/>
              </a:rPr>
              <a:t>Крутицкая</a:t>
            </a:r>
            <a:r>
              <a:rPr lang="ru-RU" sz="1000" dirty="0" smtClean="0">
                <a:solidFill>
                  <a:srgbClr val="FFFFFF"/>
                </a:solidFill>
                <a:latin typeface="Calibri" pitchFamily="34" charset="0"/>
              </a:rPr>
              <a:t> ул., 9 стр. 2,  тел./факс: +7 (495) 981 00 12    www.rrg.ru</a:t>
            </a:r>
          </a:p>
        </p:txBody>
      </p:sp>
    </p:spTree>
    <p:extLst>
      <p:ext uri="{BB962C8B-B14F-4D97-AF65-F5344CB8AC3E}">
        <p14:creationId xmlns:p14="http://schemas.microsoft.com/office/powerpoint/2010/main" xmlns="" val="15203555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 E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главная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1" y="0"/>
            <a:ext cx="990011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148556" y="6106400"/>
            <a:ext cx="5554477" cy="335484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7859" tIns="43931" rIns="87859" bIns="43931">
            <a:spAutoFit/>
          </a:bodyPr>
          <a:lstStyle>
            <a:lvl1pPr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600" smtClean="0">
                <a:solidFill>
                  <a:srgbClr val="FFFFFF"/>
                </a:solidFill>
                <a:latin typeface="Calibri" pitchFamily="34" charset="0"/>
              </a:rPr>
              <a:t>Consulting • Geomarketing </a:t>
            </a:r>
            <a:r>
              <a:rPr lang="ru-RU" sz="1600" smtClean="0">
                <a:solidFill>
                  <a:srgbClr val="FFFFFF"/>
                </a:solidFill>
                <a:latin typeface="Calibri" pitchFamily="34" charset="0"/>
              </a:rPr>
              <a:t>• </a:t>
            </a:r>
            <a:r>
              <a:rPr lang="en-US" sz="1600" smtClean="0">
                <a:solidFill>
                  <a:srgbClr val="FFFFFF"/>
                </a:solidFill>
                <a:latin typeface="Calibri" pitchFamily="34" charset="0"/>
              </a:rPr>
              <a:t>Brokerage</a:t>
            </a:r>
            <a:r>
              <a:rPr lang="ru-RU" sz="1600" smtClean="0">
                <a:solidFill>
                  <a:srgbClr val="FFFFFF"/>
                </a:solidFill>
                <a:latin typeface="Calibri" pitchFamily="34" charset="0"/>
              </a:rPr>
              <a:t> • </a:t>
            </a:r>
            <a:r>
              <a:rPr lang="en-US" sz="1600" smtClean="0">
                <a:solidFill>
                  <a:srgbClr val="FFFFFF"/>
                </a:solidFill>
                <a:latin typeface="Calibri" pitchFamily="34" charset="0"/>
              </a:rPr>
              <a:t>Property Management</a:t>
            </a:r>
            <a:endParaRPr lang="ru-RU" sz="16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319146" y="6367011"/>
            <a:ext cx="5267710" cy="24189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7859" tIns="43931" rIns="87859" bIns="43931">
            <a:spAutoFit/>
          </a:bodyPr>
          <a:lstStyle>
            <a:lvl1pPr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smtClean="0">
                <a:solidFill>
                  <a:srgbClr val="FFFFFF"/>
                </a:solidFill>
                <a:latin typeface="Calibri" pitchFamily="34" charset="0"/>
              </a:rPr>
              <a:t>9 Krutitskaya st., building 2, Moscow, Russia, 109044,  tel./fax: +7 (495) 981 00 12, www.r-r-g.ru</a:t>
            </a:r>
            <a:endParaRPr lang="ru-RU" sz="1000" smtClean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6" name="Рисунок 6" descr="главная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1" y="0"/>
            <a:ext cx="990011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151321" y="6106399"/>
            <a:ext cx="5547477" cy="3309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3945" tIns="41973" rIns="83945" bIns="41973">
            <a:spAutoFit/>
          </a:bodyPr>
          <a:lstStyle>
            <a:lvl1pPr defTabSz="1041400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140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14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14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14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mtClean="0">
                <a:solidFill>
                  <a:srgbClr val="FFFFFF"/>
                </a:solidFill>
                <a:latin typeface="Calibri" pitchFamily="34" charset="0"/>
              </a:rPr>
              <a:t>Consulting • Geomarketing </a:t>
            </a:r>
            <a:r>
              <a:rPr lang="ru-RU" smtClean="0">
                <a:solidFill>
                  <a:srgbClr val="FFFFFF"/>
                </a:solidFill>
                <a:latin typeface="Calibri" pitchFamily="34" charset="0"/>
              </a:rPr>
              <a:t>• </a:t>
            </a:r>
            <a:r>
              <a:rPr lang="en-US" smtClean="0">
                <a:solidFill>
                  <a:srgbClr val="FFFFFF"/>
                </a:solidFill>
                <a:latin typeface="Calibri" pitchFamily="34" charset="0"/>
              </a:rPr>
              <a:t>Brokerage</a:t>
            </a:r>
            <a:r>
              <a:rPr lang="ru-RU" smtClean="0">
                <a:solidFill>
                  <a:srgbClr val="FFFFFF"/>
                </a:solidFill>
                <a:latin typeface="Calibri" pitchFamily="34" charset="0"/>
              </a:rPr>
              <a:t> • </a:t>
            </a:r>
            <a:r>
              <a:rPr lang="en-US" smtClean="0">
                <a:solidFill>
                  <a:srgbClr val="FFFFFF"/>
                </a:solidFill>
                <a:latin typeface="Calibri" pitchFamily="34" charset="0"/>
              </a:rPr>
              <a:t>Property Management</a:t>
            </a:r>
            <a:endParaRPr lang="ru-RU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323557" y="6368452"/>
            <a:ext cx="5258886" cy="2375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3945" tIns="41973" rIns="83945" bIns="41973">
            <a:spAutoFit/>
          </a:bodyPr>
          <a:lstStyle>
            <a:lvl1pPr defTabSz="1041400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140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14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14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14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smtClean="0">
                <a:solidFill>
                  <a:srgbClr val="FFFFFF"/>
                </a:solidFill>
                <a:latin typeface="Calibri" pitchFamily="34" charset="0"/>
              </a:rPr>
              <a:t>9 Krutitskaya st., building 2, Moscow, Russia, 109044,  tel./fax: +7 (495) 981 00 12, www.r-r-g.ru</a:t>
            </a:r>
            <a:endParaRPr lang="ru-RU" sz="10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5127075"/>
            <a:ext cx="8420100" cy="914350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9" name="Рисунок 6" descr="главная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1" y="0"/>
            <a:ext cx="9899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2147563" y="6107120"/>
            <a:ext cx="5555326" cy="3349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7832" tIns="43917" rIns="87832" bIns="43917">
            <a:spAutoFit/>
          </a:bodyPr>
          <a:lstStyle>
            <a:lvl1pPr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600" dirty="0" smtClean="0">
                <a:solidFill>
                  <a:srgbClr val="FFFFFF"/>
                </a:solidFill>
                <a:latin typeface="Calibri" pitchFamily="34" charset="0"/>
              </a:rPr>
              <a:t>Consulting • </a:t>
            </a:r>
            <a:r>
              <a:rPr lang="en-US" sz="1600" dirty="0" err="1" smtClean="0">
                <a:solidFill>
                  <a:srgbClr val="FFFFFF"/>
                </a:solidFill>
                <a:latin typeface="Calibri" pitchFamily="34" charset="0"/>
              </a:rPr>
              <a:t>Geomarketing</a:t>
            </a:r>
            <a:r>
              <a:rPr lang="en-US" sz="1600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ru-RU" sz="1600" dirty="0" smtClean="0">
                <a:solidFill>
                  <a:srgbClr val="FFFFFF"/>
                </a:solidFill>
                <a:latin typeface="Calibri" pitchFamily="34" charset="0"/>
              </a:rPr>
              <a:t>• </a:t>
            </a:r>
            <a:r>
              <a:rPr lang="en-US" sz="1600" dirty="0" smtClean="0">
                <a:solidFill>
                  <a:srgbClr val="FFFFFF"/>
                </a:solidFill>
                <a:latin typeface="Calibri" pitchFamily="34" charset="0"/>
              </a:rPr>
              <a:t>Brokerage</a:t>
            </a:r>
            <a:r>
              <a:rPr lang="ru-RU" sz="1600" dirty="0" smtClean="0">
                <a:solidFill>
                  <a:srgbClr val="FFFFFF"/>
                </a:solidFill>
                <a:latin typeface="Calibri" pitchFamily="34" charset="0"/>
              </a:rPr>
              <a:t> • </a:t>
            </a:r>
            <a:r>
              <a:rPr lang="en-US" sz="1600" dirty="0" smtClean="0">
                <a:solidFill>
                  <a:srgbClr val="FFFFFF"/>
                </a:solidFill>
                <a:latin typeface="Calibri" pitchFamily="34" charset="0"/>
              </a:rPr>
              <a:t>Property Management</a:t>
            </a:r>
            <a:endParaRPr lang="ru-RU" sz="1600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 userDrawn="1"/>
        </p:nvSpPr>
        <p:spPr bwMode="auto">
          <a:xfrm>
            <a:off x="2370039" y="6367469"/>
            <a:ext cx="5165925" cy="24258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7832" tIns="43917" rIns="87832" bIns="43917">
            <a:spAutoFit/>
          </a:bodyPr>
          <a:lstStyle>
            <a:lvl1pPr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dirty="0" smtClean="0">
                <a:solidFill>
                  <a:srgbClr val="FFFFFF"/>
                </a:solidFill>
                <a:latin typeface="Calibri" pitchFamily="34" charset="0"/>
              </a:rPr>
              <a:t>9 </a:t>
            </a:r>
            <a:r>
              <a:rPr lang="en-US" sz="1000" dirty="0" err="1" smtClean="0">
                <a:solidFill>
                  <a:srgbClr val="FFFFFF"/>
                </a:solidFill>
                <a:latin typeface="Calibri" pitchFamily="34" charset="0"/>
              </a:rPr>
              <a:t>Krutitskaya</a:t>
            </a:r>
            <a:r>
              <a:rPr lang="en-US" sz="1000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sz="1000" dirty="0" err="1" smtClean="0">
                <a:solidFill>
                  <a:srgbClr val="FFFFFF"/>
                </a:solidFill>
                <a:latin typeface="Calibri" pitchFamily="34" charset="0"/>
              </a:rPr>
              <a:t>st</a:t>
            </a:r>
            <a:r>
              <a:rPr lang="en-US" sz="1000" dirty="0" smtClean="0">
                <a:solidFill>
                  <a:srgbClr val="FFFFFF"/>
                </a:solidFill>
                <a:latin typeface="Calibri" pitchFamily="34" charset="0"/>
              </a:rPr>
              <a:t>., building 2, Moscow, Russia, 109044,  tel./fax: +7 (495) 981 00 12, www.rrg.ru</a:t>
            </a:r>
            <a:endParaRPr lang="ru-RU" sz="1000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63810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нутри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вертикальная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913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полоска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650" y="6041606"/>
            <a:ext cx="9508936" cy="59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83849" y="6106399"/>
            <a:ext cx="6004483" cy="319552"/>
          </a:xfrm>
          <a:prstGeom prst="rect">
            <a:avLst/>
          </a:prstGeom>
          <a:noFill/>
          <a:ln>
            <a:noFill/>
          </a:ln>
          <a:extLst/>
        </p:spPr>
        <p:txBody>
          <a:bodyPr lIns="87859" tIns="43931" rIns="87859" bIns="43931">
            <a:spAutoFit/>
          </a:bodyPr>
          <a:lstStyle>
            <a:lvl1pPr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smtClean="0">
                <a:solidFill>
                  <a:srgbClr val="FFFFFF"/>
                </a:solidFill>
                <a:latin typeface="Calibri" pitchFamily="34" charset="0"/>
              </a:rPr>
              <a:t>Consulting • Geomarketing </a:t>
            </a:r>
            <a:r>
              <a:rPr lang="ru-RU" smtClean="0">
                <a:solidFill>
                  <a:srgbClr val="FFFFFF"/>
                </a:solidFill>
                <a:latin typeface="Calibri" pitchFamily="34" charset="0"/>
              </a:rPr>
              <a:t>• </a:t>
            </a:r>
            <a:r>
              <a:rPr lang="en-US" smtClean="0">
                <a:solidFill>
                  <a:srgbClr val="FFFFFF"/>
                </a:solidFill>
                <a:latin typeface="Calibri" pitchFamily="34" charset="0"/>
              </a:rPr>
              <a:t>Brokerage</a:t>
            </a:r>
            <a:r>
              <a:rPr lang="ru-RU" smtClean="0">
                <a:solidFill>
                  <a:srgbClr val="FFFFFF"/>
                </a:solidFill>
                <a:latin typeface="Calibri" pitchFamily="34" charset="0"/>
              </a:rPr>
              <a:t> • </a:t>
            </a:r>
            <a:r>
              <a:rPr lang="en-US" smtClean="0">
                <a:solidFill>
                  <a:srgbClr val="FFFFFF"/>
                </a:solidFill>
                <a:latin typeface="Calibri" pitchFamily="34" charset="0"/>
              </a:rPr>
              <a:t>Property Management</a:t>
            </a:r>
            <a:endParaRPr lang="ru-RU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417676" y="6367012"/>
            <a:ext cx="5670656" cy="227496"/>
          </a:xfrm>
          <a:prstGeom prst="rect">
            <a:avLst/>
          </a:prstGeom>
          <a:noFill/>
          <a:ln>
            <a:noFill/>
          </a:ln>
          <a:extLst/>
        </p:spPr>
        <p:txBody>
          <a:bodyPr lIns="87859" tIns="43931" rIns="87859" bIns="43931">
            <a:spAutoFit/>
          </a:bodyPr>
          <a:lstStyle>
            <a:lvl1pPr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sz="900" smtClean="0">
                <a:solidFill>
                  <a:srgbClr val="FFFFFF"/>
                </a:solidFill>
                <a:latin typeface="Calibri" pitchFamily="34" charset="0"/>
              </a:rPr>
              <a:t>9 Krutitskaya st., building 2, Moscow, Russia, 109044</a:t>
            </a:r>
            <a:r>
              <a:rPr lang="ru-RU" sz="900" smtClean="0">
                <a:solidFill>
                  <a:srgbClr val="FFFFFF"/>
                </a:solidFill>
                <a:latin typeface="Calibri" pitchFamily="34" charset="0"/>
              </a:rPr>
              <a:t>,  </a:t>
            </a:r>
            <a:r>
              <a:rPr lang="en-US" sz="900" smtClean="0">
                <a:solidFill>
                  <a:srgbClr val="FFFFFF"/>
                </a:solidFill>
                <a:latin typeface="Calibri" pitchFamily="34" charset="0"/>
              </a:rPr>
              <a:t>tel</a:t>
            </a:r>
            <a:r>
              <a:rPr lang="ru-RU" sz="900" smtClean="0">
                <a:solidFill>
                  <a:srgbClr val="FFFFFF"/>
                </a:solidFill>
                <a:latin typeface="Calibri" pitchFamily="34" charset="0"/>
              </a:rPr>
              <a:t>./</a:t>
            </a:r>
            <a:r>
              <a:rPr lang="en-US" sz="900" smtClean="0">
                <a:solidFill>
                  <a:srgbClr val="FFFFFF"/>
                </a:solidFill>
                <a:latin typeface="Calibri" pitchFamily="34" charset="0"/>
              </a:rPr>
              <a:t>fax</a:t>
            </a:r>
            <a:r>
              <a:rPr lang="ru-RU" sz="900" smtClean="0">
                <a:solidFill>
                  <a:srgbClr val="FFFFFF"/>
                </a:solidFill>
                <a:latin typeface="Calibri" pitchFamily="34" charset="0"/>
              </a:rPr>
              <a:t>: +7 (495) 981 00 12</a:t>
            </a:r>
            <a:r>
              <a:rPr lang="en-US" sz="900" smtClean="0">
                <a:solidFill>
                  <a:srgbClr val="FFFFFF"/>
                </a:solidFill>
                <a:latin typeface="Calibri" pitchFamily="34" charset="0"/>
              </a:rPr>
              <a:t>, </a:t>
            </a:r>
            <a:r>
              <a:rPr lang="ru-RU" sz="900" smtClean="0">
                <a:solidFill>
                  <a:srgbClr val="FFFFFF"/>
                </a:solidFill>
                <a:latin typeface="Calibri" pitchFamily="34" charset="0"/>
              </a:rPr>
              <a:t>www.r-r-g.ru</a:t>
            </a:r>
          </a:p>
        </p:txBody>
      </p:sp>
      <p:pic>
        <p:nvPicPr>
          <p:cNvPr id="8" name="Рисунок 10" descr="вертикальная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913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6" descr="полоска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179" y="6041605"/>
            <a:ext cx="9510407" cy="59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085320" y="6106399"/>
            <a:ext cx="6003012" cy="285090"/>
          </a:xfrm>
          <a:prstGeom prst="rect">
            <a:avLst/>
          </a:prstGeom>
          <a:noFill/>
          <a:ln>
            <a:noFill/>
          </a:ln>
          <a:extLst/>
        </p:spPr>
        <p:txBody>
          <a:bodyPr lIns="83945" tIns="41973" rIns="83945" bIns="41973">
            <a:spAutoFit/>
          </a:bodyPr>
          <a:lstStyle>
            <a:lvl1pPr defTabSz="1041400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140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14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14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14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sz="1300" smtClean="0">
                <a:solidFill>
                  <a:srgbClr val="FFFFFF"/>
                </a:solidFill>
                <a:latin typeface="Calibri" pitchFamily="34" charset="0"/>
              </a:rPr>
              <a:t>Consulting • Geomarketing </a:t>
            </a:r>
            <a:r>
              <a:rPr lang="ru-RU" sz="1300" smtClean="0">
                <a:solidFill>
                  <a:srgbClr val="FFFFFF"/>
                </a:solidFill>
                <a:latin typeface="Calibri" pitchFamily="34" charset="0"/>
              </a:rPr>
              <a:t>• </a:t>
            </a:r>
            <a:r>
              <a:rPr lang="en-US" sz="1300" smtClean="0">
                <a:solidFill>
                  <a:srgbClr val="FFFFFF"/>
                </a:solidFill>
                <a:latin typeface="Calibri" pitchFamily="34" charset="0"/>
              </a:rPr>
              <a:t>Brokerage</a:t>
            </a:r>
            <a:r>
              <a:rPr lang="ru-RU" sz="1300" smtClean="0">
                <a:solidFill>
                  <a:srgbClr val="FFFFFF"/>
                </a:solidFill>
                <a:latin typeface="Calibri" pitchFamily="34" charset="0"/>
              </a:rPr>
              <a:t> • </a:t>
            </a:r>
            <a:r>
              <a:rPr lang="en-US" sz="1300" smtClean="0">
                <a:solidFill>
                  <a:srgbClr val="FFFFFF"/>
                </a:solidFill>
                <a:latin typeface="Calibri" pitchFamily="34" charset="0"/>
              </a:rPr>
              <a:t>Property Management</a:t>
            </a:r>
            <a:endParaRPr lang="ru-RU" sz="13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417676" y="6368451"/>
            <a:ext cx="5670656" cy="223176"/>
          </a:xfrm>
          <a:prstGeom prst="rect">
            <a:avLst/>
          </a:prstGeom>
          <a:noFill/>
          <a:ln>
            <a:noFill/>
          </a:ln>
          <a:extLst/>
        </p:spPr>
        <p:txBody>
          <a:bodyPr lIns="83945" tIns="41973" rIns="83945" bIns="41973">
            <a:spAutoFit/>
          </a:bodyPr>
          <a:lstStyle>
            <a:lvl1pPr defTabSz="1041400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140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14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14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14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sz="900" smtClean="0">
                <a:solidFill>
                  <a:srgbClr val="FFFFFF"/>
                </a:solidFill>
                <a:latin typeface="Calibri" pitchFamily="34" charset="0"/>
              </a:rPr>
              <a:t>9 Krutitskaya st., building 2, Moscow, Russia, 109044</a:t>
            </a:r>
            <a:r>
              <a:rPr lang="ru-RU" sz="900" smtClean="0">
                <a:solidFill>
                  <a:srgbClr val="FFFFFF"/>
                </a:solidFill>
                <a:latin typeface="Calibri" pitchFamily="34" charset="0"/>
              </a:rPr>
              <a:t>,  </a:t>
            </a:r>
            <a:r>
              <a:rPr lang="en-US" sz="900" smtClean="0">
                <a:solidFill>
                  <a:srgbClr val="FFFFFF"/>
                </a:solidFill>
                <a:latin typeface="Calibri" pitchFamily="34" charset="0"/>
              </a:rPr>
              <a:t>tel</a:t>
            </a:r>
            <a:r>
              <a:rPr lang="ru-RU" sz="900" smtClean="0">
                <a:solidFill>
                  <a:srgbClr val="FFFFFF"/>
                </a:solidFill>
                <a:latin typeface="Calibri" pitchFamily="34" charset="0"/>
              </a:rPr>
              <a:t>./</a:t>
            </a:r>
            <a:r>
              <a:rPr lang="en-US" sz="900" smtClean="0">
                <a:solidFill>
                  <a:srgbClr val="FFFFFF"/>
                </a:solidFill>
                <a:latin typeface="Calibri" pitchFamily="34" charset="0"/>
              </a:rPr>
              <a:t>fax</a:t>
            </a:r>
            <a:r>
              <a:rPr lang="ru-RU" sz="900" smtClean="0">
                <a:solidFill>
                  <a:srgbClr val="FFFFFF"/>
                </a:solidFill>
                <a:latin typeface="Calibri" pitchFamily="34" charset="0"/>
              </a:rPr>
              <a:t>: +7 (495) 981 00 12</a:t>
            </a:r>
            <a:r>
              <a:rPr lang="en-US" sz="900" smtClean="0">
                <a:solidFill>
                  <a:srgbClr val="FFFFFF"/>
                </a:solidFill>
                <a:latin typeface="Calibri" pitchFamily="34" charset="0"/>
              </a:rPr>
              <a:t>, </a:t>
            </a:r>
            <a:r>
              <a:rPr lang="ru-RU" sz="900" smtClean="0">
                <a:solidFill>
                  <a:srgbClr val="FFFFFF"/>
                </a:solidFill>
                <a:latin typeface="Calibri" pitchFamily="34" charset="0"/>
              </a:rPr>
              <a:t>www.r-r-g.ru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0422" y="274642"/>
            <a:ext cx="3685591" cy="541935"/>
          </a:xfrm>
          <a:solidFill>
            <a:srgbClr val="C76D28"/>
          </a:solidFill>
        </p:spPr>
        <p:txBody>
          <a:bodyPr lIns="345902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0538" y="1012509"/>
            <a:ext cx="8938570" cy="48982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351475" y="6172632"/>
            <a:ext cx="600007" cy="362842"/>
          </a:xfrm>
        </p:spPr>
        <p:txBody>
          <a:bodyPr/>
          <a:lstStyle>
            <a:lvl1pPr algn="l">
              <a:defRPr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C7EF300-481C-41C6-93E1-ECEDBE1F20C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13" name="Рисунок 6" descr="вертикальная.jpg"/>
          <p:cNvPicPr>
            <a:picLocks noChangeAspect="1"/>
          </p:cNvPicPr>
          <p:nvPr userDrawn="1"/>
        </p:nvPicPr>
        <p:blipFill>
          <a:blip r:embed="rId5" cstate="print"/>
          <a:srcRect l="24706"/>
          <a:stretch>
            <a:fillRect/>
          </a:stretch>
        </p:blipFill>
        <p:spPr bwMode="auto">
          <a:xfrm>
            <a:off x="3" y="0"/>
            <a:ext cx="1168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7" descr="полоска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494" y="6042029"/>
            <a:ext cx="95091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>
            <a:spLocks noChangeArrowheads="1"/>
          </p:cNvSpPr>
          <p:nvPr userDrawn="1"/>
        </p:nvSpPr>
        <p:spPr bwMode="auto">
          <a:xfrm>
            <a:off x="2084394" y="6107118"/>
            <a:ext cx="6003925" cy="304135"/>
          </a:xfrm>
          <a:prstGeom prst="rect">
            <a:avLst/>
          </a:prstGeom>
          <a:noFill/>
          <a:ln>
            <a:noFill/>
          </a:ln>
          <a:extLst/>
        </p:spPr>
        <p:txBody>
          <a:bodyPr lIns="87832" tIns="43917" rIns="87832" bIns="43917">
            <a:spAutoFit/>
          </a:bodyPr>
          <a:lstStyle>
            <a:lvl1pPr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ru-RU" sz="1400" dirty="0" smtClean="0">
                <a:solidFill>
                  <a:srgbClr val="FFFFFF"/>
                </a:solidFill>
                <a:latin typeface="Calibri" pitchFamily="34" charset="0"/>
              </a:rPr>
              <a:t>Консалтинг • </a:t>
            </a:r>
            <a:r>
              <a:rPr lang="ru-RU" sz="1400" dirty="0" err="1" smtClean="0">
                <a:solidFill>
                  <a:srgbClr val="FFFFFF"/>
                </a:solidFill>
                <a:latin typeface="Calibri" pitchFamily="34" charset="0"/>
              </a:rPr>
              <a:t>Брокеридж</a:t>
            </a:r>
            <a:r>
              <a:rPr lang="ru-RU" sz="1400" dirty="0" smtClean="0">
                <a:solidFill>
                  <a:srgbClr val="FFFFFF"/>
                </a:solidFill>
                <a:latin typeface="Calibri" pitchFamily="34" charset="0"/>
              </a:rPr>
              <a:t> • Управление • </a:t>
            </a:r>
            <a:r>
              <a:rPr lang="ru-RU" sz="1400" dirty="0" err="1" smtClean="0">
                <a:solidFill>
                  <a:srgbClr val="FFFFFF"/>
                </a:solidFill>
                <a:latin typeface="Calibri" pitchFamily="34" charset="0"/>
              </a:rPr>
              <a:t>Геомаркетинг</a:t>
            </a:r>
            <a:endParaRPr lang="ru-RU" sz="1400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 userDrawn="1"/>
        </p:nvSpPr>
        <p:spPr bwMode="auto">
          <a:xfrm>
            <a:off x="2417763" y="6367472"/>
            <a:ext cx="5670550" cy="227191"/>
          </a:xfrm>
          <a:prstGeom prst="rect">
            <a:avLst/>
          </a:prstGeom>
          <a:noFill/>
          <a:ln>
            <a:noFill/>
          </a:ln>
          <a:extLst/>
        </p:spPr>
        <p:txBody>
          <a:bodyPr lIns="87832" tIns="43917" rIns="87832" bIns="43917">
            <a:spAutoFit/>
          </a:bodyPr>
          <a:lstStyle>
            <a:lvl1pPr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ru-RU" sz="900" dirty="0" smtClean="0">
                <a:solidFill>
                  <a:srgbClr val="FFFFFF"/>
                </a:solidFill>
                <a:latin typeface="Calibri" pitchFamily="34" charset="0"/>
              </a:rPr>
              <a:t>109044, Москва, </a:t>
            </a:r>
            <a:r>
              <a:rPr lang="ru-RU" sz="900" dirty="0" err="1" smtClean="0">
                <a:solidFill>
                  <a:srgbClr val="FFFFFF"/>
                </a:solidFill>
                <a:latin typeface="Calibri" pitchFamily="34" charset="0"/>
              </a:rPr>
              <a:t>Крутицкая</a:t>
            </a:r>
            <a:r>
              <a:rPr lang="ru-RU" sz="900" dirty="0" smtClean="0">
                <a:solidFill>
                  <a:srgbClr val="FFFFFF"/>
                </a:solidFill>
                <a:latin typeface="Calibri" pitchFamily="34" charset="0"/>
              </a:rPr>
              <a:t> ул., 9 стр. 2,  тел./факс: +7 (495) 981 00 12    </a:t>
            </a:r>
            <a:r>
              <a:rPr lang="ru-RU" sz="900" dirty="0" err="1" smtClean="0">
                <a:solidFill>
                  <a:srgbClr val="FFFFFF"/>
                </a:solidFill>
                <a:latin typeface="Calibri" pitchFamily="34" charset="0"/>
              </a:rPr>
              <a:t>www.rrg.ru</a:t>
            </a:r>
            <a:endParaRPr lang="ru-RU" sz="900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8306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E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главная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1" y="0"/>
            <a:ext cx="9899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2147563" y="6107120"/>
            <a:ext cx="5555326" cy="3349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7832" tIns="43917" rIns="87832" bIns="43917">
            <a:spAutoFit/>
          </a:bodyPr>
          <a:lstStyle>
            <a:lvl1pPr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600" dirty="0" smtClean="0">
                <a:solidFill>
                  <a:srgbClr val="FFFFFF"/>
                </a:solidFill>
                <a:latin typeface="Calibri" pitchFamily="34" charset="0"/>
              </a:rPr>
              <a:t>Consulting • </a:t>
            </a:r>
            <a:r>
              <a:rPr lang="en-US" sz="1600" dirty="0" err="1" smtClean="0">
                <a:solidFill>
                  <a:srgbClr val="FFFFFF"/>
                </a:solidFill>
                <a:latin typeface="Calibri" pitchFamily="34" charset="0"/>
              </a:rPr>
              <a:t>Geomarketing</a:t>
            </a:r>
            <a:r>
              <a:rPr lang="en-US" sz="1600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ru-RU" sz="1600" dirty="0" smtClean="0">
                <a:solidFill>
                  <a:srgbClr val="FFFFFF"/>
                </a:solidFill>
                <a:latin typeface="Calibri" pitchFamily="34" charset="0"/>
              </a:rPr>
              <a:t>• </a:t>
            </a:r>
            <a:r>
              <a:rPr lang="en-US" sz="1600" dirty="0" smtClean="0">
                <a:solidFill>
                  <a:srgbClr val="FFFFFF"/>
                </a:solidFill>
                <a:latin typeface="Calibri" pitchFamily="34" charset="0"/>
              </a:rPr>
              <a:t>Brokerage</a:t>
            </a:r>
            <a:r>
              <a:rPr lang="ru-RU" sz="1600" dirty="0" smtClean="0">
                <a:solidFill>
                  <a:srgbClr val="FFFFFF"/>
                </a:solidFill>
                <a:latin typeface="Calibri" pitchFamily="34" charset="0"/>
              </a:rPr>
              <a:t> • </a:t>
            </a:r>
            <a:r>
              <a:rPr lang="en-US" sz="1600" dirty="0" smtClean="0">
                <a:solidFill>
                  <a:srgbClr val="FFFFFF"/>
                </a:solidFill>
                <a:latin typeface="Calibri" pitchFamily="34" charset="0"/>
              </a:rPr>
              <a:t>Property Management</a:t>
            </a:r>
            <a:endParaRPr lang="ru-RU" sz="1600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2370039" y="6367469"/>
            <a:ext cx="5165925" cy="24258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7832" tIns="43917" rIns="87832" bIns="43917">
            <a:spAutoFit/>
          </a:bodyPr>
          <a:lstStyle>
            <a:lvl1pPr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dirty="0" smtClean="0">
                <a:solidFill>
                  <a:srgbClr val="FFFFFF"/>
                </a:solidFill>
                <a:latin typeface="Calibri" pitchFamily="34" charset="0"/>
              </a:rPr>
              <a:t>9 </a:t>
            </a:r>
            <a:r>
              <a:rPr lang="en-US" sz="1000" dirty="0" err="1" smtClean="0">
                <a:solidFill>
                  <a:srgbClr val="FFFFFF"/>
                </a:solidFill>
                <a:latin typeface="Calibri" pitchFamily="34" charset="0"/>
              </a:rPr>
              <a:t>Krutitskaya</a:t>
            </a:r>
            <a:r>
              <a:rPr lang="en-US" sz="1000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sz="1000" dirty="0" err="1" smtClean="0">
                <a:solidFill>
                  <a:srgbClr val="FFFFFF"/>
                </a:solidFill>
                <a:latin typeface="Calibri" pitchFamily="34" charset="0"/>
              </a:rPr>
              <a:t>st</a:t>
            </a:r>
            <a:r>
              <a:rPr lang="en-US" sz="1000" dirty="0" smtClean="0">
                <a:solidFill>
                  <a:srgbClr val="FFFFFF"/>
                </a:solidFill>
                <a:latin typeface="Calibri" pitchFamily="34" charset="0"/>
              </a:rPr>
              <a:t>., building 2, Moscow, Russia, 109044,  tel./fax: +7 (495) 981 00 12, www.rrg.ru</a:t>
            </a:r>
            <a:endParaRPr lang="ru-RU" sz="1000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5127075"/>
            <a:ext cx="8420100" cy="914350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55C70CA-4FC7-4150-BE7B-E1182DE3206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613820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33"/>
            <a:ext cx="8420100" cy="136207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23"/>
            <a:ext cx="8420100" cy="150018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111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221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5033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04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055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066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077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088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712451F-FD2A-4F26-B1E8-DAD33737515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54353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24" y="1600205"/>
            <a:ext cx="4375149" cy="4525963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74" y="1600205"/>
            <a:ext cx="4375149" cy="4525963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3712CDE-4B14-4531-9FD9-C18C2956BCA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450865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1" y="1535128"/>
            <a:ext cx="4376870" cy="639761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1111" indent="0">
              <a:buNone/>
              <a:defRPr sz="2200" b="1"/>
            </a:lvl2pPr>
            <a:lvl3pPr marL="1002216" indent="0">
              <a:buNone/>
              <a:defRPr sz="2000" b="1"/>
            </a:lvl3pPr>
            <a:lvl4pPr marL="1503324" indent="0">
              <a:buNone/>
              <a:defRPr sz="1700" b="1"/>
            </a:lvl4pPr>
            <a:lvl5pPr marL="2004429" indent="0">
              <a:buNone/>
              <a:defRPr sz="1700" b="1"/>
            </a:lvl5pPr>
            <a:lvl6pPr marL="2505537" indent="0">
              <a:buNone/>
              <a:defRPr sz="1700" b="1"/>
            </a:lvl6pPr>
            <a:lvl7pPr marL="3006647" indent="0">
              <a:buNone/>
              <a:defRPr sz="1700" b="1"/>
            </a:lvl7pPr>
            <a:lvl8pPr marL="3507757" indent="0">
              <a:buNone/>
              <a:defRPr sz="1700" b="1"/>
            </a:lvl8pPr>
            <a:lvl9pPr marL="4008863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1" y="2174876"/>
            <a:ext cx="4376870" cy="395128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28"/>
            <a:ext cx="4378589" cy="639761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1111" indent="0">
              <a:buNone/>
              <a:defRPr sz="2200" b="1"/>
            </a:lvl2pPr>
            <a:lvl3pPr marL="1002216" indent="0">
              <a:buNone/>
              <a:defRPr sz="2000" b="1"/>
            </a:lvl3pPr>
            <a:lvl4pPr marL="1503324" indent="0">
              <a:buNone/>
              <a:defRPr sz="1700" b="1"/>
            </a:lvl4pPr>
            <a:lvl5pPr marL="2004429" indent="0">
              <a:buNone/>
              <a:defRPr sz="1700" b="1"/>
            </a:lvl5pPr>
            <a:lvl6pPr marL="2505537" indent="0">
              <a:buNone/>
              <a:defRPr sz="1700" b="1"/>
            </a:lvl6pPr>
            <a:lvl7pPr marL="3006647" indent="0">
              <a:buNone/>
              <a:defRPr sz="1700" b="1"/>
            </a:lvl7pPr>
            <a:lvl8pPr marL="3507757" indent="0">
              <a:buNone/>
              <a:defRPr sz="1700" b="1"/>
            </a:lvl8pPr>
            <a:lvl9pPr marL="4008863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2" y="2174876"/>
            <a:ext cx="4378589" cy="395128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907430D-3B09-450B-9734-F968466DF18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777176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C97D031-8AD3-410C-AD6A-C34EAF9A187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92560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72612EC-EF16-42CA-87C7-5911F416602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443280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10" y="273051"/>
            <a:ext cx="3259006" cy="116205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80" y="273062"/>
            <a:ext cx="5537730" cy="5853113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10" y="1435105"/>
            <a:ext cx="3259006" cy="4691062"/>
          </a:xfrm>
        </p:spPr>
        <p:txBody>
          <a:bodyPr/>
          <a:lstStyle>
            <a:lvl1pPr marL="0" indent="0">
              <a:buNone/>
              <a:defRPr sz="1600"/>
            </a:lvl1pPr>
            <a:lvl2pPr marL="501111" indent="0">
              <a:buNone/>
              <a:defRPr sz="1400"/>
            </a:lvl2pPr>
            <a:lvl3pPr marL="1002216" indent="0">
              <a:buNone/>
              <a:defRPr sz="1000"/>
            </a:lvl3pPr>
            <a:lvl4pPr marL="1503324" indent="0">
              <a:buNone/>
              <a:defRPr sz="900"/>
            </a:lvl4pPr>
            <a:lvl5pPr marL="2004429" indent="0">
              <a:buNone/>
              <a:defRPr sz="900"/>
            </a:lvl5pPr>
            <a:lvl6pPr marL="2505537" indent="0">
              <a:buNone/>
              <a:defRPr sz="900"/>
            </a:lvl6pPr>
            <a:lvl7pPr marL="3006647" indent="0">
              <a:buNone/>
              <a:defRPr sz="900"/>
            </a:lvl7pPr>
            <a:lvl8pPr marL="3507757" indent="0">
              <a:buNone/>
              <a:defRPr sz="900"/>
            </a:lvl8pPr>
            <a:lvl9pPr marL="400886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76754A7-47FC-4CAB-AE2C-2EB1F90C764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89931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01111" indent="0">
              <a:buNone/>
              <a:defRPr sz="3000"/>
            </a:lvl2pPr>
            <a:lvl3pPr marL="1002216" indent="0">
              <a:buNone/>
              <a:defRPr sz="2700"/>
            </a:lvl3pPr>
            <a:lvl4pPr marL="1503324" indent="0">
              <a:buNone/>
              <a:defRPr sz="2200"/>
            </a:lvl4pPr>
            <a:lvl5pPr marL="2004429" indent="0">
              <a:buNone/>
              <a:defRPr sz="2200"/>
            </a:lvl5pPr>
            <a:lvl6pPr marL="2505537" indent="0">
              <a:buNone/>
              <a:defRPr sz="2200"/>
            </a:lvl6pPr>
            <a:lvl7pPr marL="3006647" indent="0">
              <a:buNone/>
              <a:defRPr sz="2200"/>
            </a:lvl7pPr>
            <a:lvl8pPr marL="3507757" indent="0">
              <a:buNone/>
              <a:defRPr sz="2200"/>
            </a:lvl8pPr>
            <a:lvl9pPr marL="4008863" indent="0">
              <a:buNone/>
              <a:defRPr sz="22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600"/>
            </a:lvl1pPr>
            <a:lvl2pPr marL="501111" indent="0">
              <a:buNone/>
              <a:defRPr sz="1400"/>
            </a:lvl2pPr>
            <a:lvl3pPr marL="1002216" indent="0">
              <a:buNone/>
              <a:defRPr sz="1000"/>
            </a:lvl3pPr>
            <a:lvl4pPr marL="1503324" indent="0">
              <a:buNone/>
              <a:defRPr sz="900"/>
            </a:lvl4pPr>
            <a:lvl5pPr marL="2004429" indent="0">
              <a:buNone/>
              <a:defRPr sz="900"/>
            </a:lvl5pPr>
            <a:lvl6pPr marL="2505537" indent="0">
              <a:buNone/>
              <a:defRPr sz="900"/>
            </a:lvl6pPr>
            <a:lvl7pPr marL="3006647" indent="0">
              <a:buNone/>
              <a:defRPr sz="900"/>
            </a:lvl7pPr>
            <a:lvl8pPr marL="3507757" indent="0">
              <a:buNone/>
              <a:defRPr sz="900"/>
            </a:lvl8pPr>
            <a:lvl9pPr marL="400886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F2B23BE-9BC9-4397-9AE2-464E432091D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787456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CCFE976-BBD6-40CA-816A-2FE1AB35121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452452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3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13" y="274643"/>
            <a:ext cx="6521451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A209D2C-5A78-4445-809C-A79CC4A6F5A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49316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и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вертикальная.jpg"/>
          <p:cNvPicPr>
            <a:picLocks noChangeAspect="1"/>
          </p:cNvPicPr>
          <p:nvPr userDrawn="1"/>
        </p:nvPicPr>
        <p:blipFill>
          <a:blip r:embed="rId2" cstate="print"/>
          <a:srcRect l="24706"/>
          <a:stretch>
            <a:fillRect/>
          </a:stretch>
        </p:blipFill>
        <p:spPr bwMode="auto">
          <a:xfrm>
            <a:off x="3" y="0"/>
            <a:ext cx="1168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полоска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494" y="6042029"/>
            <a:ext cx="95091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2084394" y="6107118"/>
            <a:ext cx="6003925" cy="304135"/>
          </a:xfrm>
          <a:prstGeom prst="rect">
            <a:avLst/>
          </a:prstGeom>
          <a:noFill/>
          <a:ln>
            <a:noFill/>
          </a:ln>
          <a:extLst/>
        </p:spPr>
        <p:txBody>
          <a:bodyPr lIns="87832" tIns="43917" rIns="87832" bIns="43917">
            <a:spAutoFit/>
          </a:bodyPr>
          <a:lstStyle>
            <a:lvl1pPr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ru-RU" sz="1400" dirty="0" smtClean="0">
                <a:solidFill>
                  <a:srgbClr val="FFFFFF"/>
                </a:solidFill>
                <a:latin typeface="Calibri" pitchFamily="34" charset="0"/>
              </a:rPr>
              <a:t>Консалтинг • </a:t>
            </a:r>
            <a:r>
              <a:rPr lang="ru-RU" sz="1400" dirty="0" err="1" smtClean="0">
                <a:solidFill>
                  <a:srgbClr val="FFFFFF"/>
                </a:solidFill>
                <a:latin typeface="Calibri" pitchFamily="34" charset="0"/>
              </a:rPr>
              <a:t>Брокеридж</a:t>
            </a:r>
            <a:r>
              <a:rPr lang="ru-RU" sz="1400" dirty="0" smtClean="0">
                <a:solidFill>
                  <a:srgbClr val="FFFFFF"/>
                </a:solidFill>
                <a:latin typeface="Calibri" pitchFamily="34" charset="0"/>
              </a:rPr>
              <a:t> • Управление • </a:t>
            </a:r>
            <a:r>
              <a:rPr lang="ru-RU" sz="1400" dirty="0" err="1" smtClean="0">
                <a:solidFill>
                  <a:srgbClr val="FFFFFF"/>
                </a:solidFill>
                <a:latin typeface="Calibri" pitchFamily="34" charset="0"/>
              </a:rPr>
              <a:t>Геомаркетинг</a:t>
            </a:r>
            <a:endParaRPr lang="ru-RU" sz="1400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2417763" y="6367472"/>
            <a:ext cx="5670550" cy="227191"/>
          </a:xfrm>
          <a:prstGeom prst="rect">
            <a:avLst/>
          </a:prstGeom>
          <a:noFill/>
          <a:ln>
            <a:noFill/>
          </a:ln>
          <a:extLst/>
        </p:spPr>
        <p:txBody>
          <a:bodyPr lIns="87832" tIns="43917" rIns="87832" bIns="43917">
            <a:spAutoFit/>
          </a:bodyPr>
          <a:lstStyle>
            <a:lvl1pPr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ru-RU" sz="900" dirty="0" smtClean="0">
                <a:solidFill>
                  <a:srgbClr val="FFFFFF"/>
                </a:solidFill>
                <a:latin typeface="Calibri" pitchFamily="34" charset="0"/>
              </a:rPr>
              <a:t>109044, Москва, </a:t>
            </a:r>
            <a:r>
              <a:rPr lang="ru-RU" sz="900" dirty="0" err="1" smtClean="0">
                <a:solidFill>
                  <a:srgbClr val="FFFFFF"/>
                </a:solidFill>
                <a:latin typeface="Calibri" pitchFamily="34" charset="0"/>
              </a:rPr>
              <a:t>Крутицкая</a:t>
            </a:r>
            <a:r>
              <a:rPr lang="ru-RU" sz="900" dirty="0" smtClean="0">
                <a:solidFill>
                  <a:srgbClr val="FFFFFF"/>
                </a:solidFill>
                <a:latin typeface="Calibri" pitchFamily="34" charset="0"/>
              </a:rPr>
              <a:t> ул., 9 стр. 2,  тел./факс: +7 (495) 981 00 12    </a:t>
            </a:r>
            <a:r>
              <a:rPr lang="ru-RU" sz="900" dirty="0" err="1" smtClean="0">
                <a:solidFill>
                  <a:srgbClr val="FFFFFF"/>
                </a:solidFill>
                <a:latin typeface="Calibri" pitchFamily="34" charset="0"/>
              </a:rPr>
              <a:t>www.rrg.ru</a:t>
            </a:r>
            <a:endParaRPr lang="ru-RU" sz="900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0422" y="274646"/>
            <a:ext cx="3685591" cy="541935"/>
          </a:xfrm>
          <a:solidFill>
            <a:srgbClr val="C76D28"/>
          </a:solidFill>
        </p:spPr>
        <p:txBody>
          <a:bodyPr lIns="345792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0538" y="1012509"/>
            <a:ext cx="8938570" cy="489829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350847" y="6172200"/>
            <a:ext cx="600075" cy="363538"/>
          </a:xfrm>
        </p:spPr>
        <p:txBody>
          <a:bodyPr rtlCol="0"/>
          <a:lstStyle>
            <a:lvl1pPr algn="l" defTabSz="914055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white"/>
                </a:solidFill>
                <a:latin typeface="+mj-lt"/>
              </a:defRPr>
            </a:lvl1pPr>
          </a:lstStyle>
          <a:p>
            <a:pPr>
              <a:defRPr/>
            </a:pPr>
            <a:fld id="{3C7EF300-481C-41C6-93E1-ECEDBE1F20C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59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1" y="3886204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78354" indent="0" algn="ctr">
              <a:buNone/>
              <a:defRPr/>
            </a:lvl2pPr>
            <a:lvl3pPr marL="956705" indent="0" algn="ctr">
              <a:buNone/>
              <a:defRPr/>
            </a:lvl3pPr>
            <a:lvl4pPr marL="1435057" indent="0" algn="ctr">
              <a:buNone/>
              <a:defRPr/>
            </a:lvl4pPr>
            <a:lvl5pPr marL="1913407" indent="0" algn="ctr">
              <a:buNone/>
              <a:defRPr/>
            </a:lvl5pPr>
            <a:lvl6pPr marL="2391762" indent="0" algn="ctr">
              <a:buNone/>
              <a:defRPr/>
            </a:lvl6pPr>
            <a:lvl7pPr marL="2870115" indent="0" algn="ctr">
              <a:buNone/>
              <a:defRPr/>
            </a:lvl7pPr>
            <a:lvl8pPr marL="3348468" indent="0" algn="ctr">
              <a:buNone/>
              <a:defRPr/>
            </a:lvl8pPr>
            <a:lvl9pPr marL="3826816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2958460"/>
      </p:ext>
    </p:extLst>
  </p:cSld>
  <p:clrMapOvr>
    <a:masterClrMapping/>
  </p:clrMapOvr>
  <p:transition advClick="0" advTm="400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4643"/>
            <a:ext cx="8915400" cy="1143001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95304" y="1600205"/>
            <a:ext cx="4381501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029201" y="1600202"/>
            <a:ext cx="4381501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029201" y="3938600"/>
            <a:ext cx="4381501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1451931"/>
      </p:ext>
    </p:extLst>
  </p:cSld>
  <p:clrMapOvr>
    <a:masterClrMapping/>
  </p:clrMapOvr>
  <p:transition advClick="0" advTm="400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598" y="1599673"/>
            <a:ext cx="8914812" cy="45268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1166305"/>
      </p:ext>
    </p:extLst>
  </p:cSld>
  <p:clrMapOvr>
    <a:masterClrMapping/>
  </p:clrMapOvr>
  <p:transition spd="slow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598" y="1599673"/>
            <a:ext cx="8914812" cy="45268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088825"/>
      </p:ext>
    </p:extLst>
  </p:cSld>
  <p:clrMapOvr>
    <a:masterClrMapping/>
  </p:clrMapOvr>
  <p:transition spd="slow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598" y="1599673"/>
            <a:ext cx="8914812" cy="45268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5694454"/>
      </p:ext>
    </p:extLst>
  </p:cSld>
  <p:clrMapOvr>
    <a:masterClrMapping/>
  </p:clrMapOvr>
  <p:transition spd="slow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598" y="1599673"/>
            <a:ext cx="8914812" cy="45268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696268"/>
      </p:ext>
    </p:extLst>
  </p:cSld>
  <p:clrMapOvr>
    <a:masterClrMapping/>
  </p:clrMapOvr>
  <p:transition spd="slow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598" y="1599673"/>
            <a:ext cx="8914812" cy="45268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1658622"/>
      </p:ext>
    </p:extLst>
  </p:cSld>
  <p:clrMapOvr>
    <a:masterClrMapping/>
  </p:clrMapOvr>
  <p:transition spd="slow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5598" y="275015"/>
            <a:ext cx="8914812" cy="114324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4613752"/>
      </p:ext>
    </p:extLst>
  </p:cSld>
  <p:clrMapOvr>
    <a:masterClrMapping/>
  </p:clrMapOvr>
  <p:transition spd="slow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итульный слайд RU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главная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1" y="0"/>
            <a:ext cx="990011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442011" y="6106399"/>
            <a:ext cx="4964625" cy="3309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3945" tIns="41973" rIns="83945" bIns="41973">
            <a:spAutoFit/>
          </a:bodyPr>
          <a:lstStyle>
            <a:lvl1pPr defTabSz="1041400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140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14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14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14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mtClean="0">
                <a:solidFill>
                  <a:srgbClr val="FFFFFF"/>
                </a:solidFill>
                <a:latin typeface="Calibri" pitchFamily="34" charset="0"/>
              </a:rPr>
              <a:t>Консалтинг • Брокеридж • Управление • Геомаркетинг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61795" y="6368452"/>
            <a:ext cx="4782410" cy="2375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3945" tIns="41973" rIns="83945" bIns="41973">
            <a:spAutoFit/>
          </a:bodyPr>
          <a:lstStyle>
            <a:lvl1pPr defTabSz="1041400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140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14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14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14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1000" smtClean="0">
                <a:solidFill>
                  <a:srgbClr val="FFFFFF"/>
                </a:solidFill>
                <a:latin typeface="Calibri" pitchFamily="34" charset="0"/>
              </a:rPr>
              <a:t>109044, Москва, Крутицкая ул., 9 стр. 2,  тел./факс: +7 (495) 981 00 12</a:t>
            </a:r>
            <a:r>
              <a:rPr lang="en-US" sz="1000" smtClean="0">
                <a:solidFill>
                  <a:srgbClr val="FFFFFF"/>
                </a:solidFill>
                <a:latin typeface="Calibri" pitchFamily="34" charset="0"/>
              </a:rPr>
              <a:t>, </a:t>
            </a:r>
            <a:r>
              <a:rPr lang="ru-RU" sz="1000" smtClean="0">
                <a:solidFill>
                  <a:srgbClr val="FFFFFF"/>
                </a:solidFill>
                <a:latin typeface="Calibri" pitchFamily="34" charset="0"/>
              </a:rPr>
              <a:t>www.r-r-g.ru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5127076"/>
            <a:ext cx="8420100" cy="914350"/>
          </a:xfrm>
        </p:spPr>
        <p:txBody>
          <a:bodyPr>
            <a:normAutofit/>
          </a:bodyPr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6" name="Рисунок 6" descr="главная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1" y="0"/>
            <a:ext cx="9899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2438161" y="6107118"/>
            <a:ext cx="4972534" cy="33494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7862" tIns="43931" rIns="87862" bIns="43931">
            <a:spAutoFit/>
          </a:bodyPr>
          <a:lstStyle>
            <a:lvl1pPr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1600" dirty="0" smtClean="0">
                <a:solidFill>
                  <a:srgbClr val="FFFFFF"/>
                </a:solidFill>
                <a:latin typeface="Calibri" pitchFamily="34" charset="0"/>
              </a:rPr>
              <a:t>Консалтинг • </a:t>
            </a:r>
            <a:r>
              <a:rPr lang="ru-RU" sz="1600" dirty="0" err="1" smtClean="0">
                <a:solidFill>
                  <a:srgbClr val="FFFFFF"/>
                </a:solidFill>
                <a:latin typeface="Calibri" pitchFamily="34" charset="0"/>
              </a:rPr>
              <a:t>Брокеридж</a:t>
            </a:r>
            <a:r>
              <a:rPr lang="ru-RU" sz="1600" dirty="0" smtClean="0">
                <a:solidFill>
                  <a:srgbClr val="FFFFFF"/>
                </a:solidFill>
                <a:latin typeface="Calibri" pitchFamily="34" charset="0"/>
              </a:rPr>
              <a:t> • Управление • </a:t>
            </a:r>
            <a:r>
              <a:rPr lang="ru-RU" sz="1600" dirty="0" err="1" smtClean="0">
                <a:solidFill>
                  <a:srgbClr val="FFFFFF"/>
                </a:solidFill>
                <a:latin typeface="Calibri" pitchFamily="34" charset="0"/>
              </a:rPr>
              <a:t>Геомаркетинг</a:t>
            </a:r>
            <a:endParaRPr lang="ru-RU" sz="1600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2606452" y="6367464"/>
            <a:ext cx="4693099" cy="24260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7862" tIns="43931" rIns="87862" bIns="43931">
            <a:spAutoFit/>
          </a:bodyPr>
          <a:lstStyle>
            <a:lvl1pPr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1000" dirty="0" smtClean="0">
                <a:solidFill>
                  <a:srgbClr val="FFFFFF"/>
                </a:solidFill>
                <a:latin typeface="Calibri" pitchFamily="34" charset="0"/>
              </a:rPr>
              <a:t>109044, Москва, </a:t>
            </a:r>
            <a:r>
              <a:rPr lang="ru-RU" sz="1000" dirty="0" err="1" smtClean="0">
                <a:solidFill>
                  <a:srgbClr val="FFFFFF"/>
                </a:solidFill>
                <a:latin typeface="Calibri" pitchFamily="34" charset="0"/>
              </a:rPr>
              <a:t>Крутицкая</a:t>
            </a:r>
            <a:r>
              <a:rPr lang="ru-RU" sz="1000" dirty="0" smtClean="0">
                <a:solidFill>
                  <a:srgbClr val="FFFFFF"/>
                </a:solidFill>
                <a:latin typeface="Calibri" pitchFamily="34" charset="0"/>
              </a:rPr>
              <a:t> ул., 9 стр. 2,  тел./факс: +7 (495) 981 00 12</a:t>
            </a:r>
            <a:r>
              <a:rPr lang="en-US" sz="1000" dirty="0" smtClean="0">
                <a:solidFill>
                  <a:srgbClr val="FFFFFF"/>
                </a:solidFill>
                <a:latin typeface="Calibri" pitchFamily="34" charset="0"/>
              </a:rPr>
              <a:t>, </a:t>
            </a:r>
            <a:r>
              <a:rPr lang="ru-RU" sz="1000" dirty="0" err="1" smtClean="0">
                <a:solidFill>
                  <a:srgbClr val="FFFFFF"/>
                </a:solidFill>
                <a:latin typeface="Calibri" pitchFamily="34" charset="0"/>
              </a:rPr>
              <a:t>www.r-r-g.ru</a:t>
            </a:r>
            <a:endParaRPr lang="ru-RU" sz="1000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67567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итульный слайд E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главная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1" y="0"/>
            <a:ext cx="990011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151321" y="6106399"/>
            <a:ext cx="5547477" cy="3309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3945" tIns="41973" rIns="83945" bIns="41973">
            <a:spAutoFit/>
          </a:bodyPr>
          <a:lstStyle>
            <a:lvl1pPr defTabSz="1041400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140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14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14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14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mtClean="0">
                <a:solidFill>
                  <a:srgbClr val="FFFFFF"/>
                </a:solidFill>
                <a:latin typeface="Calibri" pitchFamily="34" charset="0"/>
              </a:rPr>
              <a:t>Consulting • Geomarketing </a:t>
            </a:r>
            <a:r>
              <a:rPr lang="ru-RU" smtClean="0">
                <a:solidFill>
                  <a:srgbClr val="FFFFFF"/>
                </a:solidFill>
                <a:latin typeface="Calibri" pitchFamily="34" charset="0"/>
              </a:rPr>
              <a:t>• </a:t>
            </a:r>
            <a:r>
              <a:rPr lang="en-US" smtClean="0">
                <a:solidFill>
                  <a:srgbClr val="FFFFFF"/>
                </a:solidFill>
                <a:latin typeface="Calibri" pitchFamily="34" charset="0"/>
              </a:rPr>
              <a:t>Brokerage</a:t>
            </a:r>
            <a:r>
              <a:rPr lang="ru-RU" smtClean="0">
                <a:solidFill>
                  <a:srgbClr val="FFFFFF"/>
                </a:solidFill>
                <a:latin typeface="Calibri" pitchFamily="34" charset="0"/>
              </a:rPr>
              <a:t> • </a:t>
            </a:r>
            <a:r>
              <a:rPr lang="en-US" smtClean="0">
                <a:solidFill>
                  <a:srgbClr val="FFFFFF"/>
                </a:solidFill>
                <a:latin typeface="Calibri" pitchFamily="34" charset="0"/>
              </a:rPr>
              <a:t>Property Management</a:t>
            </a:r>
            <a:endParaRPr lang="ru-RU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323557" y="6368452"/>
            <a:ext cx="5258886" cy="2375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3945" tIns="41973" rIns="83945" bIns="41973">
            <a:spAutoFit/>
          </a:bodyPr>
          <a:lstStyle>
            <a:lvl1pPr defTabSz="1041400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140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14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14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14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smtClean="0">
                <a:solidFill>
                  <a:srgbClr val="FFFFFF"/>
                </a:solidFill>
                <a:latin typeface="Calibri" pitchFamily="34" charset="0"/>
              </a:rPr>
              <a:t>9 Krutitskaya st., building 2, Moscow, Russia, 109044,  tel./fax: +7 (495) 981 00 12, www.r-r-g.ru</a:t>
            </a:r>
            <a:endParaRPr lang="ru-RU" sz="10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5127076"/>
            <a:ext cx="8420100" cy="914350"/>
          </a:xfrm>
        </p:spPr>
        <p:txBody>
          <a:bodyPr>
            <a:normAutofit/>
          </a:bodyPr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6" name="Рисунок 6" descr="главная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1" y="0"/>
            <a:ext cx="9899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2147531" y="6107118"/>
            <a:ext cx="5555386" cy="33494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7862" tIns="43931" rIns="87862" bIns="43931">
            <a:spAutoFit/>
          </a:bodyPr>
          <a:lstStyle>
            <a:lvl1pPr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600" dirty="0" smtClean="0">
                <a:solidFill>
                  <a:srgbClr val="FFFFFF"/>
                </a:solidFill>
                <a:latin typeface="Calibri" pitchFamily="34" charset="0"/>
              </a:rPr>
              <a:t>Consulting • </a:t>
            </a:r>
            <a:r>
              <a:rPr lang="en-US" sz="1600" dirty="0" err="1" smtClean="0">
                <a:solidFill>
                  <a:srgbClr val="FFFFFF"/>
                </a:solidFill>
                <a:latin typeface="Calibri" pitchFamily="34" charset="0"/>
              </a:rPr>
              <a:t>Geomarketing</a:t>
            </a:r>
            <a:r>
              <a:rPr lang="en-US" sz="1600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ru-RU" sz="1600" dirty="0" smtClean="0">
                <a:solidFill>
                  <a:srgbClr val="FFFFFF"/>
                </a:solidFill>
                <a:latin typeface="Calibri" pitchFamily="34" charset="0"/>
              </a:rPr>
              <a:t>• </a:t>
            </a:r>
            <a:r>
              <a:rPr lang="en-US" sz="1600" dirty="0" smtClean="0">
                <a:solidFill>
                  <a:srgbClr val="FFFFFF"/>
                </a:solidFill>
                <a:latin typeface="Calibri" pitchFamily="34" charset="0"/>
              </a:rPr>
              <a:t>Brokerage</a:t>
            </a:r>
            <a:r>
              <a:rPr lang="ru-RU" sz="1600" dirty="0" smtClean="0">
                <a:solidFill>
                  <a:srgbClr val="FFFFFF"/>
                </a:solidFill>
                <a:latin typeface="Calibri" pitchFamily="34" charset="0"/>
              </a:rPr>
              <a:t> • </a:t>
            </a:r>
            <a:r>
              <a:rPr lang="en-US" sz="1600" dirty="0" smtClean="0">
                <a:solidFill>
                  <a:srgbClr val="FFFFFF"/>
                </a:solidFill>
                <a:latin typeface="Calibri" pitchFamily="34" charset="0"/>
              </a:rPr>
              <a:t>Property Management</a:t>
            </a:r>
            <a:endParaRPr lang="ru-RU" sz="1600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2370013" y="6367468"/>
            <a:ext cx="5165985" cy="24260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7862" tIns="43931" rIns="87862" bIns="43931">
            <a:spAutoFit/>
          </a:bodyPr>
          <a:lstStyle>
            <a:lvl1pPr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dirty="0" smtClean="0">
                <a:solidFill>
                  <a:srgbClr val="FFFFFF"/>
                </a:solidFill>
                <a:latin typeface="Calibri" pitchFamily="34" charset="0"/>
              </a:rPr>
              <a:t>9 </a:t>
            </a:r>
            <a:r>
              <a:rPr lang="en-US" sz="1000" dirty="0" err="1" smtClean="0">
                <a:solidFill>
                  <a:srgbClr val="FFFFFF"/>
                </a:solidFill>
                <a:latin typeface="Calibri" pitchFamily="34" charset="0"/>
              </a:rPr>
              <a:t>Krutitskaya</a:t>
            </a:r>
            <a:r>
              <a:rPr lang="en-US" sz="1000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sz="1000" dirty="0" err="1" smtClean="0">
                <a:solidFill>
                  <a:srgbClr val="FFFFFF"/>
                </a:solidFill>
                <a:latin typeface="Calibri" pitchFamily="34" charset="0"/>
              </a:rPr>
              <a:t>st</a:t>
            </a:r>
            <a:r>
              <a:rPr lang="en-US" sz="1000" dirty="0" smtClean="0">
                <a:solidFill>
                  <a:srgbClr val="FFFFFF"/>
                </a:solidFill>
                <a:latin typeface="Calibri" pitchFamily="34" charset="0"/>
              </a:rPr>
              <a:t>., building 2, Moscow, Russia, 109044,  tel./fax: +7 (495) 981 00 12, www.r-r-g.ru</a:t>
            </a:r>
            <a:endParaRPr lang="ru-RU" sz="1000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103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055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055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055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F55C70CA-4FC7-4150-BE7B-E1182DE320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Внутри 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вертикальная.jpg"/>
          <p:cNvPicPr>
            <a:picLocks noChangeAspect="1"/>
          </p:cNvPicPr>
          <p:nvPr userDrawn="1"/>
        </p:nvPicPr>
        <p:blipFill>
          <a:blip r:embed="rId2" cstate="print"/>
          <a:srcRect l="24705"/>
          <a:stretch>
            <a:fillRect/>
          </a:stretch>
        </p:blipFill>
        <p:spPr>
          <a:xfrm>
            <a:off x="11" y="2"/>
            <a:ext cx="1168705" cy="6858000"/>
          </a:xfrm>
          <a:prstGeom prst="rect">
            <a:avLst/>
          </a:prstGeom>
        </p:spPr>
      </p:pic>
      <p:pic>
        <p:nvPicPr>
          <p:cNvPr id="7" name="Рисунок 6" descr="полоска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16892" y="6041429"/>
            <a:ext cx="9509760" cy="59160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3106511" y="6106741"/>
            <a:ext cx="4977630" cy="315530"/>
          </a:xfrm>
          <a:prstGeom prst="rect">
            <a:avLst/>
          </a:prstGeom>
          <a:noFill/>
        </p:spPr>
        <p:txBody>
          <a:bodyPr wrap="none" lIns="83876" tIns="41939" rIns="83876" bIns="41939" rtlCol="0">
            <a:spAutoFit/>
          </a:bodyPr>
          <a:lstStyle/>
          <a:p>
            <a:pPr algn="r" defTabSz="956759"/>
            <a:r>
              <a:rPr lang="ru-RU" dirty="0">
                <a:solidFill>
                  <a:prstClr val="white"/>
                </a:solidFill>
              </a:rPr>
              <a:t>Консалтинг • Брокеридж • Управление • Геомаркетинг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3439134" y="6367980"/>
            <a:ext cx="4619326" cy="223197"/>
          </a:xfrm>
          <a:prstGeom prst="rect">
            <a:avLst/>
          </a:prstGeom>
          <a:noFill/>
        </p:spPr>
        <p:txBody>
          <a:bodyPr wrap="none" lIns="83876" tIns="41939" rIns="83876" bIns="41939" rtlCol="0">
            <a:spAutoFit/>
          </a:bodyPr>
          <a:lstStyle/>
          <a:p>
            <a:pPr algn="r" defTabSz="956759"/>
            <a:r>
              <a:rPr lang="ru-RU" sz="900" dirty="0">
                <a:solidFill>
                  <a:prstClr val="white"/>
                </a:solidFill>
              </a:rPr>
              <a:t>109044, Москва, </a:t>
            </a:r>
            <a:r>
              <a:rPr lang="ru-RU" sz="900" dirty="0" err="1">
                <a:solidFill>
                  <a:prstClr val="white"/>
                </a:solidFill>
              </a:rPr>
              <a:t>Крутицкая</a:t>
            </a:r>
            <a:r>
              <a:rPr lang="ru-RU" sz="900" dirty="0">
                <a:solidFill>
                  <a:prstClr val="white"/>
                </a:solidFill>
              </a:rPr>
              <a:t> ул., 9 стр. 2,  тел./факс: +7 (495) 981 00 12    </a:t>
            </a:r>
            <a:r>
              <a:rPr lang="ru-RU" sz="900" dirty="0" err="1" smtClean="0">
                <a:solidFill>
                  <a:prstClr val="white"/>
                </a:solidFill>
              </a:rPr>
              <a:t>www.rrg.ru</a:t>
            </a:r>
            <a:endParaRPr lang="ru-RU" sz="900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28434" y="6203218"/>
            <a:ext cx="372137" cy="276961"/>
          </a:xfrm>
          <a:prstGeom prst="rect">
            <a:avLst/>
          </a:prstGeom>
          <a:noFill/>
        </p:spPr>
        <p:txBody>
          <a:bodyPr wrap="none" lIns="91400" tIns="45701" rIns="91400" bIns="45701" rtlCol="0">
            <a:spAutoFit/>
          </a:bodyPr>
          <a:lstStyle/>
          <a:p>
            <a:fld id="{86A8995B-C3E0-4AA1-AD71-AAF303CE4602}" type="slidenum">
              <a:rPr lang="ru-RU" sz="1200">
                <a:solidFill>
                  <a:prstClr val="white"/>
                </a:solidFill>
              </a:rPr>
              <a:pPr/>
              <a:t>‹#›</a:t>
            </a:fld>
            <a:endParaRPr lang="ru-RU" sz="1200" dirty="0">
              <a:solidFill>
                <a:prstClr val="white"/>
              </a:solidFill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 userDrawn="1">
            <p:ph type="title" idx="4294967295"/>
          </p:nvPr>
        </p:nvSpPr>
        <p:spPr bwMode="auto">
          <a:xfrm>
            <a:off x="5008724" y="2863227"/>
            <a:ext cx="4897281" cy="668643"/>
          </a:xfrm>
          <a:prstGeom prst="rect">
            <a:avLst/>
          </a:prstGeom>
          <a:solidFill>
            <a:srgbClr val="C76D28"/>
          </a:solidFill>
        </p:spPr>
        <p:txBody>
          <a:bodyPr vert="horz" lIns="315217" tIns="45666" rIns="91333" bIns="45666" rtlCol="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sz="2000" b="1" dirty="0" smtClean="0">
                <a:latin typeface="+mn-lt"/>
                <a:cs typeface="Arial" pitchFamily="34" charset="0"/>
              </a:rPr>
              <a:t>АНАЛИЗ МЕСТОПОЛОЖЕНИЯ ОБЪЕКТА</a:t>
            </a:r>
            <a:endParaRPr lang="ru-RU" sz="2000" b="1" dirty="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9578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 RU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главная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1" y="0"/>
            <a:ext cx="9899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2438192" y="6107118"/>
            <a:ext cx="4972474" cy="3349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7832" tIns="43917" rIns="87832" bIns="43917">
            <a:spAutoFit/>
          </a:bodyPr>
          <a:lstStyle>
            <a:lvl1pPr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1600" dirty="0" smtClean="0">
                <a:solidFill>
                  <a:srgbClr val="FFFFFF"/>
                </a:solidFill>
                <a:latin typeface="Calibri" pitchFamily="34" charset="0"/>
              </a:rPr>
              <a:t>Консалтинг • </a:t>
            </a:r>
            <a:r>
              <a:rPr lang="ru-RU" sz="1600" dirty="0" err="1" smtClean="0">
                <a:solidFill>
                  <a:srgbClr val="FFFFFF"/>
                </a:solidFill>
                <a:latin typeface="Calibri" pitchFamily="34" charset="0"/>
              </a:rPr>
              <a:t>Брокеридж</a:t>
            </a:r>
            <a:r>
              <a:rPr lang="ru-RU" sz="1600" dirty="0" smtClean="0">
                <a:solidFill>
                  <a:srgbClr val="FFFFFF"/>
                </a:solidFill>
                <a:latin typeface="Calibri" pitchFamily="34" charset="0"/>
              </a:rPr>
              <a:t> • Управление • </a:t>
            </a:r>
            <a:r>
              <a:rPr lang="ru-RU" sz="1600" dirty="0" err="1" smtClean="0">
                <a:solidFill>
                  <a:srgbClr val="FFFFFF"/>
                </a:solidFill>
                <a:latin typeface="Calibri" pitchFamily="34" charset="0"/>
              </a:rPr>
              <a:t>Геомаркетинг</a:t>
            </a:r>
            <a:endParaRPr lang="ru-RU" sz="1600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2606485" y="6367468"/>
            <a:ext cx="4693038" cy="24258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7832" tIns="43917" rIns="87832" bIns="43917">
            <a:spAutoFit/>
          </a:bodyPr>
          <a:lstStyle>
            <a:lvl1pPr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1000" dirty="0" smtClean="0">
                <a:solidFill>
                  <a:srgbClr val="FFFFFF"/>
                </a:solidFill>
                <a:latin typeface="Calibri" pitchFamily="34" charset="0"/>
              </a:rPr>
              <a:t>109044, Москва, </a:t>
            </a:r>
            <a:r>
              <a:rPr lang="ru-RU" sz="1000" dirty="0" err="1" smtClean="0">
                <a:solidFill>
                  <a:srgbClr val="FFFFFF"/>
                </a:solidFill>
                <a:latin typeface="Calibri" pitchFamily="34" charset="0"/>
              </a:rPr>
              <a:t>Крутицкая</a:t>
            </a:r>
            <a:r>
              <a:rPr lang="ru-RU" sz="1000" dirty="0" smtClean="0">
                <a:solidFill>
                  <a:srgbClr val="FFFFFF"/>
                </a:solidFill>
                <a:latin typeface="Calibri" pitchFamily="34" charset="0"/>
              </a:rPr>
              <a:t> ул., 9 стр. 2,  тел./факс: +7 (495) 981 00 12</a:t>
            </a:r>
            <a:r>
              <a:rPr lang="en-US" sz="1000" dirty="0" smtClean="0">
                <a:solidFill>
                  <a:srgbClr val="FFFFFF"/>
                </a:solidFill>
                <a:latin typeface="Calibri" pitchFamily="34" charset="0"/>
              </a:rPr>
              <a:t>, </a:t>
            </a:r>
            <a:r>
              <a:rPr lang="ru-RU" sz="1000" dirty="0" err="1" smtClean="0">
                <a:solidFill>
                  <a:srgbClr val="FFFFFF"/>
                </a:solidFill>
                <a:latin typeface="Calibri" pitchFamily="34" charset="0"/>
              </a:rPr>
              <a:t>www.rrg.ru</a:t>
            </a:r>
            <a:endParaRPr lang="ru-RU" sz="1000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5127075"/>
            <a:ext cx="8420100" cy="914350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102113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 E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главная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1" y="0"/>
            <a:ext cx="9899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2147563" y="6107120"/>
            <a:ext cx="5555326" cy="3349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7832" tIns="43917" rIns="87832" bIns="43917">
            <a:spAutoFit/>
          </a:bodyPr>
          <a:lstStyle>
            <a:lvl1pPr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600" dirty="0" smtClean="0">
                <a:solidFill>
                  <a:srgbClr val="FFFFFF"/>
                </a:solidFill>
                <a:latin typeface="Calibri" pitchFamily="34" charset="0"/>
              </a:rPr>
              <a:t>Consulting • </a:t>
            </a:r>
            <a:r>
              <a:rPr lang="en-US" sz="1600" dirty="0" err="1" smtClean="0">
                <a:solidFill>
                  <a:srgbClr val="FFFFFF"/>
                </a:solidFill>
                <a:latin typeface="Calibri" pitchFamily="34" charset="0"/>
              </a:rPr>
              <a:t>Geomarketing</a:t>
            </a:r>
            <a:r>
              <a:rPr lang="en-US" sz="1600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ru-RU" sz="1600" dirty="0" smtClean="0">
                <a:solidFill>
                  <a:srgbClr val="FFFFFF"/>
                </a:solidFill>
                <a:latin typeface="Calibri" pitchFamily="34" charset="0"/>
              </a:rPr>
              <a:t>• </a:t>
            </a:r>
            <a:r>
              <a:rPr lang="en-US" sz="1600" dirty="0" smtClean="0">
                <a:solidFill>
                  <a:srgbClr val="FFFFFF"/>
                </a:solidFill>
                <a:latin typeface="Calibri" pitchFamily="34" charset="0"/>
              </a:rPr>
              <a:t>Brokerage</a:t>
            </a:r>
            <a:r>
              <a:rPr lang="ru-RU" sz="1600" dirty="0" smtClean="0">
                <a:solidFill>
                  <a:srgbClr val="FFFFFF"/>
                </a:solidFill>
                <a:latin typeface="Calibri" pitchFamily="34" charset="0"/>
              </a:rPr>
              <a:t> • </a:t>
            </a:r>
            <a:r>
              <a:rPr lang="en-US" sz="1600" dirty="0" smtClean="0">
                <a:solidFill>
                  <a:srgbClr val="FFFFFF"/>
                </a:solidFill>
                <a:latin typeface="Calibri" pitchFamily="34" charset="0"/>
              </a:rPr>
              <a:t>Property Management</a:t>
            </a:r>
            <a:endParaRPr lang="ru-RU" sz="1600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2370039" y="6367469"/>
            <a:ext cx="5165925" cy="24258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7832" tIns="43917" rIns="87832" bIns="43917">
            <a:spAutoFit/>
          </a:bodyPr>
          <a:lstStyle>
            <a:lvl1pPr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dirty="0" smtClean="0">
                <a:solidFill>
                  <a:srgbClr val="FFFFFF"/>
                </a:solidFill>
                <a:latin typeface="Calibri" pitchFamily="34" charset="0"/>
              </a:rPr>
              <a:t>9 </a:t>
            </a:r>
            <a:r>
              <a:rPr lang="en-US" sz="1000" dirty="0" err="1" smtClean="0">
                <a:solidFill>
                  <a:srgbClr val="FFFFFF"/>
                </a:solidFill>
                <a:latin typeface="Calibri" pitchFamily="34" charset="0"/>
              </a:rPr>
              <a:t>Krutitskaya</a:t>
            </a:r>
            <a:r>
              <a:rPr lang="en-US" sz="1000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sz="1000" dirty="0" err="1" smtClean="0">
                <a:solidFill>
                  <a:srgbClr val="FFFFFF"/>
                </a:solidFill>
                <a:latin typeface="Calibri" pitchFamily="34" charset="0"/>
              </a:rPr>
              <a:t>st</a:t>
            </a:r>
            <a:r>
              <a:rPr lang="en-US" sz="1000" dirty="0" smtClean="0">
                <a:solidFill>
                  <a:srgbClr val="FFFFFF"/>
                </a:solidFill>
                <a:latin typeface="Calibri" pitchFamily="34" charset="0"/>
              </a:rPr>
              <a:t>., building 2, Moscow, Russia, 109044,  tel./fax: +7 (495) 981 00 12, www.rrg.ru</a:t>
            </a:r>
            <a:endParaRPr lang="ru-RU" sz="1000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5127075"/>
            <a:ext cx="8420100" cy="914350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14400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Внутри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вертикальная.jpg"/>
          <p:cNvPicPr>
            <a:picLocks noChangeAspect="1"/>
          </p:cNvPicPr>
          <p:nvPr userDrawn="1"/>
        </p:nvPicPr>
        <p:blipFill>
          <a:blip r:embed="rId2" cstate="print"/>
          <a:srcRect l="24706"/>
          <a:stretch>
            <a:fillRect/>
          </a:stretch>
        </p:blipFill>
        <p:spPr bwMode="auto">
          <a:xfrm>
            <a:off x="3" y="0"/>
            <a:ext cx="1168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полоска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494" y="6042029"/>
            <a:ext cx="95091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2084394" y="6107118"/>
            <a:ext cx="6003925" cy="304135"/>
          </a:xfrm>
          <a:prstGeom prst="rect">
            <a:avLst/>
          </a:prstGeom>
          <a:noFill/>
          <a:ln>
            <a:noFill/>
          </a:ln>
          <a:extLst/>
        </p:spPr>
        <p:txBody>
          <a:bodyPr lIns="87832" tIns="43917" rIns="87832" bIns="43917">
            <a:spAutoFit/>
          </a:bodyPr>
          <a:lstStyle>
            <a:lvl1pPr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ru-RU" sz="1400" dirty="0" smtClean="0">
                <a:solidFill>
                  <a:srgbClr val="FFFFFF"/>
                </a:solidFill>
                <a:latin typeface="Calibri" pitchFamily="34" charset="0"/>
              </a:rPr>
              <a:t>Консалтинг • </a:t>
            </a:r>
            <a:r>
              <a:rPr lang="ru-RU" sz="1400" dirty="0" err="1" smtClean="0">
                <a:solidFill>
                  <a:srgbClr val="FFFFFF"/>
                </a:solidFill>
                <a:latin typeface="Calibri" pitchFamily="34" charset="0"/>
              </a:rPr>
              <a:t>Брокеридж</a:t>
            </a:r>
            <a:r>
              <a:rPr lang="ru-RU" sz="1400" dirty="0" smtClean="0">
                <a:solidFill>
                  <a:srgbClr val="FFFFFF"/>
                </a:solidFill>
                <a:latin typeface="Calibri" pitchFamily="34" charset="0"/>
              </a:rPr>
              <a:t> • Управление • </a:t>
            </a:r>
            <a:r>
              <a:rPr lang="ru-RU" sz="1400" dirty="0" err="1" smtClean="0">
                <a:solidFill>
                  <a:srgbClr val="FFFFFF"/>
                </a:solidFill>
                <a:latin typeface="Calibri" pitchFamily="34" charset="0"/>
              </a:rPr>
              <a:t>Геомаркетинг</a:t>
            </a:r>
            <a:endParaRPr lang="ru-RU" sz="1400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2417763" y="6367472"/>
            <a:ext cx="5670550" cy="227191"/>
          </a:xfrm>
          <a:prstGeom prst="rect">
            <a:avLst/>
          </a:prstGeom>
          <a:noFill/>
          <a:ln>
            <a:noFill/>
          </a:ln>
          <a:extLst/>
        </p:spPr>
        <p:txBody>
          <a:bodyPr lIns="87832" tIns="43917" rIns="87832" bIns="43917">
            <a:spAutoFit/>
          </a:bodyPr>
          <a:lstStyle>
            <a:lvl1pPr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ru-RU" sz="900" dirty="0" smtClean="0">
                <a:solidFill>
                  <a:srgbClr val="FFFFFF"/>
                </a:solidFill>
                <a:latin typeface="Calibri" pitchFamily="34" charset="0"/>
              </a:rPr>
              <a:t>109044, Москва, </a:t>
            </a:r>
            <a:r>
              <a:rPr lang="ru-RU" sz="900" dirty="0" err="1" smtClean="0">
                <a:solidFill>
                  <a:srgbClr val="FFFFFF"/>
                </a:solidFill>
                <a:latin typeface="Calibri" pitchFamily="34" charset="0"/>
              </a:rPr>
              <a:t>Крутицкая</a:t>
            </a:r>
            <a:r>
              <a:rPr lang="ru-RU" sz="900" dirty="0" smtClean="0">
                <a:solidFill>
                  <a:srgbClr val="FFFFFF"/>
                </a:solidFill>
                <a:latin typeface="Calibri" pitchFamily="34" charset="0"/>
              </a:rPr>
              <a:t> ул., 9 стр. 2,  тел./факс: +7 (495) 981 00 12    </a:t>
            </a:r>
            <a:r>
              <a:rPr lang="ru-RU" sz="900" dirty="0" err="1" smtClean="0">
                <a:solidFill>
                  <a:srgbClr val="FFFFFF"/>
                </a:solidFill>
                <a:latin typeface="Calibri" pitchFamily="34" charset="0"/>
              </a:rPr>
              <a:t>www.rrg.ru</a:t>
            </a:r>
            <a:endParaRPr lang="ru-RU" sz="900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0422" y="274646"/>
            <a:ext cx="3685591" cy="541935"/>
          </a:xfrm>
          <a:solidFill>
            <a:srgbClr val="C76D28"/>
          </a:solidFill>
        </p:spPr>
        <p:txBody>
          <a:bodyPr lIns="345792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0538" y="1012509"/>
            <a:ext cx="8938570" cy="489829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350847" y="6172200"/>
            <a:ext cx="600075" cy="363538"/>
          </a:xfrm>
        </p:spPr>
        <p:txBody>
          <a:bodyPr rtlCol="0"/>
          <a:lstStyle>
            <a:lvl1pPr algn="l" defTabSz="914055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white"/>
                </a:solidFill>
                <a:latin typeface="+mj-lt"/>
              </a:defRPr>
            </a:lvl1pPr>
          </a:lstStyle>
          <a:p>
            <a:pPr>
              <a:defRPr/>
            </a:pPr>
            <a:fld id="{3C7EF300-481C-41C6-93E1-ECEDBE1F20C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829404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600" y="1599673"/>
            <a:ext cx="8914812" cy="45268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7734399"/>
      </p:ext>
    </p:extLst>
  </p:cSld>
  <p:clrMapOvr>
    <a:masterClrMapping/>
  </p:clrMapOvr>
  <p:transition spd="slow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600" y="1599673"/>
            <a:ext cx="8914812" cy="45268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873641"/>
      </p:ext>
    </p:extLst>
  </p:cSld>
  <p:clrMapOvr>
    <a:masterClrMapping/>
  </p:clrMapOvr>
  <p:transition spd="slow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600" y="1599673"/>
            <a:ext cx="8914812" cy="45268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3363951"/>
      </p:ext>
    </p:extLst>
  </p:cSld>
  <p:clrMapOvr>
    <a:masterClrMapping/>
  </p:clrMapOvr>
  <p:transition spd="slow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600" y="1599673"/>
            <a:ext cx="8914812" cy="45268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1796820"/>
      </p:ext>
    </p:extLst>
  </p:cSld>
  <p:clrMapOvr>
    <a:masterClrMapping/>
  </p:clrMapOvr>
  <p:transition spd="slow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600" y="1599673"/>
            <a:ext cx="8914812" cy="45268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18345"/>
      </p:ext>
    </p:extLst>
  </p:cSld>
  <p:clrMapOvr>
    <a:masterClrMapping/>
  </p:clrMapOvr>
  <p:transition spd="slow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5600" y="275017"/>
            <a:ext cx="8914812" cy="114324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2742091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42"/>
            <a:ext cx="8420100" cy="136207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23"/>
            <a:ext cx="8420100" cy="150018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095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1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5028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037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047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056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066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075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055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055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055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1712451F-FD2A-4F26-B1E8-DAD33737515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 RU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главная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1" y="0"/>
            <a:ext cx="9899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2438161" y="6107118"/>
            <a:ext cx="4972534" cy="33494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7862" tIns="43931" rIns="87862" bIns="43931">
            <a:spAutoFit/>
          </a:bodyPr>
          <a:lstStyle>
            <a:lvl1pPr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1600" dirty="0" smtClean="0">
                <a:solidFill>
                  <a:srgbClr val="FFFFFF"/>
                </a:solidFill>
                <a:latin typeface="Calibri" pitchFamily="34" charset="0"/>
              </a:rPr>
              <a:t>Консалтинг • </a:t>
            </a:r>
            <a:r>
              <a:rPr lang="ru-RU" sz="1600" dirty="0" err="1" smtClean="0">
                <a:solidFill>
                  <a:srgbClr val="FFFFFF"/>
                </a:solidFill>
                <a:latin typeface="Calibri" pitchFamily="34" charset="0"/>
              </a:rPr>
              <a:t>Брокеридж</a:t>
            </a:r>
            <a:r>
              <a:rPr lang="ru-RU" sz="1600" dirty="0" smtClean="0">
                <a:solidFill>
                  <a:srgbClr val="FFFFFF"/>
                </a:solidFill>
                <a:latin typeface="Calibri" pitchFamily="34" charset="0"/>
              </a:rPr>
              <a:t> • Управление • </a:t>
            </a:r>
            <a:r>
              <a:rPr lang="ru-RU" sz="1600" dirty="0" err="1" smtClean="0">
                <a:solidFill>
                  <a:srgbClr val="FFFFFF"/>
                </a:solidFill>
                <a:latin typeface="Calibri" pitchFamily="34" charset="0"/>
              </a:rPr>
              <a:t>Геомаркетинг</a:t>
            </a:r>
            <a:endParaRPr lang="ru-RU" sz="1600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2606452" y="6367464"/>
            <a:ext cx="4693099" cy="24260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7862" tIns="43931" rIns="87862" bIns="43931">
            <a:spAutoFit/>
          </a:bodyPr>
          <a:lstStyle>
            <a:lvl1pPr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1000" dirty="0" smtClean="0">
                <a:solidFill>
                  <a:srgbClr val="FFFFFF"/>
                </a:solidFill>
                <a:latin typeface="Calibri" pitchFamily="34" charset="0"/>
              </a:rPr>
              <a:t>109044, Москва, </a:t>
            </a:r>
            <a:r>
              <a:rPr lang="ru-RU" sz="1000" dirty="0" err="1" smtClean="0">
                <a:solidFill>
                  <a:srgbClr val="FFFFFF"/>
                </a:solidFill>
                <a:latin typeface="Calibri" pitchFamily="34" charset="0"/>
              </a:rPr>
              <a:t>Крутицкая</a:t>
            </a:r>
            <a:r>
              <a:rPr lang="ru-RU" sz="1000" dirty="0" smtClean="0">
                <a:solidFill>
                  <a:srgbClr val="FFFFFF"/>
                </a:solidFill>
                <a:latin typeface="Calibri" pitchFamily="34" charset="0"/>
              </a:rPr>
              <a:t> ул., 9 стр. 2,  тел./факс: +7 (495) 981 00 12</a:t>
            </a:r>
            <a:r>
              <a:rPr lang="en-US" sz="1000" dirty="0" smtClean="0">
                <a:solidFill>
                  <a:srgbClr val="FFFFFF"/>
                </a:solidFill>
                <a:latin typeface="Calibri" pitchFamily="34" charset="0"/>
              </a:rPr>
              <a:t>, </a:t>
            </a:r>
            <a:r>
              <a:rPr lang="ru-RU" sz="1000" dirty="0" err="1" smtClean="0">
                <a:solidFill>
                  <a:srgbClr val="FFFFFF"/>
                </a:solidFill>
                <a:latin typeface="Calibri" pitchFamily="34" charset="0"/>
              </a:rPr>
              <a:t>www.r-r-g.ru</a:t>
            </a:r>
            <a:endParaRPr lang="ru-RU" sz="1000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5127075"/>
            <a:ext cx="8420100" cy="914350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217850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 E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главная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1" y="0"/>
            <a:ext cx="9899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2147531" y="6107118"/>
            <a:ext cx="5555386" cy="33494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7862" tIns="43931" rIns="87862" bIns="43931">
            <a:spAutoFit/>
          </a:bodyPr>
          <a:lstStyle>
            <a:lvl1pPr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600" dirty="0" smtClean="0">
                <a:solidFill>
                  <a:srgbClr val="FFFFFF"/>
                </a:solidFill>
                <a:latin typeface="Calibri" pitchFamily="34" charset="0"/>
              </a:rPr>
              <a:t>Consulting • </a:t>
            </a:r>
            <a:r>
              <a:rPr lang="en-US" sz="1600" dirty="0" err="1" smtClean="0">
                <a:solidFill>
                  <a:srgbClr val="FFFFFF"/>
                </a:solidFill>
                <a:latin typeface="Calibri" pitchFamily="34" charset="0"/>
              </a:rPr>
              <a:t>Geomarketing</a:t>
            </a:r>
            <a:r>
              <a:rPr lang="en-US" sz="1600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ru-RU" sz="1600" dirty="0" smtClean="0">
                <a:solidFill>
                  <a:srgbClr val="FFFFFF"/>
                </a:solidFill>
                <a:latin typeface="Calibri" pitchFamily="34" charset="0"/>
              </a:rPr>
              <a:t>• </a:t>
            </a:r>
            <a:r>
              <a:rPr lang="en-US" sz="1600" dirty="0" smtClean="0">
                <a:solidFill>
                  <a:srgbClr val="FFFFFF"/>
                </a:solidFill>
                <a:latin typeface="Calibri" pitchFamily="34" charset="0"/>
              </a:rPr>
              <a:t>Brokerage</a:t>
            </a:r>
            <a:r>
              <a:rPr lang="ru-RU" sz="1600" dirty="0" smtClean="0">
                <a:solidFill>
                  <a:srgbClr val="FFFFFF"/>
                </a:solidFill>
                <a:latin typeface="Calibri" pitchFamily="34" charset="0"/>
              </a:rPr>
              <a:t> • </a:t>
            </a:r>
            <a:r>
              <a:rPr lang="en-US" sz="1600" dirty="0" smtClean="0">
                <a:solidFill>
                  <a:srgbClr val="FFFFFF"/>
                </a:solidFill>
                <a:latin typeface="Calibri" pitchFamily="34" charset="0"/>
              </a:rPr>
              <a:t>Property Management</a:t>
            </a:r>
            <a:endParaRPr lang="ru-RU" sz="1600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2370013" y="6367468"/>
            <a:ext cx="5165985" cy="24260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7862" tIns="43931" rIns="87862" bIns="43931">
            <a:spAutoFit/>
          </a:bodyPr>
          <a:lstStyle>
            <a:lvl1pPr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dirty="0" smtClean="0">
                <a:solidFill>
                  <a:srgbClr val="FFFFFF"/>
                </a:solidFill>
                <a:latin typeface="Calibri" pitchFamily="34" charset="0"/>
              </a:rPr>
              <a:t>9 </a:t>
            </a:r>
            <a:r>
              <a:rPr lang="en-US" sz="1000" dirty="0" err="1" smtClean="0">
                <a:solidFill>
                  <a:srgbClr val="FFFFFF"/>
                </a:solidFill>
                <a:latin typeface="Calibri" pitchFamily="34" charset="0"/>
              </a:rPr>
              <a:t>Krutitskaya</a:t>
            </a:r>
            <a:r>
              <a:rPr lang="en-US" sz="1000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sz="1000" dirty="0" err="1" smtClean="0">
                <a:solidFill>
                  <a:srgbClr val="FFFFFF"/>
                </a:solidFill>
                <a:latin typeface="Calibri" pitchFamily="34" charset="0"/>
              </a:rPr>
              <a:t>st</a:t>
            </a:r>
            <a:r>
              <a:rPr lang="en-US" sz="1000" dirty="0" smtClean="0">
                <a:solidFill>
                  <a:srgbClr val="FFFFFF"/>
                </a:solidFill>
                <a:latin typeface="Calibri" pitchFamily="34" charset="0"/>
              </a:rPr>
              <a:t>., building 2, Moscow, Russia, 109044,  tel./fax: +7 (495) 981 00 12, www.r-r-g.ru</a:t>
            </a:r>
            <a:endParaRPr lang="ru-RU" sz="1000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5127075"/>
            <a:ext cx="8420100" cy="914350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4121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Внутри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вертикальная.jpg"/>
          <p:cNvPicPr>
            <a:picLocks noChangeAspect="1"/>
          </p:cNvPicPr>
          <p:nvPr userDrawn="1"/>
        </p:nvPicPr>
        <p:blipFill>
          <a:blip r:embed="rId2" cstate="print"/>
          <a:srcRect l="24706"/>
          <a:stretch>
            <a:fillRect/>
          </a:stretch>
        </p:blipFill>
        <p:spPr bwMode="auto">
          <a:xfrm>
            <a:off x="3" y="0"/>
            <a:ext cx="1168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полоска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494" y="6042029"/>
            <a:ext cx="95091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2084394" y="6107113"/>
            <a:ext cx="6003925" cy="304164"/>
          </a:xfrm>
          <a:prstGeom prst="rect">
            <a:avLst/>
          </a:prstGeom>
          <a:noFill/>
          <a:ln>
            <a:noFill/>
          </a:ln>
          <a:extLst/>
        </p:spPr>
        <p:txBody>
          <a:bodyPr lIns="87862" tIns="43931" rIns="87862" bIns="43931">
            <a:spAutoFit/>
          </a:bodyPr>
          <a:lstStyle>
            <a:lvl1pPr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sz="1400" dirty="0" smtClean="0">
                <a:solidFill>
                  <a:srgbClr val="FFFFFF"/>
                </a:solidFill>
                <a:latin typeface="Calibri" pitchFamily="34" charset="0"/>
              </a:rPr>
              <a:t>Consulting • </a:t>
            </a:r>
            <a:r>
              <a:rPr lang="en-US" sz="1400" dirty="0" err="1" smtClean="0">
                <a:solidFill>
                  <a:srgbClr val="FFFFFF"/>
                </a:solidFill>
                <a:latin typeface="Calibri" pitchFamily="34" charset="0"/>
              </a:rPr>
              <a:t>Geomarketing</a:t>
            </a:r>
            <a:r>
              <a:rPr lang="en-US" sz="1400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ru-RU" sz="1400" dirty="0" smtClean="0">
                <a:solidFill>
                  <a:srgbClr val="FFFFFF"/>
                </a:solidFill>
                <a:latin typeface="Calibri" pitchFamily="34" charset="0"/>
              </a:rPr>
              <a:t>• </a:t>
            </a:r>
            <a:r>
              <a:rPr lang="en-US" sz="1400" dirty="0" smtClean="0">
                <a:solidFill>
                  <a:srgbClr val="FFFFFF"/>
                </a:solidFill>
                <a:latin typeface="Calibri" pitchFamily="34" charset="0"/>
              </a:rPr>
              <a:t>Brokerage</a:t>
            </a:r>
            <a:r>
              <a:rPr lang="ru-RU" sz="1400" dirty="0" smtClean="0">
                <a:solidFill>
                  <a:srgbClr val="FFFFFF"/>
                </a:solidFill>
                <a:latin typeface="Calibri" pitchFamily="34" charset="0"/>
              </a:rPr>
              <a:t> • </a:t>
            </a:r>
            <a:r>
              <a:rPr lang="en-US" sz="1400" dirty="0" smtClean="0">
                <a:solidFill>
                  <a:srgbClr val="FFFFFF"/>
                </a:solidFill>
                <a:latin typeface="Calibri" pitchFamily="34" charset="0"/>
              </a:rPr>
              <a:t>Property Management</a:t>
            </a:r>
            <a:endParaRPr lang="ru-RU" sz="1400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2417763" y="6367467"/>
            <a:ext cx="5670550" cy="227219"/>
          </a:xfrm>
          <a:prstGeom prst="rect">
            <a:avLst/>
          </a:prstGeom>
          <a:noFill/>
          <a:ln>
            <a:noFill/>
          </a:ln>
          <a:extLst/>
        </p:spPr>
        <p:txBody>
          <a:bodyPr lIns="87862" tIns="43931" rIns="87862" bIns="43931">
            <a:spAutoFit/>
          </a:bodyPr>
          <a:lstStyle>
            <a:lvl1pPr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1713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sz="900" dirty="0" smtClean="0">
                <a:solidFill>
                  <a:srgbClr val="FFFFFF"/>
                </a:solidFill>
                <a:latin typeface="Calibri" pitchFamily="34" charset="0"/>
              </a:rPr>
              <a:t>9 </a:t>
            </a:r>
            <a:r>
              <a:rPr lang="en-US" sz="900" dirty="0" err="1" smtClean="0">
                <a:solidFill>
                  <a:srgbClr val="FFFFFF"/>
                </a:solidFill>
                <a:latin typeface="Calibri" pitchFamily="34" charset="0"/>
              </a:rPr>
              <a:t>Krutitskaya</a:t>
            </a:r>
            <a:r>
              <a:rPr lang="en-US" sz="900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sz="900" dirty="0" err="1" smtClean="0">
                <a:solidFill>
                  <a:srgbClr val="FFFFFF"/>
                </a:solidFill>
                <a:latin typeface="Calibri" pitchFamily="34" charset="0"/>
              </a:rPr>
              <a:t>st</a:t>
            </a:r>
            <a:r>
              <a:rPr lang="en-US" sz="900" dirty="0" smtClean="0">
                <a:solidFill>
                  <a:srgbClr val="FFFFFF"/>
                </a:solidFill>
                <a:latin typeface="Calibri" pitchFamily="34" charset="0"/>
              </a:rPr>
              <a:t>., building 2, Moscow, Russia, 109044</a:t>
            </a:r>
            <a:r>
              <a:rPr lang="ru-RU" sz="900" dirty="0" smtClean="0">
                <a:solidFill>
                  <a:srgbClr val="FFFFFF"/>
                </a:solidFill>
                <a:latin typeface="Calibri" pitchFamily="34" charset="0"/>
              </a:rPr>
              <a:t>,  </a:t>
            </a:r>
            <a:r>
              <a:rPr lang="en-US" sz="900" dirty="0" err="1" smtClean="0">
                <a:solidFill>
                  <a:srgbClr val="FFFFFF"/>
                </a:solidFill>
                <a:latin typeface="Calibri" pitchFamily="34" charset="0"/>
              </a:rPr>
              <a:t>tel</a:t>
            </a:r>
            <a:r>
              <a:rPr lang="ru-RU" sz="900" dirty="0" smtClean="0">
                <a:solidFill>
                  <a:srgbClr val="FFFFFF"/>
                </a:solidFill>
                <a:latin typeface="Calibri" pitchFamily="34" charset="0"/>
              </a:rPr>
              <a:t>./</a:t>
            </a:r>
            <a:r>
              <a:rPr lang="en-US" sz="900" dirty="0" smtClean="0">
                <a:solidFill>
                  <a:srgbClr val="FFFFFF"/>
                </a:solidFill>
                <a:latin typeface="Calibri" pitchFamily="34" charset="0"/>
              </a:rPr>
              <a:t>fax</a:t>
            </a:r>
            <a:r>
              <a:rPr lang="ru-RU" sz="900" dirty="0" smtClean="0">
                <a:solidFill>
                  <a:srgbClr val="FFFFFF"/>
                </a:solidFill>
                <a:latin typeface="Calibri" pitchFamily="34" charset="0"/>
              </a:rPr>
              <a:t>: +7 (495) 981 00 12</a:t>
            </a:r>
            <a:r>
              <a:rPr lang="en-US" sz="900" dirty="0" smtClean="0">
                <a:solidFill>
                  <a:srgbClr val="FFFFFF"/>
                </a:solidFill>
                <a:latin typeface="Calibri" pitchFamily="34" charset="0"/>
              </a:rPr>
              <a:t>, </a:t>
            </a:r>
            <a:r>
              <a:rPr lang="ru-RU" sz="900" dirty="0" err="1" smtClean="0">
                <a:solidFill>
                  <a:srgbClr val="FFFFFF"/>
                </a:solidFill>
                <a:latin typeface="Calibri" pitchFamily="34" charset="0"/>
              </a:rPr>
              <a:t>www.r-r-g.ru</a:t>
            </a:r>
            <a:endParaRPr lang="ru-RU" sz="900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Номер слайда 5"/>
          <p:cNvSpPr txBox="1">
            <a:spLocks/>
          </p:cNvSpPr>
          <p:nvPr userDrawn="1"/>
        </p:nvSpPr>
        <p:spPr>
          <a:xfrm>
            <a:off x="1082678" y="6154748"/>
            <a:ext cx="1716088" cy="365125"/>
          </a:xfrm>
          <a:prstGeom prst="rect">
            <a:avLst/>
          </a:prstGeom>
        </p:spPr>
        <p:txBody>
          <a:bodyPr lIns="100225" tIns="50108" rIns="100225" bIns="50108" anchor="ctr"/>
          <a:lstStyle>
            <a:defPPr>
              <a:defRPr lang="ru-RU"/>
            </a:defPPr>
            <a:lvl1pPr marL="0" algn="l" defTabSz="914400" rtl="0" eaLnBrk="1" latinLnBrk="0" hangingPunct="1">
              <a:defRPr sz="13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prstClr val="white"/>
                </a:solidFill>
              </a:rPr>
              <a:t>Draft version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0422" y="274646"/>
            <a:ext cx="3685591" cy="541935"/>
          </a:xfrm>
          <a:solidFill>
            <a:srgbClr val="C76D28"/>
          </a:solidFill>
        </p:spPr>
        <p:txBody>
          <a:bodyPr lIns="345915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0538" y="1012509"/>
            <a:ext cx="8938570" cy="489829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350847" y="6172200"/>
            <a:ext cx="600075" cy="363538"/>
          </a:xfrm>
        </p:spPr>
        <p:txBody>
          <a:bodyPr rtlCol="0"/>
          <a:lstStyle>
            <a:lvl1pPr algn="l" defTabSz="914055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charset="0"/>
              </a:defRPr>
            </a:lvl1pPr>
          </a:lstStyle>
          <a:p>
            <a:pPr>
              <a:defRPr/>
            </a:pPr>
            <a:fld id="{C62614B7-EF49-48CD-B62B-9744171ED6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0575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31" y="1600207"/>
            <a:ext cx="4375149" cy="4525963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81" y="1600207"/>
            <a:ext cx="4375149" cy="4525963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055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055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055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A3712CDE-4B14-4531-9FD9-C18C2956BC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1" y="1535128"/>
            <a:ext cx="4376870" cy="639761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0952" indent="0">
              <a:buNone/>
              <a:defRPr sz="2200" b="1"/>
            </a:lvl2pPr>
            <a:lvl3pPr marL="1001900" indent="0">
              <a:buNone/>
              <a:defRPr sz="2000" b="1"/>
            </a:lvl3pPr>
            <a:lvl4pPr marL="1502850" indent="0">
              <a:buNone/>
              <a:defRPr sz="1700" b="1"/>
            </a:lvl4pPr>
            <a:lvl5pPr marL="2003797" indent="0">
              <a:buNone/>
              <a:defRPr sz="1700" b="1"/>
            </a:lvl5pPr>
            <a:lvl6pPr marL="2504747" indent="0">
              <a:buNone/>
              <a:defRPr sz="1700" b="1"/>
            </a:lvl6pPr>
            <a:lvl7pPr marL="3005697" indent="0">
              <a:buNone/>
              <a:defRPr sz="1700" b="1"/>
            </a:lvl7pPr>
            <a:lvl8pPr marL="3506651" indent="0">
              <a:buNone/>
              <a:defRPr sz="1700" b="1"/>
            </a:lvl8pPr>
            <a:lvl9pPr marL="4007598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1" y="2174876"/>
            <a:ext cx="4376870" cy="395128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9" y="1535128"/>
            <a:ext cx="4378589" cy="639761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0952" indent="0">
              <a:buNone/>
              <a:defRPr sz="2200" b="1"/>
            </a:lvl2pPr>
            <a:lvl3pPr marL="1001900" indent="0">
              <a:buNone/>
              <a:defRPr sz="2000" b="1"/>
            </a:lvl3pPr>
            <a:lvl4pPr marL="1502850" indent="0">
              <a:buNone/>
              <a:defRPr sz="1700" b="1"/>
            </a:lvl4pPr>
            <a:lvl5pPr marL="2003797" indent="0">
              <a:buNone/>
              <a:defRPr sz="1700" b="1"/>
            </a:lvl5pPr>
            <a:lvl6pPr marL="2504747" indent="0">
              <a:buNone/>
              <a:defRPr sz="1700" b="1"/>
            </a:lvl6pPr>
            <a:lvl7pPr marL="3005697" indent="0">
              <a:buNone/>
              <a:defRPr sz="1700" b="1"/>
            </a:lvl7pPr>
            <a:lvl8pPr marL="3506651" indent="0">
              <a:buNone/>
              <a:defRPr sz="1700" b="1"/>
            </a:lvl8pPr>
            <a:lvl9pPr marL="4007598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9" y="2174876"/>
            <a:ext cx="4378589" cy="395128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055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055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055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5907430D-3B09-450B-9734-F968466DF18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055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055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055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0C97D031-8AD3-410C-AD6A-C34EAF9A18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slideLayout" Target="../slideLayouts/slideLayout51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34" Type="http://schemas.openxmlformats.org/officeDocument/2006/relationships/slideLayout" Target="../slideLayouts/slideLayout59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33" Type="http://schemas.openxmlformats.org/officeDocument/2006/relationships/slideLayout" Target="../slideLayouts/slideLayout58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29" Type="http://schemas.openxmlformats.org/officeDocument/2006/relationships/slideLayout" Target="../slideLayouts/slideLayout54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32" Type="http://schemas.openxmlformats.org/officeDocument/2006/relationships/slideLayout" Target="../slideLayouts/slideLayout57.xml"/><Relationship Id="rId37" Type="http://schemas.openxmlformats.org/officeDocument/2006/relationships/slideLayout" Target="../slideLayouts/slideLayout62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28" Type="http://schemas.openxmlformats.org/officeDocument/2006/relationships/slideLayout" Target="../slideLayouts/slideLayout53.xml"/><Relationship Id="rId36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31" Type="http://schemas.openxmlformats.org/officeDocument/2006/relationships/slideLayout" Target="../slideLayouts/slideLayout56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slideLayout" Target="../slideLayouts/slideLayout52.xml"/><Relationship Id="rId30" Type="http://schemas.openxmlformats.org/officeDocument/2006/relationships/slideLayout" Target="../slideLayouts/slideLayout55.xml"/><Relationship Id="rId35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9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188" tIns="50093" rIns="100188" bIns="500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4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188" tIns="50093" rIns="100188" bIns="500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2" y="6356360"/>
            <a:ext cx="2311400" cy="365125"/>
          </a:xfrm>
          <a:prstGeom prst="rect">
            <a:avLst/>
          </a:prstGeom>
        </p:spPr>
        <p:txBody>
          <a:bodyPr vert="horz" wrap="square" lIns="100188" tIns="50093" rIns="100188" bIns="50093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6" y="6356360"/>
            <a:ext cx="3136900" cy="365125"/>
          </a:xfrm>
          <a:prstGeom prst="rect">
            <a:avLst/>
          </a:prstGeom>
        </p:spPr>
        <p:txBody>
          <a:bodyPr vert="horz" wrap="square" lIns="100188" tIns="50093" rIns="100188" bIns="50093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60"/>
            <a:ext cx="2311400" cy="365125"/>
          </a:xfrm>
          <a:prstGeom prst="rect">
            <a:avLst/>
          </a:prstGeom>
        </p:spPr>
        <p:txBody>
          <a:bodyPr vert="horz" wrap="square" lIns="100188" tIns="50093" rIns="100188" bIns="50093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554A669B-5B19-49EC-8A00-B31564EEBF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524" r:id="rId1"/>
    <p:sldLayoutId id="2147487525" r:id="rId2"/>
    <p:sldLayoutId id="2147487526" r:id="rId3"/>
    <p:sldLayoutId id="2147487527" r:id="rId4"/>
    <p:sldLayoutId id="2147487528" r:id="rId5"/>
    <p:sldLayoutId id="2147487529" r:id="rId6"/>
    <p:sldLayoutId id="2147487530" r:id="rId7"/>
    <p:sldLayoutId id="2147487531" r:id="rId8"/>
    <p:sldLayoutId id="2147487532" r:id="rId9"/>
    <p:sldLayoutId id="2147487533" r:id="rId10"/>
    <p:sldLayoutId id="2147487534" r:id="rId11"/>
    <p:sldLayoutId id="2147487535" r:id="rId12"/>
    <p:sldLayoutId id="2147487536" r:id="rId13"/>
    <p:sldLayoutId id="2147487537" r:id="rId14"/>
    <p:sldLayoutId id="2147487538" r:id="rId15"/>
    <p:sldLayoutId id="2147487539" r:id="rId16"/>
    <p:sldLayoutId id="2147487540" r:id="rId17"/>
    <p:sldLayoutId id="2147487541" r:id="rId18"/>
    <p:sldLayoutId id="2147487542" r:id="rId19"/>
    <p:sldLayoutId id="2147487543" r:id="rId20"/>
    <p:sldLayoutId id="2147487544" r:id="rId21"/>
    <p:sldLayoutId id="2147487545" r:id="rId22"/>
    <p:sldLayoutId id="2147487546" r:id="rId23"/>
    <p:sldLayoutId id="2147487548" r:id="rId24"/>
    <p:sldLayoutId id="2147487549" r:id="rId25"/>
  </p:sldLayoutIdLst>
  <p:hf hdr="0" dt="0"/>
  <p:txStyles>
    <p:titleStyle>
      <a:lvl1pPr algn="ctr" defTabSz="1001333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0133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2pPr>
      <a:lvl3pPr algn="ctr" defTabSz="100133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3pPr>
      <a:lvl4pPr algn="ctr" defTabSz="100133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4pPr>
      <a:lvl5pPr algn="ctr" defTabSz="100133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5pPr>
      <a:lvl6pPr marL="457027" algn="ctr" defTabSz="1001333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6pPr>
      <a:lvl7pPr marL="914055" algn="ctr" defTabSz="1001333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7pPr>
      <a:lvl8pPr marL="1371081" algn="ctr" defTabSz="1001333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8pPr>
      <a:lvl9pPr marL="1828108" algn="ctr" defTabSz="1001333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9pPr>
    </p:titleStyle>
    <p:bodyStyle>
      <a:lvl1pPr marL="374507" indent="-374507" algn="l" defTabSz="100133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2492" indent="-312620" algn="l" defTabSz="100133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52064" indent="-249143" algn="l" defTabSz="100133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51936" indent="-249143" algn="l" defTabSz="100133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53397" indent="-249143" algn="l" defTabSz="100133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55222" indent="-250475" algn="l" defTabSz="10019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56174" indent="-250475" algn="l" defTabSz="10019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57126" indent="-250475" algn="l" defTabSz="10019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58075" indent="-250475" algn="l" defTabSz="10019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019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0952" algn="l" defTabSz="10019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1900" algn="l" defTabSz="10019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2850" algn="l" defTabSz="10019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3797" algn="l" defTabSz="10019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4747" algn="l" defTabSz="10019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5697" algn="l" defTabSz="10019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06651" algn="l" defTabSz="10019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07598" algn="l" defTabSz="10019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595" y="275012"/>
            <a:ext cx="8914812" cy="114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220" tIns="50108" rIns="100220" bIns="501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595" y="1599673"/>
            <a:ext cx="8914812" cy="4526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220" tIns="50108" rIns="100220" bIns="501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595" y="6356933"/>
            <a:ext cx="2311792" cy="364281"/>
          </a:xfrm>
          <a:prstGeom prst="rect">
            <a:avLst/>
          </a:prstGeom>
        </p:spPr>
        <p:txBody>
          <a:bodyPr vert="horz" wrap="square" lIns="100220" tIns="50108" rIns="100220" bIns="5010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3864" y="6356933"/>
            <a:ext cx="3138273" cy="364281"/>
          </a:xfrm>
          <a:prstGeom prst="rect">
            <a:avLst/>
          </a:prstGeom>
        </p:spPr>
        <p:txBody>
          <a:bodyPr vert="horz" wrap="square" lIns="100220" tIns="50108" rIns="100220" bIns="5010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8614" y="6356933"/>
            <a:ext cx="2311792" cy="364281"/>
          </a:xfrm>
          <a:prstGeom prst="rect">
            <a:avLst/>
          </a:prstGeom>
        </p:spPr>
        <p:txBody>
          <a:bodyPr vert="horz" wrap="square" lIns="100220" tIns="50108" rIns="100220" bIns="5010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554A669B-5B19-49EC-8A00-B31564EEBF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5150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552" r:id="rId1"/>
    <p:sldLayoutId id="2147487553" r:id="rId2"/>
    <p:sldLayoutId id="2147487554" r:id="rId3"/>
    <p:sldLayoutId id="2147487555" r:id="rId4"/>
    <p:sldLayoutId id="2147487556" r:id="rId5"/>
    <p:sldLayoutId id="2147487557" r:id="rId6"/>
    <p:sldLayoutId id="2147487558" r:id="rId7"/>
    <p:sldLayoutId id="2147487559" r:id="rId8"/>
    <p:sldLayoutId id="2147487560" r:id="rId9"/>
    <p:sldLayoutId id="2147487561" r:id="rId10"/>
    <p:sldLayoutId id="2147487562" r:id="rId11"/>
    <p:sldLayoutId id="2147487563" r:id="rId12"/>
    <p:sldLayoutId id="2147487564" r:id="rId13"/>
    <p:sldLayoutId id="2147487565" r:id="rId14"/>
    <p:sldLayoutId id="2147487566" r:id="rId15"/>
    <p:sldLayoutId id="2147487567" r:id="rId16"/>
    <p:sldLayoutId id="2147487568" r:id="rId17"/>
    <p:sldLayoutId id="2147487569" r:id="rId18"/>
    <p:sldLayoutId id="2147487570" r:id="rId19"/>
    <p:sldLayoutId id="2147487571" r:id="rId20"/>
    <p:sldLayoutId id="2147487572" r:id="rId21"/>
    <p:sldLayoutId id="2147487573" r:id="rId22"/>
    <p:sldLayoutId id="2147487574" r:id="rId23"/>
    <p:sldLayoutId id="2147487575" r:id="rId24"/>
    <p:sldLayoutId id="2147487576" r:id="rId25"/>
    <p:sldLayoutId id="2147487577" r:id="rId26"/>
    <p:sldLayoutId id="2147487578" r:id="rId27"/>
    <p:sldLayoutId id="2147487579" r:id="rId28"/>
    <p:sldLayoutId id="2147487580" r:id="rId29"/>
    <p:sldLayoutId id="2147487581" r:id="rId30"/>
    <p:sldLayoutId id="2147487582" r:id="rId31"/>
    <p:sldLayoutId id="2147487583" r:id="rId32"/>
    <p:sldLayoutId id="2147487584" r:id="rId33"/>
    <p:sldLayoutId id="2147487585" r:id="rId34"/>
    <p:sldLayoutId id="2147487586" r:id="rId35"/>
    <p:sldLayoutId id="2147487587" r:id="rId36"/>
    <p:sldLayoutId id="2147487588" r:id="rId37"/>
  </p:sldLayoutIdLst>
  <p:hf hdr="0" dt="0"/>
  <p:txStyles>
    <p:titleStyle>
      <a:lvl1pPr algn="ctr" defTabSz="1001510" rtl="0" eaLnBrk="1" fontAlgn="base" hangingPunct="1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01510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2pPr>
      <a:lvl3pPr algn="ctr" defTabSz="1001510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3pPr>
      <a:lvl4pPr algn="ctr" defTabSz="1001510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4pPr>
      <a:lvl5pPr algn="ctr" defTabSz="1001510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5pPr>
      <a:lvl6pPr marL="457171" algn="ctr" defTabSz="1001649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6pPr>
      <a:lvl7pPr marL="914342" algn="ctr" defTabSz="1001649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7pPr>
      <a:lvl8pPr marL="1371513" algn="ctr" defTabSz="1001649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8pPr>
      <a:lvl9pPr marL="1828684" algn="ctr" defTabSz="1001649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9pPr>
    </p:titleStyle>
    <p:bodyStyle>
      <a:lvl1pPr marL="373197" indent="-373197" algn="l" defTabSz="100151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1996" indent="-311969" algn="l" defTabSz="100151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52252" indent="-247826" algn="l" defTabSz="100151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52277" indent="-247826" algn="l" defTabSz="100151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53761" indent="-247826" algn="l" defTabSz="100151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56092" indent="-250554" algn="l" defTabSz="100221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57203" indent="-250554" algn="l" defTabSz="100221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58311" indent="-250554" algn="l" defTabSz="100221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59419" indent="-250554" algn="l" defTabSz="100221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022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1111" algn="l" defTabSz="10022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2216" algn="l" defTabSz="10022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3324" algn="l" defTabSz="10022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4429" algn="l" defTabSz="10022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5537" algn="l" defTabSz="10022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6647" algn="l" defTabSz="10022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07757" algn="l" defTabSz="10022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08863" algn="l" defTabSz="10022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18" Type="http://schemas.openxmlformats.org/officeDocument/2006/relationships/image" Target="../media/image37.jpeg"/><Relationship Id="rId26" Type="http://schemas.openxmlformats.org/officeDocument/2006/relationships/image" Target="../media/image45.jpeg"/><Relationship Id="rId3" Type="http://schemas.openxmlformats.org/officeDocument/2006/relationships/image" Target="../media/image22.png"/><Relationship Id="rId21" Type="http://schemas.openxmlformats.org/officeDocument/2006/relationships/image" Target="../media/image40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17" Type="http://schemas.openxmlformats.org/officeDocument/2006/relationships/image" Target="../media/image36.jpeg"/><Relationship Id="rId25" Type="http://schemas.openxmlformats.org/officeDocument/2006/relationships/image" Target="../media/image44.jpeg"/><Relationship Id="rId2" Type="http://schemas.openxmlformats.org/officeDocument/2006/relationships/image" Target="../media/image21.jpeg"/><Relationship Id="rId16" Type="http://schemas.openxmlformats.org/officeDocument/2006/relationships/image" Target="../media/image35.jpeg"/><Relationship Id="rId20" Type="http://schemas.openxmlformats.org/officeDocument/2006/relationships/image" Target="../media/image39.jpeg"/><Relationship Id="rId29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24" Type="http://schemas.openxmlformats.org/officeDocument/2006/relationships/image" Target="../media/image43.jpeg"/><Relationship Id="rId5" Type="http://schemas.openxmlformats.org/officeDocument/2006/relationships/image" Target="../media/image24.jpeg"/><Relationship Id="rId15" Type="http://schemas.openxmlformats.org/officeDocument/2006/relationships/image" Target="../media/image34.jpeg"/><Relationship Id="rId23" Type="http://schemas.openxmlformats.org/officeDocument/2006/relationships/image" Target="../media/image42.jpeg"/><Relationship Id="rId28" Type="http://schemas.openxmlformats.org/officeDocument/2006/relationships/image" Target="../media/image47.png"/><Relationship Id="rId10" Type="http://schemas.openxmlformats.org/officeDocument/2006/relationships/image" Target="../media/image29.jpeg"/><Relationship Id="rId19" Type="http://schemas.openxmlformats.org/officeDocument/2006/relationships/image" Target="../media/image38.jpeg"/><Relationship Id="rId4" Type="http://schemas.openxmlformats.org/officeDocument/2006/relationships/image" Target="../media/image23.png"/><Relationship Id="rId9" Type="http://schemas.openxmlformats.org/officeDocument/2006/relationships/image" Target="../media/image28.jpeg"/><Relationship Id="rId14" Type="http://schemas.openxmlformats.org/officeDocument/2006/relationships/image" Target="../media/image33.jpeg"/><Relationship Id="rId22" Type="http://schemas.openxmlformats.org/officeDocument/2006/relationships/image" Target="../media/image41.jpeg"/><Relationship Id="rId27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0.png"/><Relationship Id="rId7" Type="http://schemas.openxmlformats.org/officeDocument/2006/relationships/image" Target="../media/image54.jpeg"/><Relationship Id="rId12" Type="http://schemas.openxmlformats.org/officeDocument/2006/relationships/image" Target="../media/image59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jpeg"/><Relationship Id="rId5" Type="http://schemas.openxmlformats.org/officeDocument/2006/relationships/image" Target="../media/image52.png"/><Relationship Id="rId15" Type="http://schemas.openxmlformats.org/officeDocument/2006/relationships/image" Target="../media/image6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13" Type="http://schemas.openxmlformats.org/officeDocument/2006/relationships/image" Target="../media/image74.jpeg"/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12" Type="http://schemas.openxmlformats.org/officeDocument/2006/relationships/image" Target="../media/image73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72.jpe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jpeg"/><Relationship Id="rId9" Type="http://schemas.openxmlformats.org/officeDocument/2006/relationships/image" Target="../media/image7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Заголовок 2"/>
          <p:cNvSpPr>
            <a:spLocks noGrp="1"/>
          </p:cNvSpPr>
          <p:nvPr>
            <p:ph type="ctrTitle"/>
          </p:nvPr>
        </p:nvSpPr>
        <p:spPr>
          <a:xfrm>
            <a:off x="272486" y="5152262"/>
            <a:ext cx="9361040" cy="9144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Объекты культурного наследия </a:t>
            </a:r>
            <a:r>
              <a:rPr lang="en-US" sz="2800" b="1" dirty="0" smtClean="0">
                <a:solidFill>
                  <a:srgbClr val="FF6600"/>
                </a:solidFill>
              </a:rPr>
              <a:t>vs.</a:t>
            </a:r>
            <a:r>
              <a:rPr lang="ru-RU" sz="2400" dirty="0" smtClean="0"/>
              <a:t> современное использование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http://4.bp.blogspot.com/-JaLsIXcMj68/UCIrYUfT2qI/AAAAAAAAAiY/qxwdh-pEG9k/s1600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80" y="0"/>
            <a:ext cx="9433048" cy="6017941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792F7-636D-46FA-A133-D5F44B403F86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6" name="Заголовок 26"/>
          <p:cNvSpPr>
            <a:spLocks noGrp="1"/>
          </p:cNvSpPr>
          <p:nvPr>
            <p:ph type="title"/>
          </p:nvPr>
        </p:nvSpPr>
        <p:spPr>
          <a:xfrm>
            <a:off x="5889104" y="260648"/>
            <a:ext cx="4016896" cy="541935"/>
          </a:xfrm>
          <a:solidFill>
            <a:srgbClr val="C76D28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latin typeface="+mn-lt"/>
              </a:rPr>
              <a:t>Шведская мечта</a:t>
            </a:r>
            <a:endParaRPr lang="ru-RU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http://img-fotki.yandex.ru/get/6519/177348551.2/0_7c938_d04cdd77_XL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lum bright="-10000"/>
          </a:blip>
          <a:srcRect/>
          <a:stretch>
            <a:fillRect/>
          </a:stretch>
        </p:blipFill>
        <p:spPr bwMode="auto">
          <a:xfrm>
            <a:off x="0" y="-706338"/>
            <a:ext cx="9906000" cy="668655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92560" y="1371628"/>
            <a:ext cx="8655841" cy="3816424"/>
          </a:xfrm>
        </p:spPr>
        <p:txBody>
          <a:bodyPr/>
          <a:lstStyle/>
          <a:p>
            <a:pPr marL="360000" indent="-394915" algn="just">
              <a:spcBef>
                <a:spcPct val="0"/>
              </a:spcBef>
              <a:buSzPct val="120000"/>
              <a:buBlip>
                <a:blip r:embed="rId3"/>
              </a:buBlip>
              <a:tabLst>
                <a:tab pos="1053107" algn="l"/>
              </a:tabLst>
            </a:pPr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  <a:ea typeface="Times New Roman"/>
                <a:cs typeface="Times New Roman"/>
              </a:rPr>
              <a:t>Естественное старение дерева с потерей прочности от 2 до 6 мм в столетие!</a:t>
            </a:r>
          </a:p>
          <a:p>
            <a:pPr marL="360000" indent="-394915" algn="just">
              <a:spcBef>
                <a:spcPct val="0"/>
              </a:spcBef>
              <a:buSzPct val="120000"/>
              <a:buNone/>
              <a:tabLst>
                <a:tab pos="1053107" algn="l"/>
              </a:tabLst>
            </a:pPr>
            <a:endParaRPr lang="ru-RU" sz="2800" dirty="0" smtClean="0">
              <a:solidFill>
                <a:schemeClr val="bg1">
                  <a:lumMod val="95000"/>
                </a:schemeClr>
              </a:solidFill>
              <a:ea typeface="Times New Roman"/>
              <a:cs typeface="Times New Roman"/>
            </a:endParaRPr>
          </a:p>
          <a:p>
            <a:pPr marL="360000" indent="-394915" algn="just">
              <a:spcBef>
                <a:spcPct val="0"/>
              </a:spcBef>
              <a:buSzPct val="120000"/>
              <a:buBlip>
                <a:blip r:embed="rId3"/>
              </a:buBlip>
              <a:tabLst>
                <a:tab pos="1053107" algn="l"/>
              </a:tabLst>
            </a:pPr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  <a:ea typeface="Times New Roman"/>
                <a:cs typeface="Times New Roman"/>
              </a:rPr>
              <a:t>Срок службы деревянных домов до 500-800 лет!</a:t>
            </a:r>
            <a:endParaRPr lang="ru-RU" sz="2800" dirty="0" smtClean="0">
              <a:solidFill>
                <a:schemeClr val="bg1">
                  <a:lumMod val="95000"/>
                </a:schemeClr>
              </a:solidFill>
              <a:ea typeface="Times New Roman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792F7-636D-46FA-A133-D5F44B403F86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6" name="Заголовок 26"/>
          <p:cNvSpPr>
            <a:spLocks noGrp="1"/>
          </p:cNvSpPr>
          <p:nvPr>
            <p:ph type="title"/>
          </p:nvPr>
        </p:nvSpPr>
        <p:spPr>
          <a:xfrm>
            <a:off x="5889104" y="260648"/>
            <a:ext cx="4016896" cy="541935"/>
          </a:xfrm>
          <a:solidFill>
            <a:srgbClr val="C76D28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latin typeface="+mn-lt"/>
              </a:rPr>
              <a:t>Пара фактов</a:t>
            </a:r>
            <a:endParaRPr lang="ru-RU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8" name="Picture 4" descr="http://resimars.net/data/media/973/0009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lum bright="-10000"/>
          </a:blip>
          <a:srcRect/>
          <a:stretch>
            <a:fillRect/>
          </a:stretch>
        </p:blipFill>
        <p:spPr bwMode="auto">
          <a:xfrm>
            <a:off x="0" y="-1395536"/>
            <a:ext cx="9906000" cy="74295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92560" y="1052736"/>
            <a:ext cx="8655841" cy="3816424"/>
          </a:xfrm>
        </p:spPr>
        <p:txBody>
          <a:bodyPr/>
          <a:lstStyle/>
          <a:p>
            <a:pPr marL="360000" indent="-394915" algn="just">
              <a:lnSpc>
                <a:spcPct val="150000"/>
              </a:lnSpc>
              <a:spcBef>
                <a:spcPct val="0"/>
              </a:spcBef>
              <a:buSzPct val="120000"/>
              <a:buBlip>
                <a:blip r:embed="rId3"/>
              </a:buBlip>
              <a:tabLst>
                <a:tab pos="1053107" algn="l"/>
              </a:tabLst>
            </a:pPr>
            <a:r>
              <a:rPr lang="ru-RU" sz="2800" dirty="0" smtClean="0">
                <a:solidFill>
                  <a:schemeClr val="bg1"/>
                </a:solidFill>
                <a:ea typeface="Times New Roman"/>
                <a:cs typeface="Times New Roman"/>
              </a:rPr>
              <a:t>Конец 1960-х «</a:t>
            </a:r>
            <a:r>
              <a:rPr lang="en-US" sz="2800" dirty="0" smtClean="0">
                <a:solidFill>
                  <a:schemeClr val="bg1"/>
                </a:solidFill>
                <a:ea typeface="Times New Roman"/>
                <a:cs typeface="Times New Roman"/>
              </a:rPr>
              <a:t>The Nordic Wooden Town</a:t>
            </a:r>
            <a:r>
              <a:rPr lang="ru-RU" sz="2800" dirty="0" smtClean="0">
                <a:solidFill>
                  <a:schemeClr val="bg1"/>
                </a:solidFill>
                <a:ea typeface="Times New Roman"/>
                <a:cs typeface="Times New Roman"/>
              </a:rPr>
              <a:t>»</a:t>
            </a:r>
            <a:endParaRPr lang="en-US" sz="2800" dirty="0" smtClean="0">
              <a:solidFill>
                <a:schemeClr val="bg1"/>
              </a:solidFill>
              <a:ea typeface="Times New Roman"/>
              <a:cs typeface="Times New Roman"/>
            </a:endParaRPr>
          </a:p>
          <a:p>
            <a:pPr marL="360000" indent="-394915" algn="just">
              <a:lnSpc>
                <a:spcPct val="150000"/>
              </a:lnSpc>
              <a:spcBef>
                <a:spcPct val="0"/>
              </a:spcBef>
              <a:buSzPct val="120000"/>
              <a:buBlip>
                <a:blip r:embed="rId3"/>
              </a:buBlip>
              <a:tabLst>
                <a:tab pos="1053107" algn="l"/>
              </a:tabLst>
            </a:pPr>
            <a:r>
              <a:rPr lang="ru-RU" sz="2800" dirty="0" smtClean="0">
                <a:solidFill>
                  <a:schemeClr val="bg1"/>
                </a:solidFill>
                <a:ea typeface="Times New Roman"/>
                <a:cs typeface="Times New Roman"/>
              </a:rPr>
              <a:t>1972 г. конференция в Норвегии</a:t>
            </a:r>
          </a:p>
          <a:p>
            <a:pPr marL="360000" indent="-394915" algn="just">
              <a:lnSpc>
                <a:spcPct val="150000"/>
              </a:lnSpc>
              <a:spcBef>
                <a:spcPct val="0"/>
              </a:spcBef>
              <a:buSzPct val="120000"/>
              <a:buBlip>
                <a:blip r:embed="rId3"/>
              </a:buBlip>
              <a:tabLst>
                <a:tab pos="1053107" algn="l"/>
              </a:tabLst>
            </a:pPr>
            <a:r>
              <a:rPr lang="ru-RU" sz="2800" dirty="0" smtClean="0">
                <a:solidFill>
                  <a:schemeClr val="bg1"/>
                </a:solidFill>
                <a:ea typeface="Times New Roman"/>
                <a:cs typeface="Times New Roman"/>
              </a:rPr>
              <a:t>1975 г. </a:t>
            </a:r>
            <a:r>
              <a:rPr lang="ru-RU" sz="2800" dirty="0" smtClean="0">
                <a:solidFill>
                  <a:schemeClr val="bg1"/>
                </a:solidFill>
                <a:ea typeface="Times New Roman"/>
                <a:cs typeface="Times New Roman"/>
              </a:rPr>
              <a:t>«</a:t>
            </a:r>
            <a:r>
              <a:rPr lang="en-US" sz="2800" dirty="0" smtClean="0">
                <a:solidFill>
                  <a:schemeClr val="bg1"/>
                </a:solidFill>
                <a:ea typeface="Times New Roman"/>
                <a:cs typeface="Times New Roman"/>
              </a:rPr>
              <a:t>The Year of architectural preservation</a:t>
            </a:r>
            <a:r>
              <a:rPr lang="ru-RU" sz="2800" dirty="0" smtClean="0">
                <a:solidFill>
                  <a:schemeClr val="bg1"/>
                </a:solidFill>
                <a:ea typeface="Times New Roman"/>
                <a:cs typeface="Times New Roman"/>
              </a:rPr>
              <a:t>» в Швеции</a:t>
            </a:r>
          </a:p>
          <a:p>
            <a:pPr marL="360000" indent="-394915" algn="just">
              <a:lnSpc>
                <a:spcPct val="150000"/>
              </a:lnSpc>
              <a:spcBef>
                <a:spcPct val="0"/>
              </a:spcBef>
              <a:buSzPct val="120000"/>
              <a:buBlip>
                <a:blip r:embed="rId3"/>
              </a:buBlip>
              <a:tabLst>
                <a:tab pos="1053107" algn="l"/>
              </a:tabLst>
            </a:pPr>
            <a:r>
              <a:rPr lang="ru-RU" sz="2800" dirty="0" smtClean="0">
                <a:solidFill>
                  <a:schemeClr val="bg1"/>
                </a:solidFill>
                <a:ea typeface="Times New Roman"/>
                <a:cs typeface="Times New Roman"/>
              </a:rPr>
              <a:t>1997 г. «</a:t>
            </a:r>
            <a:r>
              <a:rPr lang="en-US" sz="2800" dirty="0" smtClean="0">
                <a:solidFill>
                  <a:schemeClr val="bg1"/>
                </a:solidFill>
                <a:ea typeface="Times New Roman"/>
                <a:cs typeface="Times New Roman"/>
              </a:rPr>
              <a:t>Sustainable Urban Habitat in Wood</a:t>
            </a:r>
            <a:r>
              <a:rPr lang="ru-RU" sz="2800" dirty="0" smtClean="0">
                <a:solidFill>
                  <a:schemeClr val="bg1"/>
                </a:solidFill>
                <a:ea typeface="Times New Roman"/>
                <a:cs typeface="Times New Roman"/>
              </a:rPr>
              <a:t>» в Норвегии</a:t>
            </a:r>
            <a:endParaRPr lang="ru-RU" sz="2800" dirty="0" smtClean="0">
              <a:solidFill>
                <a:schemeClr val="bg1"/>
              </a:solidFill>
              <a:ea typeface="Times New Roman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792F7-636D-46FA-A133-D5F44B403F86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6" name="Заголовок 26"/>
          <p:cNvSpPr>
            <a:spLocks noGrp="1"/>
          </p:cNvSpPr>
          <p:nvPr>
            <p:ph type="title"/>
          </p:nvPr>
        </p:nvSpPr>
        <p:spPr>
          <a:xfrm>
            <a:off x="5889104" y="260648"/>
            <a:ext cx="4016896" cy="541935"/>
          </a:xfrm>
          <a:solidFill>
            <a:srgbClr val="C76D28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latin typeface="+mn-lt"/>
              </a:rPr>
              <a:t>Основные вехи</a:t>
            </a:r>
            <a:endParaRPr lang="ru-RU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92560" y="1124744"/>
            <a:ext cx="8655841" cy="3816424"/>
          </a:xfrm>
        </p:spPr>
        <p:txBody>
          <a:bodyPr/>
          <a:lstStyle/>
          <a:p>
            <a:pPr marL="360000" indent="-394915" algn="just">
              <a:lnSpc>
                <a:spcPct val="110000"/>
              </a:lnSpc>
              <a:spcBef>
                <a:spcPct val="0"/>
              </a:spcBef>
              <a:buSzPct val="120000"/>
              <a:buBlip>
                <a:blip r:embed="rId2"/>
              </a:buBlip>
              <a:tabLst>
                <a:tab pos="1053107" algn="l"/>
              </a:tabLst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  <a:cs typeface="Times New Roman"/>
              </a:rPr>
              <a:t>Приоритет – включение исторической застройки в обычную средовую застройку города!</a:t>
            </a:r>
          </a:p>
          <a:p>
            <a:pPr marL="360000" indent="-394915" algn="just">
              <a:lnSpc>
                <a:spcPct val="110000"/>
              </a:lnSpc>
              <a:spcBef>
                <a:spcPct val="0"/>
              </a:spcBef>
              <a:buSzPct val="120000"/>
              <a:buBlip>
                <a:blip r:embed="rId2"/>
              </a:buBlip>
              <a:tabLst>
                <a:tab pos="1053107" algn="l"/>
              </a:tabLst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  <a:cs typeface="Times New Roman"/>
              </a:rPr>
              <a:t>Максимальное сохранение старых форм;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ea typeface="Times New Roman"/>
              <a:cs typeface="Times New Roman"/>
            </a:endParaRPr>
          </a:p>
          <a:p>
            <a:pPr marL="360000" indent="-394915" algn="just">
              <a:lnSpc>
                <a:spcPct val="110000"/>
              </a:lnSpc>
              <a:spcBef>
                <a:spcPct val="0"/>
              </a:spcBef>
              <a:buSzPct val="120000"/>
              <a:buBlip>
                <a:blip r:embed="rId2"/>
              </a:buBlip>
              <a:tabLst>
                <a:tab pos="1053107" algn="l"/>
              </a:tabLst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  <a:cs typeface="Times New Roman"/>
              </a:rPr>
              <a:t>Заинтересованность общества и собственников вместо строгости законов;</a:t>
            </a:r>
          </a:p>
          <a:p>
            <a:pPr marL="360000" indent="-394915" algn="just">
              <a:lnSpc>
                <a:spcPct val="110000"/>
              </a:lnSpc>
              <a:spcBef>
                <a:spcPct val="0"/>
              </a:spcBef>
              <a:buSzPct val="120000"/>
              <a:buBlip>
                <a:blip r:embed="rId2"/>
              </a:buBlip>
              <a:tabLst>
                <a:tab pos="1053107" algn="l"/>
              </a:tabLst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  <a:cs typeface="Times New Roman"/>
              </a:rPr>
              <a:t>Территории Национального Интереса;</a:t>
            </a:r>
          </a:p>
          <a:p>
            <a:pPr marL="360000" indent="-394915" algn="just">
              <a:lnSpc>
                <a:spcPct val="110000"/>
              </a:lnSpc>
              <a:spcBef>
                <a:spcPct val="0"/>
              </a:spcBef>
              <a:buSzPct val="120000"/>
              <a:buBlip>
                <a:blip r:embed="rId2"/>
              </a:buBlip>
              <a:tabLst>
                <a:tab pos="1053107" algn="l"/>
              </a:tabLst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  <a:cs typeface="Times New Roman"/>
              </a:rPr>
              <a:t>Ежегодные гранты на реновацию 25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  <a:cs typeface="Times New Roman"/>
              </a:rPr>
              <a:t>млн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  <a:cs typeface="Times New Roman"/>
              </a:rPr>
              <a:t> евро;</a:t>
            </a:r>
          </a:p>
          <a:p>
            <a:pPr marL="360000" indent="-394915" algn="just">
              <a:lnSpc>
                <a:spcPct val="110000"/>
              </a:lnSpc>
              <a:spcBef>
                <a:spcPct val="0"/>
              </a:spcBef>
              <a:buSzPct val="120000"/>
              <a:buBlip>
                <a:blip r:embed="rId2"/>
              </a:buBlip>
              <a:tabLst>
                <a:tab pos="1053107" algn="l"/>
              </a:tabLst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  <a:cs typeface="Times New Roman"/>
              </a:rPr>
              <a:t>500-1000 зданий ежегодно реставрируются государством;</a:t>
            </a:r>
          </a:p>
          <a:p>
            <a:pPr marL="360000" indent="-394915" algn="just">
              <a:lnSpc>
                <a:spcPct val="110000"/>
              </a:lnSpc>
              <a:spcBef>
                <a:spcPct val="0"/>
              </a:spcBef>
              <a:buSzPct val="120000"/>
              <a:buBlip>
                <a:blip r:embed="rId2"/>
              </a:buBlip>
              <a:tabLst>
                <a:tab pos="1053107" algn="l"/>
              </a:tabLst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  <a:cs typeface="Times New Roman"/>
              </a:rPr>
              <a:t>Специализированные институты и издания.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ea typeface="Times New Roman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792F7-636D-46FA-A133-D5F44B403F86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6" name="Заголовок 26"/>
          <p:cNvSpPr>
            <a:spLocks noGrp="1"/>
          </p:cNvSpPr>
          <p:nvPr>
            <p:ph type="title"/>
          </p:nvPr>
        </p:nvSpPr>
        <p:spPr>
          <a:xfrm>
            <a:off x="5889104" y="260648"/>
            <a:ext cx="4016896" cy="541935"/>
          </a:xfrm>
          <a:solidFill>
            <a:srgbClr val="C76D28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latin typeface="+mn-lt"/>
              </a:rPr>
              <a:t>Основные принципы</a:t>
            </a:r>
            <a:endParaRPr lang="ru-RU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792F7-636D-46FA-A133-D5F44B403F86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6" name="Заголовок 26"/>
          <p:cNvSpPr>
            <a:spLocks noGrp="1"/>
          </p:cNvSpPr>
          <p:nvPr>
            <p:ph type="title"/>
          </p:nvPr>
        </p:nvSpPr>
        <p:spPr>
          <a:xfrm>
            <a:off x="5889104" y="260648"/>
            <a:ext cx="4016896" cy="541935"/>
          </a:xfrm>
          <a:solidFill>
            <a:srgbClr val="C76D28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latin typeface="+mn-lt"/>
              </a:rPr>
              <a:t>Результат</a:t>
            </a:r>
            <a:endParaRPr lang="ru-RU" sz="24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2520" y="1556792"/>
            <a:ext cx="6552728" cy="1152128"/>
          </a:xfrm>
        </p:spPr>
        <p:txBody>
          <a:bodyPr/>
          <a:lstStyle/>
          <a:p>
            <a:pPr marL="360000" indent="-394915" algn="just">
              <a:lnSpc>
                <a:spcPts val="3360"/>
              </a:lnSpc>
              <a:spcBef>
                <a:spcPct val="0"/>
              </a:spcBef>
              <a:buSzPct val="120000"/>
              <a:buBlip>
                <a:blip r:embed="rId2"/>
              </a:buBlip>
              <a:tabLst>
                <a:tab pos="1053107" algn="l"/>
              </a:tabLst>
            </a:pPr>
            <a:r>
              <a:rPr lang="ru-RU" sz="2400" dirty="0" smtClean="0">
                <a:ea typeface="Times New Roman"/>
                <a:cs typeface="Times New Roman"/>
              </a:rPr>
              <a:t>Здания с охранным статусом пользуются повышенным интересом и их стоимость выше среднерыночной!</a:t>
            </a:r>
            <a:endParaRPr lang="ru-RU" sz="2400" dirty="0" smtClean="0">
              <a:ea typeface="Times New Roman"/>
              <a:cs typeface="Times New Roman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1280592" y="2996952"/>
            <a:ext cx="784887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188" tIns="50093" rIns="100188" bIns="50093" numCol="1" anchor="t" anchorCtr="0" compatLnSpc="1">
            <a:prstTxWarp prst="textNoShape">
              <a:avLst/>
            </a:prstTxWarp>
          </a:bodyPr>
          <a:lstStyle/>
          <a:p>
            <a:pPr marL="360000" marR="0" lvl="0" indent="-394915" algn="just" defTabSz="1001333" rtl="0" eaLnBrk="0" fontAlgn="base" latinLnBrk="0" hangingPunct="0">
              <a:lnSpc>
                <a:spcPts val="3360"/>
              </a:lnSpc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pitchFamily="34" charset="0"/>
              <a:buBlip>
                <a:blip r:embed="rId2"/>
              </a:buBlip>
              <a:tabLst>
                <a:tab pos="1053107" algn="l"/>
              </a:tabLst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Times New Roman"/>
                <a:cs typeface="Times New Roman"/>
              </a:rPr>
              <a:t>«Сохранение культурного наследия стало модой» (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Times New Roman"/>
                <a:cs typeface="Times New Roman"/>
              </a:rPr>
              <a:t>Ларссон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Times New Roman"/>
                <a:cs typeface="Times New Roman"/>
              </a:rPr>
              <a:t>, 2002)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://q-ec.bstatic.com/images/hotel/max1024x768/174/17486880.jpg"/>
          <p:cNvPicPr>
            <a:picLocks noChangeAspect="1" noChangeArrowheads="1"/>
          </p:cNvPicPr>
          <p:nvPr/>
        </p:nvPicPr>
        <p:blipFill>
          <a:blip r:embed="rId2" cstate="print"/>
          <a:srcRect t="7083"/>
          <a:stretch>
            <a:fillRect/>
          </a:stretch>
        </p:blipFill>
        <p:spPr bwMode="auto">
          <a:xfrm>
            <a:off x="95944" y="0"/>
            <a:ext cx="9753600" cy="6027093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792F7-636D-46FA-A133-D5F44B403F86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6" name="Заголовок 26"/>
          <p:cNvSpPr>
            <a:spLocks noGrp="1"/>
          </p:cNvSpPr>
          <p:nvPr>
            <p:ph type="title"/>
          </p:nvPr>
        </p:nvSpPr>
        <p:spPr>
          <a:xfrm>
            <a:off x="5889104" y="260648"/>
            <a:ext cx="4016896" cy="541935"/>
          </a:xfrm>
          <a:solidFill>
            <a:srgbClr val="C76D28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latin typeface="+mn-lt"/>
              </a:rPr>
              <a:t>Результат</a:t>
            </a:r>
            <a:endParaRPr lang="ru-RU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792F7-636D-46FA-A133-D5F44B403F86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6" name="Заголовок 26"/>
          <p:cNvSpPr>
            <a:spLocks noGrp="1"/>
          </p:cNvSpPr>
          <p:nvPr>
            <p:ph type="title"/>
          </p:nvPr>
        </p:nvSpPr>
        <p:spPr>
          <a:xfrm>
            <a:off x="5889104" y="260648"/>
            <a:ext cx="4016896" cy="541935"/>
          </a:xfrm>
          <a:solidFill>
            <a:srgbClr val="C76D28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latin typeface="+mn-lt"/>
              </a:rPr>
              <a:t>Результат</a:t>
            </a:r>
            <a:endParaRPr lang="ru-RU" sz="2400" dirty="0">
              <a:latin typeface="+mn-lt"/>
            </a:endParaRPr>
          </a:p>
        </p:txBody>
      </p:sp>
      <p:pic>
        <p:nvPicPr>
          <p:cNvPr id="5" name="Picture 6" descr="http://i.jartour.ru/_/images/items/resorts/druskininkai/1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20" y="872917"/>
            <a:ext cx="7187952" cy="51483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792F7-636D-46FA-A133-D5F44B403F86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6" name="Заголовок 26"/>
          <p:cNvSpPr>
            <a:spLocks noGrp="1"/>
          </p:cNvSpPr>
          <p:nvPr>
            <p:ph type="title"/>
          </p:nvPr>
        </p:nvSpPr>
        <p:spPr>
          <a:xfrm>
            <a:off x="5889104" y="260648"/>
            <a:ext cx="4016896" cy="541935"/>
          </a:xfrm>
          <a:solidFill>
            <a:srgbClr val="C76D28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latin typeface="+mn-lt"/>
              </a:rPr>
              <a:t>Результат</a:t>
            </a:r>
            <a:endParaRPr lang="ru-RU" sz="2400" dirty="0">
              <a:latin typeface="+mn-lt"/>
            </a:endParaRPr>
          </a:p>
        </p:txBody>
      </p:sp>
      <p:pic>
        <p:nvPicPr>
          <p:cNvPr id="7" name="Picture 4" descr="http://pikusov.kiev.ua/vilnius/IMGP2687.jpg"/>
          <p:cNvPicPr>
            <a:picLocks noChangeAspect="1" noChangeArrowheads="1"/>
          </p:cNvPicPr>
          <p:nvPr/>
        </p:nvPicPr>
        <p:blipFill>
          <a:blip r:embed="rId2" cstate="print"/>
          <a:srcRect r="5180"/>
          <a:stretch>
            <a:fillRect/>
          </a:stretch>
        </p:blipFill>
        <p:spPr bwMode="auto">
          <a:xfrm>
            <a:off x="213320" y="902419"/>
            <a:ext cx="7908032" cy="507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792F7-636D-46FA-A133-D5F44B403F86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6" name="Заголовок 26"/>
          <p:cNvSpPr>
            <a:spLocks noGrp="1"/>
          </p:cNvSpPr>
          <p:nvPr>
            <p:ph type="title"/>
          </p:nvPr>
        </p:nvSpPr>
        <p:spPr>
          <a:xfrm>
            <a:off x="5889104" y="260648"/>
            <a:ext cx="4016896" cy="541935"/>
          </a:xfrm>
          <a:solidFill>
            <a:srgbClr val="C76D28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latin typeface="+mn-lt"/>
              </a:rPr>
              <a:t>Функционал</a:t>
            </a:r>
            <a:endParaRPr lang="ru-RU" sz="2400" dirty="0">
              <a:latin typeface="+mn-lt"/>
            </a:endParaRPr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992561" y="2636912"/>
            <a:ext cx="3240359" cy="3816424"/>
          </a:xfrm>
        </p:spPr>
        <p:txBody>
          <a:bodyPr/>
          <a:lstStyle/>
          <a:p>
            <a:pPr marL="360000" indent="-394915" algn="just">
              <a:spcBef>
                <a:spcPct val="0"/>
              </a:spcBef>
              <a:buSzPct val="120000"/>
              <a:buBlip>
                <a:blip r:embed="rId2"/>
              </a:buBlip>
              <a:tabLst>
                <a:tab pos="1053107" algn="l"/>
              </a:tabLst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  <a:cs typeface="Times New Roman"/>
              </a:rPr>
              <a:t>Смешанная функция</a:t>
            </a:r>
          </a:p>
          <a:p>
            <a:pPr marL="360000" indent="-394915" algn="just">
              <a:spcBef>
                <a:spcPct val="0"/>
              </a:spcBef>
              <a:buSzPct val="120000"/>
              <a:buNone/>
              <a:tabLst>
                <a:tab pos="1053107" algn="l"/>
              </a:tabLst>
            </a:pPr>
            <a:endParaRPr lang="en-US" sz="2200" dirty="0" smtClean="0">
              <a:solidFill>
                <a:schemeClr val="tx1">
                  <a:lumMod val="95000"/>
                  <a:lumOff val="5000"/>
                </a:schemeClr>
              </a:solidFill>
              <a:ea typeface="Times New Roman"/>
              <a:cs typeface="Times New Roman"/>
            </a:endParaRPr>
          </a:p>
          <a:p>
            <a:pPr marL="360000" indent="-394915" algn="just">
              <a:spcBef>
                <a:spcPct val="0"/>
              </a:spcBef>
              <a:buSzPct val="120000"/>
              <a:buBlip>
                <a:blip r:embed="rId2"/>
              </a:buBlip>
              <a:tabLst>
                <a:tab pos="1053107" algn="l"/>
              </a:tabLst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  <a:cs typeface="Times New Roman"/>
              </a:rPr>
              <a:t>Социальная функция</a:t>
            </a:r>
            <a:endParaRPr lang="ru-RU" sz="2200" dirty="0" smtClean="0">
              <a:solidFill>
                <a:schemeClr val="tx1">
                  <a:lumMod val="95000"/>
                  <a:lumOff val="5000"/>
                </a:schemeClr>
              </a:solidFill>
              <a:ea typeface="Times New Roman"/>
              <a:cs typeface="Times New Roman"/>
            </a:endParaRPr>
          </a:p>
        </p:txBody>
      </p:sp>
      <p:pic>
        <p:nvPicPr>
          <p:cNvPr id="89090" name="Picture 2" descr="http://monk.com.ua/uploads/images/00/08/99/2013/06/28/38be41b63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4928" y="1628800"/>
            <a:ext cx="5404148" cy="36027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92560" y="1052736"/>
            <a:ext cx="8655841" cy="4536504"/>
          </a:xfrm>
        </p:spPr>
        <p:txBody>
          <a:bodyPr/>
          <a:lstStyle/>
          <a:p>
            <a:pPr marL="360000" indent="-394915" algn="just">
              <a:spcBef>
                <a:spcPct val="0"/>
              </a:spcBef>
              <a:buSzPct val="120000"/>
              <a:buBlip>
                <a:blip r:embed="rId2"/>
              </a:buBlip>
              <a:tabLst>
                <a:tab pos="1053107" algn="l"/>
              </a:tabLst>
            </a:pP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  <a:cs typeface="Times New Roman"/>
              </a:rPr>
              <a:t>10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  <a:cs typeface="Times New Roman"/>
              </a:rPr>
              <a:t>лет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  <a:cs typeface="Times New Roman"/>
              </a:rPr>
              <a:t>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  <a:cs typeface="Times New Roman"/>
              </a:rPr>
              <a:t>на рынке</a:t>
            </a:r>
          </a:p>
          <a:p>
            <a:pPr marL="360000" indent="-394915" algn="just">
              <a:spcBef>
                <a:spcPct val="0"/>
              </a:spcBef>
              <a:buSzPct val="120000"/>
              <a:buBlip>
                <a:blip r:embed="rId2"/>
              </a:buBlip>
              <a:tabLst>
                <a:tab pos="1053107" algn="l"/>
              </a:tabLst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  <a:cs typeface="Times New Roman"/>
              </a:rPr>
              <a:t>Создана на базе инвестиционного фонда</a:t>
            </a:r>
          </a:p>
          <a:p>
            <a:pPr marL="394915" indent="-394915" algn="just">
              <a:spcBef>
                <a:spcPct val="0"/>
              </a:spcBef>
              <a:buSzPct val="120000"/>
              <a:buBlip>
                <a:blip r:embed="rId2"/>
              </a:buBlip>
              <a:tabLst>
                <a:tab pos="1053107" algn="l"/>
              </a:tabLst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  <a:cs typeface="Times New Roman"/>
              </a:rPr>
              <a:t>4 направления: консалтинг,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  <a:cs typeface="Times New Roman"/>
              </a:rPr>
              <a:t>геомаркетинг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  <a:cs typeface="Times New Roman"/>
              </a:rPr>
              <a:t>,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  <a:cs typeface="Times New Roman"/>
              </a:rPr>
              <a:t>брокеридж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  <a:cs typeface="Times New Roman"/>
              </a:rPr>
              <a:t>, управление и эксплуатация</a:t>
            </a:r>
          </a:p>
          <a:p>
            <a:pPr marL="394915" indent="-394915" algn="just">
              <a:spcBef>
                <a:spcPct val="0"/>
              </a:spcBef>
              <a:buSzPct val="120000"/>
              <a:buBlip>
                <a:blip r:embed="rId2"/>
              </a:buBlip>
              <a:tabLst>
                <a:tab pos="1053107" algn="l"/>
              </a:tabLst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  <a:cs typeface="Times New Roman"/>
              </a:rPr>
              <a:t>Более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  <a:cs typeface="Times New Roman"/>
              </a:rPr>
              <a:t>100 сотрудников</a:t>
            </a:r>
            <a:endParaRPr lang="ru-RU" sz="2200" b="1" dirty="0" smtClean="0">
              <a:solidFill>
                <a:schemeClr val="tx1">
                  <a:lumMod val="95000"/>
                  <a:lumOff val="5000"/>
                </a:schemeClr>
              </a:solidFill>
              <a:ea typeface="Times New Roman"/>
              <a:cs typeface="Times New Roman"/>
            </a:endParaRPr>
          </a:p>
          <a:p>
            <a:pPr marL="394915" indent="-394915" algn="just">
              <a:spcBef>
                <a:spcPct val="0"/>
              </a:spcBef>
              <a:buSzPct val="120000"/>
              <a:buBlip>
                <a:blip r:embed="rId2"/>
              </a:buBlip>
              <a:tabLst>
                <a:tab pos="1053107" algn="l"/>
              </a:tabLst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  <a:cs typeface="Times New Roman"/>
              </a:rPr>
              <a:t>25 человек в консалтинге и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  <a:cs typeface="Times New Roman"/>
              </a:rPr>
              <a:t>геомаркетинге</a:t>
            </a:r>
            <a:endParaRPr lang="ru-RU" sz="2200" dirty="0" smtClean="0">
              <a:solidFill>
                <a:schemeClr val="tx1">
                  <a:lumMod val="95000"/>
                  <a:lumOff val="5000"/>
                </a:schemeClr>
              </a:solidFill>
              <a:ea typeface="Times New Roman"/>
              <a:cs typeface="Times New Roman"/>
            </a:endParaRPr>
          </a:p>
          <a:p>
            <a:pPr marL="394915" indent="-394915" algn="just">
              <a:spcBef>
                <a:spcPct val="0"/>
              </a:spcBef>
              <a:buSzPct val="120000"/>
              <a:buBlip>
                <a:blip r:embed="rId2"/>
              </a:buBlip>
              <a:tabLst>
                <a:tab pos="1053107" algn="l"/>
              </a:tabLst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  <a:cs typeface="Times New Roman"/>
              </a:rPr>
              <a:t>Более 10 авторских методик</a:t>
            </a:r>
          </a:p>
          <a:p>
            <a:pPr marL="394915" indent="-394915" algn="just">
              <a:spcBef>
                <a:spcPct val="0"/>
              </a:spcBef>
              <a:buSzPct val="120000"/>
              <a:buBlip>
                <a:blip r:embed="rId2"/>
              </a:buBlip>
              <a:tabLst>
                <a:tab pos="1053107" algn="l"/>
              </a:tabLst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  <a:cs typeface="Times New Roman"/>
              </a:rPr>
              <a:t>Более 100 городов в работе</a:t>
            </a:r>
          </a:p>
          <a:p>
            <a:pPr marL="394915" indent="-394915" algn="just">
              <a:spcBef>
                <a:spcPct val="0"/>
              </a:spcBef>
              <a:buSzPct val="120000"/>
              <a:buBlip>
                <a:blip r:embed="rId2"/>
              </a:buBlip>
              <a:tabLst>
                <a:tab pos="1053107" algn="l"/>
              </a:tabLst>
            </a:pP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  <a:cs typeface="Times New Roman"/>
              </a:rPr>
              <a:t>Геоданные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  <a:cs typeface="Times New Roman"/>
              </a:rPr>
              <a:t> о жителях каждого дома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  <a:cs typeface="Times New Roman"/>
              </a:rPr>
              <a:t>в 1620 нас.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  <a:cs typeface="Times New Roman"/>
              </a:rPr>
              <a:t>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  <a:cs typeface="Times New Roman"/>
              </a:rPr>
              <a:t>пунктах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  <a:cs typeface="Times New Roman"/>
              </a:rPr>
              <a:t>РФ</a:t>
            </a:r>
          </a:p>
          <a:p>
            <a:pPr marL="394915" indent="-394915" algn="just">
              <a:lnSpc>
                <a:spcPct val="150000"/>
              </a:lnSpc>
              <a:spcBef>
                <a:spcPct val="0"/>
              </a:spcBef>
              <a:buSzPct val="120000"/>
              <a:buNone/>
              <a:tabLst>
                <a:tab pos="1053107" algn="l"/>
              </a:tabLst>
            </a:pPr>
            <a:endParaRPr lang="ru-RU" sz="2200" b="1" dirty="0" smtClean="0"/>
          </a:p>
          <a:p>
            <a:pPr marL="394915" indent="-394915" algn="ctr">
              <a:lnSpc>
                <a:spcPct val="150000"/>
              </a:lnSpc>
              <a:spcBef>
                <a:spcPct val="0"/>
              </a:spcBef>
              <a:buSzPct val="120000"/>
              <a:buNone/>
              <a:tabLst>
                <a:tab pos="1053107" algn="l"/>
              </a:tabLst>
            </a:pPr>
            <a:r>
              <a:rPr lang="en-US" sz="2200" b="1" dirty="0" smtClean="0"/>
              <a:t>RRG</a:t>
            </a:r>
            <a:r>
              <a:rPr lang="ru-RU" sz="2200" b="1" dirty="0" smtClean="0"/>
              <a:t> – мы прогнозируем будущее! Достоверно. Обосновано</a:t>
            </a:r>
            <a:r>
              <a:rPr lang="en-US" sz="2200" b="1" dirty="0" smtClean="0"/>
              <a:t>.</a:t>
            </a:r>
            <a:endParaRPr lang="ru-RU" sz="22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792F7-636D-46FA-A133-D5F44B403F86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6" name="Заголовок 26"/>
          <p:cNvSpPr>
            <a:spLocks noGrp="1"/>
          </p:cNvSpPr>
          <p:nvPr>
            <p:ph type="title"/>
          </p:nvPr>
        </p:nvSpPr>
        <p:spPr>
          <a:xfrm>
            <a:off x="5889104" y="274639"/>
            <a:ext cx="4016896" cy="541935"/>
          </a:xfrm>
          <a:solidFill>
            <a:srgbClr val="C76D28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latin typeface="+mn-lt"/>
              </a:rPr>
              <a:t>Компания </a:t>
            </a:r>
            <a:r>
              <a:rPr lang="en-US" sz="2400" dirty="0" smtClean="0">
                <a:latin typeface="+mn-lt"/>
              </a:rPr>
              <a:t>RRG</a:t>
            </a:r>
            <a:endParaRPr lang="ru-RU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92560" y="1916832"/>
            <a:ext cx="8655841" cy="3816424"/>
          </a:xfrm>
        </p:spPr>
        <p:txBody>
          <a:bodyPr/>
          <a:lstStyle/>
          <a:p>
            <a:pPr marL="360000" indent="-394915" algn="just">
              <a:spcBef>
                <a:spcPct val="0"/>
              </a:spcBef>
              <a:buSzPct val="120000"/>
              <a:buBlip>
                <a:blip r:embed="rId2"/>
              </a:buBlip>
              <a:tabLst>
                <a:tab pos="1053107" algn="l"/>
              </a:tabLst>
            </a:pP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  <a:cs typeface="Times New Roman"/>
              </a:rPr>
              <a:t>Историческая деревянная застройка (ИДЗ)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  <a:cs typeface="Times New Roman"/>
              </a:rPr>
              <a:t>– комплексы деревянных зданий, расположенные в центральной части малых, средних и крупных городах, а также в сельской местности. Преимущественно, это жилые и культовые объекты, построенные в 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  <a:cs typeface="Times New Roman"/>
              </a:rPr>
              <a:t>XIX –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  <a:cs typeface="Times New Roman"/>
              </a:rPr>
              <a:t>начале 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  <a:cs typeface="Times New Roman"/>
              </a:rPr>
              <a:t>XX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  <a:cs typeface="Times New Roman"/>
              </a:rPr>
              <a:t>вв.</a:t>
            </a:r>
            <a:endParaRPr lang="ru-RU" sz="2200" dirty="0" smtClean="0">
              <a:solidFill>
                <a:schemeClr val="tx1">
                  <a:lumMod val="95000"/>
                  <a:lumOff val="5000"/>
                </a:schemeClr>
              </a:solidFill>
              <a:ea typeface="Times New Roman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792F7-636D-46FA-A133-D5F44B403F86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6" name="Заголовок 26"/>
          <p:cNvSpPr>
            <a:spLocks noGrp="1"/>
          </p:cNvSpPr>
          <p:nvPr>
            <p:ph type="title"/>
          </p:nvPr>
        </p:nvSpPr>
        <p:spPr>
          <a:xfrm>
            <a:off x="5889104" y="274639"/>
            <a:ext cx="4016896" cy="541935"/>
          </a:xfrm>
          <a:solidFill>
            <a:srgbClr val="C76D28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latin typeface="+mn-lt"/>
              </a:rPr>
              <a:t>О чём говорим?</a:t>
            </a:r>
            <a:endParaRPr lang="ru-RU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0592" y="1484784"/>
            <a:ext cx="8064896" cy="4032448"/>
          </a:xfrm>
        </p:spPr>
        <p:txBody>
          <a:bodyPr/>
          <a:lstStyle/>
          <a:p>
            <a:pPr marL="177800" indent="0" algn="just">
              <a:buNone/>
            </a:pPr>
            <a:r>
              <a:rPr lang="ru-RU" sz="2200" b="1" dirty="0" smtClean="0"/>
              <a:t>RRG </a:t>
            </a:r>
            <a:r>
              <a:rPr lang="ru-RU" sz="2200" dirty="0" smtClean="0"/>
              <a:t>специализируется на проектах для розничной торговли, на консалтинге в области торгово-развлекательной, жилой, гостиничной, многофункциональной и социально-инфраструктурной недвижимости. </a:t>
            </a:r>
          </a:p>
          <a:p>
            <a:pPr marL="179388" indent="-1588" algn="just">
              <a:spcBef>
                <a:spcPts val="3000"/>
              </a:spcBef>
              <a:buNone/>
            </a:pPr>
            <a:r>
              <a:rPr lang="ru-RU" sz="2200" dirty="0" smtClean="0"/>
              <a:t>Рекомендации </a:t>
            </a:r>
            <a:r>
              <a:rPr lang="ru-RU" sz="2200" b="1" dirty="0" smtClean="0"/>
              <a:t>RRG</a:t>
            </a:r>
            <a:r>
              <a:rPr lang="ru-RU" sz="2200" dirty="0" smtClean="0"/>
              <a:t> направлены на повышение эффективности инвестиций и основаны на разработках Лаборатории прикладных исследований (</a:t>
            </a:r>
            <a:r>
              <a:rPr lang="en-US" sz="2200" b="1" dirty="0" smtClean="0"/>
              <a:t>RRG Lab</a:t>
            </a:r>
            <a:r>
              <a:rPr lang="ru-RU" sz="2200" dirty="0" smtClean="0"/>
              <a:t>) и обширном опыте реализации собственных проектов.</a:t>
            </a:r>
            <a:endParaRPr lang="ru-RU" sz="2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192B22-6F4B-42B2-B504-6C4BF4955DF3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sp>
        <p:nvSpPr>
          <p:cNvPr id="6" name="Заголовок 26"/>
          <p:cNvSpPr>
            <a:spLocks noGrp="1"/>
          </p:cNvSpPr>
          <p:nvPr>
            <p:ph type="title"/>
          </p:nvPr>
        </p:nvSpPr>
        <p:spPr>
          <a:xfrm>
            <a:off x="5889104" y="274639"/>
            <a:ext cx="4016896" cy="541935"/>
          </a:xfrm>
          <a:solidFill>
            <a:srgbClr val="C76D28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latin typeface="+mn-lt"/>
              </a:rPr>
              <a:t>Специализация</a:t>
            </a:r>
            <a:endParaRPr lang="ru-RU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Заголовок 26"/>
          <p:cNvSpPr>
            <a:spLocks noGrp="1"/>
          </p:cNvSpPr>
          <p:nvPr>
            <p:ph type="title"/>
          </p:nvPr>
        </p:nvSpPr>
        <p:spPr>
          <a:xfrm>
            <a:off x="5889104" y="274639"/>
            <a:ext cx="4016896" cy="541935"/>
          </a:xfrm>
          <a:solidFill>
            <a:srgbClr val="C76D28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latin typeface="+mn-lt"/>
              </a:rPr>
              <a:t>Гордимся клиентами</a:t>
            </a:r>
            <a:endParaRPr lang="ru-RU" sz="2400" dirty="0">
              <a:latin typeface="+mn-lt"/>
            </a:endParaRPr>
          </a:p>
        </p:txBody>
      </p:sp>
      <p:pic>
        <p:nvPicPr>
          <p:cNvPr id="103465" name="Рисунок 37" descr="ps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4054" y="3417798"/>
            <a:ext cx="1235217" cy="664309"/>
          </a:xfrm>
          <a:prstGeom prst="rect">
            <a:avLst/>
          </a:prstGeom>
          <a:noFill/>
        </p:spPr>
      </p:pic>
      <p:pic>
        <p:nvPicPr>
          <p:cNvPr id="103463" name="Рисунок 39" descr="рж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0592" y="1340768"/>
            <a:ext cx="832229" cy="364776"/>
          </a:xfrm>
          <a:prstGeom prst="rect">
            <a:avLst/>
          </a:prstGeom>
          <a:noFill/>
        </p:spPr>
      </p:pic>
      <p:pic>
        <p:nvPicPr>
          <p:cNvPr id="103462" name="Рисунок 40" descr="зи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18535" y="1414340"/>
            <a:ext cx="1133997" cy="251273"/>
          </a:xfrm>
          <a:prstGeom prst="rect">
            <a:avLst/>
          </a:prstGeom>
          <a:noFill/>
        </p:spPr>
      </p:pic>
      <p:pic>
        <p:nvPicPr>
          <p:cNvPr id="103461" name="Рисунок 41" descr="hal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88170" y="4408659"/>
            <a:ext cx="992342" cy="533688"/>
          </a:xfrm>
          <a:prstGeom prst="rect">
            <a:avLst/>
          </a:prstGeom>
          <a:noFill/>
        </p:spPr>
      </p:pic>
      <p:pic>
        <p:nvPicPr>
          <p:cNvPr id="103460" name="Рисунок 42" descr="horuscapita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21465" y="3518543"/>
            <a:ext cx="1229729" cy="653761"/>
          </a:xfrm>
          <a:prstGeom prst="rect">
            <a:avLst/>
          </a:prstGeom>
          <a:noFill/>
        </p:spPr>
      </p:pic>
      <p:pic>
        <p:nvPicPr>
          <p:cNvPr id="103459" name="Рисунок 43" descr="evrazholdi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21465" y="2790669"/>
            <a:ext cx="1200703" cy="638331"/>
          </a:xfrm>
          <a:prstGeom prst="rect">
            <a:avLst/>
          </a:prstGeom>
          <a:noFill/>
        </p:spPr>
      </p:pic>
      <p:pic>
        <p:nvPicPr>
          <p:cNvPr id="103458" name="Рисунок 44" descr="pater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88053" y="1961645"/>
            <a:ext cx="1392576" cy="748937"/>
          </a:xfrm>
          <a:prstGeom prst="rect">
            <a:avLst/>
          </a:prstGeom>
          <a:noFill/>
        </p:spPr>
      </p:pic>
      <p:pic>
        <p:nvPicPr>
          <p:cNvPr id="103457" name="Рисунок 45" descr="bazel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59144" y="1314171"/>
            <a:ext cx="1152462" cy="612684"/>
          </a:xfrm>
          <a:prstGeom prst="rect">
            <a:avLst/>
          </a:prstGeom>
          <a:noFill/>
        </p:spPr>
      </p:pic>
      <p:pic>
        <p:nvPicPr>
          <p:cNvPr id="103456" name="Рисунок 46" descr="bari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85122" y="4929730"/>
            <a:ext cx="1400821" cy="744719"/>
          </a:xfrm>
          <a:prstGeom prst="rect">
            <a:avLst/>
          </a:prstGeom>
          <a:noFill/>
        </p:spPr>
      </p:pic>
      <p:pic>
        <p:nvPicPr>
          <p:cNvPr id="103455" name="Рисунок 47" descr="su15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64568" y="3645024"/>
            <a:ext cx="1275310" cy="677993"/>
          </a:xfrm>
          <a:prstGeom prst="rect">
            <a:avLst/>
          </a:prstGeom>
          <a:noFill/>
        </p:spPr>
      </p:pic>
      <p:pic>
        <p:nvPicPr>
          <p:cNvPr id="103454" name="Рисунок 48" descr="vedis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951828" y="2714784"/>
            <a:ext cx="1267409" cy="673793"/>
          </a:xfrm>
          <a:prstGeom prst="rect">
            <a:avLst/>
          </a:prstGeom>
          <a:noFill/>
        </p:spPr>
      </p:pic>
      <p:pic>
        <p:nvPicPr>
          <p:cNvPr id="103453" name="Рисунок 49" descr="finstroy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17868" y="5018208"/>
            <a:ext cx="1183140" cy="631353"/>
          </a:xfrm>
          <a:prstGeom prst="rect">
            <a:avLst/>
          </a:prstGeom>
          <a:noFill/>
        </p:spPr>
      </p:pic>
      <p:pic>
        <p:nvPicPr>
          <p:cNvPr id="103452" name="Рисунок 50" descr="npf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04525" y="5061765"/>
            <a:ext cx="1275311" cy="677994"/>
          </a:xfrm>
          <a:prstGeom prst="rect">
            <a:avLst/>
          </a:prstGeom>
          <a:noFill/>
        </p:spPr>
      </p:pic>
      <p:pic>
        <p:nvPicPr>
          <p:cNvPr id="103449" name="Рисунок 53" descr="rosstroy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419355" y="4187839"/>
            <a:ext cx="1398161" cy="743305"/>
          </a:xfrm>
          <a:prstGeom prst="rect">
            <a:avLst/>
          </a:prstGeom>
          <a:noFill/>
        </p:spPr>
      </p:pic>
      <p:pic>
        <p:nvPicPr>
          <p:cNvPr id="103448" name="Рисунок 54" descr="mavis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417867" y="4365101"/>
            <a:ext cx="1152462" cy="612684"/>
          </a:xfrm>
          <a:prstGeom prst="rect">
            <a:avLst/>
          </a:prstGeom>
          <a:noFill/>
        </p:spPr>
      </p:pic>
      <p:pic>
        <p:nvPicPr>
          <p:cNvPr id="103446" name="Рисунок 56" descr="nic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885122" y="4181467"/>
            <a:ext cx="1334115" cy="709255"/>
          </a:xfrm>
          <a:prstGeom prst="rect">
            <a:avLst/>
          </a:prstGeom>
          <a:noFill/>
        </p:spPr>
      </p:pic>
      <p:pic>
        <p:nvPicPr>
          <p:cNvPr id="103445" name="Рисунок 57" descr="finansinvest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950656" y="4473970"/>
            <a:ext cx="1228497" cy="653106"/>
          </a:xfrm>
          <a:prstGeom prst="rect">
            <a:avLst/>
          </a:prstGeom>
          <a:noFill/>
        </p:spPr>
      </p:pic>
      <p:pic>
        <p:nvPicPr>
          <p:cNvPr id="103443" name="Рисунок 59" descr="peresvet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417867" y="3581374"/>
            <a:ext cx="1229729" cy="653761"/>
          </a:xfrm>
          <a:prstGeom prst="rect">
            <a:avLst/>
          </a:prstGeom>
          <a:noFill/>
        </p:spPr>
      </p:pic>
      <p:pic>
        <p:nvPicPr>
          <p:cNvPr id="103442" name="Рисунок 60" descr="nacjl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484573" y="2797646"/>
            <a:ext cx="1029612" cy="547373"/>
          </a:xfrm>
          <a:prstGeom prst="rect">
            <a:avLst/>
          </a:prstGeom>
          <a:noFill/>
        </p:spPr>
      </p:pic>
      <p:pic>
        <p:nvPicPr>
          <p:cNvPr id="103441" name="Рисунок 61" descr="igi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417867" y="2056822"/>
            <a:ext cx="1229729" cy="653761"/>
          </a:xfrm>
          <a:prstGeom prst="rect">
            <a:avLst/>
          </a:prstGeom>
          <a:noFill/>
        </p:spPr>
      </p:pic>
      <p:pic>
        <p:nvPicPr>
          <p:cNvPr id="103440" name="Рисунок 62" descr="bvddevelopment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417867" y="1273094"/>
            <a:ext cx="1229729" cy="653761"/>
          </a:xfrm>
          <a:prstGeom prst="rect">
            <a:avLst/>
          </a:prstGeom>
          <a:noFill/>
        </p:spPr>
      </p:pic>
      <p:pic>
        <p:nvPicPr>
          <p:cNvPr id="103437" name="Рисунок 65" descr="styness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4483401" y="1956049"/>
            <a:ext cx="1296435" cy="689224"/>
          </a:xfrm>
          <a:prstGeom prst="rect">
            <a:avLst/>
          </a:prstGeom>
          <a:noFill/>
        </p:spPr>
      </p:pic>
      <p:pic>
        <p:nvPicPr>
          <p:cNvPr id="103436" name="Рисунок 66" descr="ferrostroy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4550107" y="1208438"/>
            <a:ext cx="1229729" cy="653761"/>
          </a:xfrm>
          <a:prstGeom prst="rect">
            <a:avLst/>
          </a:prstGeom>
          <a:noFill/>
        </p:spPr>
      </p:pic>
      <p:pic>
        <p:nvPicPr>
          <p:cNvPr id="103435" name="Рисунок 67" descr="mzpm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2951828" y="3367890"/>
            <a:ext cx="1267409" cy="673793"/>
          </a:xfrm>
          <a:prstGeom prst="rect">
            <a:avLst/>
          </a:prstGeom>
          <a:noFill/>
        </p:spPr>
      </p:pic>
      <p:pic>
        <p:nvPicPr>
          <p:cNvPr id="103433" name="Рисунок 69" descr="aleagroup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2885122" y="1794820"/>
            <a:ext cx="1400821" cy="744719"/>
          </a:xfrm>
          <a:prstGeom prst="rect">
            <a:avLst/>
          </a:prstGeom>
          <a:noFill/>
        </p:spPr>
      </p:pic>
      <p:pic>
        <p:nvPicPr>
          <p:cNvPr id="103429" name="Рисунок 27" descr="Группа ЛСР выкупила облигации на сумму почти 640 млн рублей Real Estate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4550106" y="2668477"/>
            <a:ext cx="1062009" cy="695212"/>
          </a:xfrm>
          <a:prstGeom prst="rect">
            <a:avLst/>
          </a:prstGeom>
          <a:noFill/>
        </p:spPr>
      </p:pic>
      <p:pic>
        <p:nvPicPr>
          <p:cNvPr id="103428" name="Рисунок 31" descr="http://dreamhouse.ru/images/logo.pn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1350890" y="2841204"/>
            <a:ext cx="980306" cy="551174"/>
          </a:xfrm>
          <a:prstGeom prst="rect">
            <a:avLst/>
          </a:prstGeom>
          <a:noFill/>
        </p:spPr>
      </p:pic>
      <p:pic>
        <p:nvPicPr>
          <p:cNvPr id="103426" name="Рисунок 37" descr="Мосметрострой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848544" y="2025382"/>
            <a:ext cx="1920842" cy="651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5" name="Рисунок 637" descr="texaschick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2628" y="1844824"/>
            <a:ext cx="952500" cy="523875"/>
          </a:xfrm>
          <a:prstGeom prst="rect">
            <a:avLst/>
          </a:prstGeom>
          <a:noFill/>
        </p:spPr>
      </p:pic>
      <p:pic>
        <p:nvPicPr>
          <p:cNvPr id="6157" name="Рисунок 24" descr="http://www.kfc.com.au/images/kfc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5008" y="1196752"/>
            <a:ext cx="1104900" cy="561975"/>
          </a:xfrm>
          <a:prstGeom prst="rect">
            <a:avLst/>
          </a:prstGeom>
          <a:noFill/>
        </p:spPr>
      </p:pic>
      <p:pic>
        <p:nvPicPr>
          <p:cNvPr id="6152" name="Рисунок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0632" y="2924944"/>
            <a:ext cx="1143000" cy="628650"/>
          </a:xfrm>
          <a:prstGeom prst="rect">
            <a:avLst/>
          </a:prstGeom>
          <a:noFill/>
        </p:spPr>
      </p:pic>
      <p:pic>
        <p:nvPicPr>
          <p:cNvPr id="6158" name="Рисунок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0632" y="1196752"/>
            <a:ext cx="1143000" cy="628650"/>
          </a:xfrm>
          <a:prstGeom prst="rect">
            <a:avLst/>
          </a:prstGeom>
          <a:noFill/>
        </p:spPr>
      </p:pic>
      <p:graphicFrame>
        <p:nvGraphicFramePr>
          <p:cNvPr id="34" name="Таблица 33"/>
          <p:cNvGraphicFramePr>
            <a:graphicFrameLocks noGrp="1"/>
          </p:cNvGraphicFramePr>
          <p:nvPr/>
        </p:nvGraphicFramePr>
        <p:xfrm>
          <a:off x="1496616" y="980730"/>
          <a:ext cx="6666309" cy="4805274"/>
        </p:xfrm>
        <a:graphic>
          <a:graphicData uri="http://schemas.openxmlformats.org/drawingml/2006/table">
            <a:tbl>
              <a:tblPr/>
              <a:tblGrid>
                <a:gridCol w="1379259"/>
                <a:gridCol w="1954554"/>
                <a:gridCol w="1501831"/>
                <a:gridCol w="1830665"/>
              </a:tblGrid>
              <a:tr h="2280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Сети общественного питания, банков и одежды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9D9"/>
                    </a:solidFill>
                  </a:tcPr>
                </a:tc>
              </a:tr>
              <a:tr h="6155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Разработка плана развития сети кофеен в г. Москва и г. Санкт Петербург.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Оценка потенциальных локаций. Расчет эффективных ставок аренды.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66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Разработка плана развития сети в г.Москва.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Разработка плана развития сети в г.Москва.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11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Разработка плана развития розничных отделений в г. Москва.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Разработка плана развития розничных отделений в г. Москва.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31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Определение приоритетных городов РФ для развития. Определение локаций.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Определение приоритетных городов РФ для развития.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80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Девелоперы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9D9"/>
                    </a:solidFill>
                  </a:tcPr>
                </a:tc>
              </a:tr>
              <a:tr h="6842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Анализ рынков торговой недвижимости городов РФ. Расчет потенциального товарооборота потенциальных ТЦ.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Анализ концепции планируемых ТЦ в Москве и расчет потенциального товарооборота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842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Анализ рынков торговой недвижимости городов РФ. Оценка локаций.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Оценка локаций под строительство аутлетов, ритейл-парков и торговых центров. Расчет вероятности посещения.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842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Анализ потенциала кластеров местоположения объектов для размещения объектов коммерческой недвижимости.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Оценка локаций под строительство ТЦ в городах МО. Расчет потенциального товарооборота.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146" name="Рисунок 4657" descr="http://hh.ru/employer-tab-picture-resized/1414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8664" y="5157192"/>
            <a:ext cx="638175" cy="613792"/>
          </a:xfrm>
          <a:prstGeom prst="rect">
            <a:avLst/>
          </a:prstGeom>
          <a:noFill/>
        </p:spPr>
      </p:pic>
      <p:pic>
        <p:nvPicPr>
          <p:cNvPr id="6154" name="Рисунок 44" descr="bk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12640" y="2420888"/>
            <a:ext cx="1019175" cy="542925"/>
          </a:xfrm>
          <a:prstGeom prst="rect">
            <a:avLst/>
          </a:prstGeom>
          <a:noFill/>
        </p:spPr>
      </p:pic>
      <p:sp>
        <p:nvSpPr>
          <p:cNvPr id="35" name="Номер слайда 5"/>
          <p:cNvSpPr>
            <a:spLocks noGrp="1"/>
          </p:cNvSpPr>
          <p:nvPr>
            <p:ph type="sldNum" sz="quarter" idx="10"/>
          </p:nvPr>
        </p:nvSpPr>
        <p:spPr bwMode="auto">
          <a:xfrm>
            <a:off x="350847" y="6172200"/>
            <a:ext cx="600075" cy="3635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DCFF57CD-8D76-47D5-AEBD-53C654468BEC}" type="slidenum">
              <a:rPr lang="ru-RU" smtClean="0">
                <a:solidFill>
                  <a:srgbClr val="FFFFFF"/>
                </a:solidFill>
                <a:latin typeface="Arial" pitchFamily="34" charset="0"/>
              </a:rPr>
              <a:pPr/>
              <a:t>22</a:t>
            </a:fld>
            <a:endParaRPr lang="ru-RU" dirty="0" smtClean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6153" name="Рисунок 14"/>
          <p:cNvPicPr>
            <a:picLocks noChangeAspect="1" noChangeArrowheads="1"/>
          </p:cNvPicPr>
          <p:nvPr/>
        </p:nvPicPr>
        <p:blipFill>
          <a:blip r:embed="rId8" cstate="print"/>
          <a:srcRect t="15152" b="16667"/>
          <a:stretch>
            <a:fillRect/>
          </a:stretch>
        </p:blipFill>
        <p:spPr bwMode="auto">
          <a:xfrm>
            <a:off x="5034136" y="2496319"/>
            <a:ext cx="1143000" cy="428625"/>
          </a:xfrm>
          <a:prstGeom prst="rect">
            <a:avLst/>
          </a:prstGeom>
          <a:noFill/>
        </p:spPr>
      </p:pic>
      <p:pic>
        <p:nvPicPr>
          <p:cNvPr id="6151" name="Рисунок 15"/>
          <p:cNvPicPr>
            <a:picLocks noChangeAspect="1" noChangeArrowheads="1"/>
          </p:cNvPicPr>
          <p:nvPr/>
        </p:nvPicPr>
        <p:blipFill>
          <a:blip r:embed="rId9" cstate="print"/>
          <a:srcRect t="31169" b="28571"/>
          <a:stretch>
            <a:fillRect/>
          </a:stretch>
        </p:blipFill>
        <p:spPr bwMode="auto">
          <a:xfrm>
            <a:off x="4953000" y="3080767"/>
            <a:ext cx="1181100" cy="276225"/>
          </a:xfrm>
          <a:prstGeom prst="rect">
            <a:avLst/>
          </a:prstGeom>
          <a:noFill/>
        </p:spPr>
      </p:pic>
      <p:pic>
        <p:nvPicPr>
          <p:cNvPr id="6150" name="Рисунок 1" descr="http://www.n-a-m.ru/wp-content/themes/nam/images/logo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40632" y="3861048"/>
            <a:ext cx="1085850" cy="447675"/>
          </a:xfrm>
          <a:prstGeom prst="rect">
            <a:avLst/>
          </a:prstGeom>
          <a:noFill/>
        </p:spPr>
      </p:pic>
      <p:pic>
        <p:nvPicPr>
          <p:cNvPr id="6149" name="Рисунок 2" descr="http://www.1rre.ru/upload/iblock/01a/iua%20frvcmzamggfg.jpg"/>
          <p:cNvPicPr>
            <a:picLocks noChangeAspect="1" noChangeArrowheads="1"/>
          </p:cNvPicPr>
          <p:nvPr/>
        </p:nvPicPr>
        <p:blipFill>
          <a:blip r:embed="rId11" cstate="print"/>
          <a:srcRect l="21667" t="30000" r="20416" b="26250"/>
          <a:stretch>
            <a:fillRect/>
          </a:stretch>
        </p:blipFill>
        <p:spPr bwMode="auto">
          <a:xfrm>
            <a:off x="5042520" y="3869804"/>
            <a:ext cx="990600" cy="495300"/>
          </a:xfrm>
          <a:prstGeom prst="rect">
            <a:avLst/>
          </a:prstGeom>
          <a:noFill/>
        </p:spPr>
      </p:pic>
      <p:pic>
        <p:nvPicPr>
          <p:cNvPr id="6148" name="Рисунок 465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68624" y="4653136"/>
            <a:ext cx="1181100" cy="266700"/>
          </a:xfrm>
          <a:prstGeom prst="rect">
            <a:avLst/>
          </a:prstGeom>
          <a:noFill/>
        </p:spPr>
      </p:pic>
      <p:pic>
        <p:nvPicPr>
          <p:cNvPr id="6147" name="Picture 3" descr="http://databasei.com/Images/logo-hinesShowcase.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152628" y="4509120"/>
            <a:ext cx="952500" cy="457200"/>
          </a:xfrm>
          <a:prstGeom prst="rect">
            <a:avLst/>
          </a:prstGeom>
          <a:noFill/>
        </p:spPr>
      </p:pic>
      <p:pic>
        <p:nvPicPr>
          <p:cNvPr id="6145" name="Рисунок 3" descr="IMMOFINANZ Group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025008" y="5301208"/>
            <a:ext cx="1224136" cy="306034"/>
          </a:xfrm>
          <a:prstGeom prst="rect">
            <a:avLst/>
          </a:prstGeom>
          <a:noFill/>
        </p:spPr>
      </p:pic>
      <p:pic>
        <p:nvPicPr>
          <p:cNvPr id="6156" name="Рисунок 628" descr="coffeshop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000672" y="1844824"/>
            <a:ext cx="495300" cy="495300"/>
          </a:xfrm>
          <a:prstGeom prst="rect">
            <a:avLst/>
          </a:prstGeom>
          <a:noFill/>
        </p:spPr>
      </p:pic>
      <p:sp>
        <p:nvSpPr>
          <p:cNvPr id="20" name="Заголовок 26"/>
          <p:cNvSpPr>
            <a:spLocks noGrp="1"/>
          </p:cNvSpPr>
          <p:nvPr>
            <p:ph type="title"/>
          </p:nvPr>
        </p:nvSpPr>
        <p:spPr>
          <a:xfrm>
            <a:off x="5889104" y="274639"/>
            <a:ext cx="4016896" cy="541935"/>
          </a:xfrm>
          <a:solidFill>
            <a:srgbClr val="C76D28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latin typeface="+mn-lt"/>
              </a:rPr>
              <a:t>Гордимся клиентами</a:t>
            </a:r>
            <a:endParaRPr lang="ru-RU" sz="24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Рисунок 641" descr="olivie"/>
          <p:cNvPicPr>
            <a:picLocks noChangeAspect="1" noChangeArrowheads="1"/>
          </p:cNvPicPr>
          <p:nvPr/>
        </p:nvPicPr>
        <p:blipFill>
          <a:blip r:embed="rId2" cstate="print"/>
          <a:srcRect t="16803" b="14458"/>
          <a:stretch>
            <a:fillRect/>
          </a:stretch>
        </p:blipFill>
        <p:spPr bwMode="auto">
          <a:xfrm>
            <a:off x="1640632" y="3600822"/>
            <a:ext cx="1266825" cy="476250"/>
          </a:xfrm>
          <a:prstGeom prst="rect">
            <a:avLst/>
          </a:prstGeom>
          <a:noFill/>
        </p:spPr>
      </p:pic>
      <p:sp>
        <p:nvSpPr>
          <p:cNvPr id="25" name="Номер слайда 5"/>
          <p:cNvSpPr>
            <a:spLocks noGrp="1"/>
          </p:cNvSpPr>
          <p:nvPr>
            <p:ph type="sldNum" sz="quarter" idx="10"/>
          </p:nvPr>
        </p:nvSpPr>
        <p:spPr bwMode="auto">
          <a:xfrm>
            <a:off x="350847" y="6172200"/>
            <a:ext cx="600075" cy="3635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DCFF57CD-8D76-47D5-AEBD-53C654468BEC}" type="slidenum">
              <a:rPr lang="ru-RU" smtClean="0">
                <a:solidFill>
                  <a:srgbClr val="FFFFFF"/>
                </a:solidFill>
                <a:latin typeface="Arial" pitchFamily="34" charset="0"/>
              </a:rPr>
              <a:pPr/>
              <a:t>23</a:t>
            </a:fld>
            <a:endParaRPr lang="ru-RU" dirty="0" smtClean="0">
              <a:solidFill>
                <a:srgbClr val="FFFFFF"/>
              </a:solidFill>
              <a:latin typeface="Arial" pitchFamily="34" charset="0"/>
            </a:endParaRP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1640631" y="1010412"/>
          <a:ext cx="6437788" cy="4957410"/>
        </p:xfrm>
        <a:graphic>
          <a:graphicData uri="http://schemas.openxmlformats.org/drawingml/2006/table">
            <a:tbl>
              <a:tblPr/>
              <a:tblGrid>
                <a:gridCol w="1331978"/>
                <a:gridCol w="1887552"/>
                <a:gridCol w="1450348"/>
                <a:gridCol w="1767910"/>
              </a:tblGrid>
              <a:tr h="2047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75" marR="6677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FMCG </a:t>
                      </a: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ритейлеры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75" marR="6677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75" marR="66775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9D9"/>
                    </a:solidFill>
                  </a:tcPr>
                </a:tc>
              </a:tr>
              <a:tr h="7679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75" marR="6677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Оценка локаций. Расчет товарооборота потенциальных торговых объектов в городах РФ. Разработка плана развития в г. Москва.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75" marR="66775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75" marR="6677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Оценка локаций. Расчет товарооборота потенциальных торговых объектов в городах РФ.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75" marR="66775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087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75" marR="6677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Оценка локаций. Расчет товарооборота потенциальных торговых объектов в городах РФ. Разработка плана развития в Регионах РФ.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75" marR="66775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75" marR="6677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Оценка локаций. Расчет товароборота потенциальных торговых объектов.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75" marR="66775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214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75" marR="6677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Разработка плана развития розничных магазинов в г. Москва.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75" marR="66775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75" marR="6677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Оценка локаций. Расчет </a:t>
                      </a:r>
                      <a:r>
                        <a:rPr lang="ru-RU" sz="900" dirty="0" smtClean="0">
                          <a:latin typeface="Calibri"/>
                          <a:ea typeface="Calibri"/>
                          <a:cs typeface="Times New Roman"/>
                        </a:rPr>
                        <a:t>товарооборота </a:t>
                      </a: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потенциальных торговых объектов в городах РФ.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75" marR="66775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75" marR="6677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Оценка локаций. Расчет </a:t>
                      </a:r>
                      <a:r>
                        <a:rPr lang="ru-RU" sz="900" dirty="0" err="1">
                          <a:latin typeface="Calibri"/>
                          <a:ea typeface="Calibri"/>
                          <a:cs typeface="Times New Roman"/>
                        </a:rPr>
                        <a:t>товароборота</a:t>
                      </a: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 потенциальных торговых объектов в г.Москва.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75" marR="66775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75" marR="6677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Конкурентный анализ. Расчет потенциального товароборота гипермаркета в г. Тольятти.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75" marR="66775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47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75" marR="6677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DIY </a:t>
                      </a: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и ЭиБТ ритейлеры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75" marR="6677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75" marR="66775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9D9"/>
                    </a:solidFill>
                  </a:tcPr>
                </a:tc>
              </a:tr>
              <a:tr h="9214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75" marR="6677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Определение концентрации целевой аудитории. Анализ эффективности рекламных акций. Расчет товарооборота потенциальных торговых объектов в городах РФ.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75" marR="66775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75" marR="6677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Оценка локаций. Расчет </a:t>
                      </a:r>
                      <a:r>
                        <a:rPr lang="ru-RU" sz="900" dirty="0" err="1">
                          <a:latin typeface="Calibri"/>
                          <a:ea typeface="Calibri"/>
                          <a:cs typeface="Times New Roman"/>
                        </a:rPr>
                        <a:t>товароборота</a:t>
                      </a: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 потенциальных торговых объектов в городах РФ.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75" marR="66775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154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75" marR="6677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Определение перечня и ранжирование приоритетных городов РФ для развития. Выбор лучших торговых центров.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75" marR="66775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75" marR="6677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Анализ клиентской базы. Оценка локаций. Расчет </a:t>
                      </a:r>
                      <a:r>
                        <a:rPr lang="ru-RU" sz="900" dirty="0" smtClean="0">
                          <a:latin typeface="Calibri"/>
                          <a:ea typeface="Calibri"/>
                          <a:cs typeface="Times New Roman"/>
                        </a:rPr>
                        <a:t>товарооборота </a:t>
                      </a: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потенциальных торговых объектов в городах РФ.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75" marR="66775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7180" name="Рисунок 22" descr="real"/>
          <p:cNvPicPr>
            <a:picLocks noChangeAspect="1" noChangeArrowheads="1"/>
          </p:cNvPicPr>
          <p:nvPr/>
        </p:nvPicPr>
        <p:blipFill>
          <a:blip r:embed="rId3" cstate="print"/>
          <a:srcRect t="13559" b="15254"/>
          <a:stretch>
            <a:fillRect/>
          </a:stretch>
        </p:blipFill>
        <p:spPr bwMode="auto">
          <a:xfrm>
            <a:off x="1655093" y="1340768"/>
            <a:ext cx="1209675" cy="476250"/>
          </a:xfrm>
          <a:prstGeom prst="rect">
            <a:avLst/>
          </a:prstGeom>
          <a:noFill/>
        </p:spPr>
      </p:pic>
      <p:pic>
        <p:nvPicPr>
          <p:cNvPr id="7179" name="Рисунок 21" descr="http://img.candynet.ru/cache/4/b/lenta_omsk.jpg/w800h5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5008" y="1412776"/>
            <a:ext cx="1209675" cy="514350"/>
          </a:xfrm>
          <a:prstGeom prst="rect">
            <a:avLst/>
          </a:prstGeom>
          <a:noFill/>
        </p:spPr>
      </p:pic>
      <p:pic>
        <p:nvPicPr>
          <p:cNvPr id="7178" name="Рисунок 15" descr="http://www.globus.ru/images/design/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686" y="2060848"/>
            <a:ext cx="781050" cy="695325"/>
          </a:xfrm>
          <a:prstGeom prst="rect">
            <a:avLst/>
          </a:prstGeom>
          <a:noFill/>
        </p:spPr>
      </p:pic>
      <p:pic>
        <p:nvPicPr>
          <p:cNvPr id="7177" name="Рисунок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944" y="2060848"/>
            <a:ext cx="1219200" cy="666750"/>
          </a:xfrm>
          <a:prstGeom prst="rect">
            <a:avLst/>
          </a:prstGeom>
          <a:noFill/>
        </p:spPr>
      </p:pic>
      <p:pic>
        <p:nvPicPr>
          <p:cNvPr id="7176" name="Рисунок 17" descr="http://www.tofresh.ru/new/www/partners_galery/p_al-parus.jpg"/>
          <p:cNvPicPr>
            <a:picLocks noChangeAspect="1" noChangeArrowheads="1"/>
          </p:cNvPicPr>
          <p:nvPr/>
        </p:nvPicPr>
        <p:blipFill>
          <a:blip r:embed="rId7" cstate="print"/>
          <a:srcRect l="4815" r="8511"/>
          <a:stretch>
            <a:fillRect/>
          </a:stretch>
        </p:blipFill>
        <p:spPr bwMode="auto">
          <a:xfrm>
            <a:off x="1712640" y="2852936"/>
            <a:ext cx="1296144" cy="561975"/>
          </a:xfrm>
          <a:prstGeom prst="rect">
            <a:avLst/>
          </a:prstGeom>
          <a:noFill/>
        </p:spPr>
      </p:pic>
      <p:pic>
        <p:nvPicPr>
          <p:cNvPr id="7175" name="Picture 7" descr="http://hypesrus.com/files/plus-logo-3d_94493-450x26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97016" y="2852936"/>
            <a:ext cx="895350" cy="533400"/>
          </a:xfrm>
          <a:prstGeom prst="rect">
            <a:avLst/>
          </a:prstGeom>
          <a:noFill/>
        </p:spPr>
      </p:pic>
      <p:pic>
        <p:nvPicPr>
          <p:cNvPr id="7173" name="Рисунок 4647" descr="http://toplogos.ru/images/logo-grossmart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25008" y="3537198"/>
            <a:ext cx="1238250" cy="323850"/>
          </a:xfrm>
          <a:prstGeom prst="rect">
            <a:avLst/>
          </a:prstGeom>
          <a:noFill/>
        </p:spPr>
      </p:pic>
      <p:pic>
        <p:nvPicPr>
          <p:cNvPr id="7172" name="Рисунок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12640" y="4509120"/>
            <a:ext cx="1143000" cy="628650"/>
          </a:xfrm>
          <a:prstGeom prst="rect">
            <a:avLst/>
          </a:prstGeom>
          <a:noFill/>
        </p:spPr>
      </p:pic>
      <p:pic>
        <p:nvPicPr>
          <p:cNvPr id="7171" name="Рисунок 4705" descr="http://www.almazremont.ru/assets/templates/almazremont/i/k-rauta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25008" y="4403576"/>
            <a:ext cx="1219200" cy="609600"/>
          </a:xfrm>
          <a:prstGeom prst="rect">
            <a:avLst/>
          </a:prstGeom>
          <a:noFill/>
        </p:spPr>
      </p:pic>
      <p:pic>
        <p:nvPicPr>
          <p:cNvPr id="7170" name="Рисунок 11"/>
          <p:cNvPicPr>
            <a:picLocks noChangeAspect="1" noChangeArrowheads="1"/>
          </p:cNvPicPr>
          <p:nvPr/>
        </p:nvPicPr>
        <p:blipFill>
          <a:blip r:embed="rId12" cstate="print"/>
          <a:srcRect t="20647" b="22917"/>
          <a:stretch>
            <a:fillRect/>
          </a:stretch>
        </p:blipFill>
        <p:spPr bwMode="auto">
          <a:xfrm>
            <a:off x="1712640" y="5342731"/>
            <a:ext cx="1238250" cy="390525"/>
          </a:xfrm>
          <a:prstGeom prst="rect">
            <a:avLst/>
          </a:prstGeom>
          <a:noFill/>
        </p:spPr>
      </p:pic>
      <p:pic>
        <p:nvPicPr>
          <p:cNvPr id="7169" name="Рисунок 177" descr="Стройдепо.jpg"/>
          <p:cNvPicPr>
            <a:picLocks noChangeAspect="1" noChangeArrowheads="1"/>
          </p:cNvPicPr>
          <p:nvPr/>
        </p:nvPicPr>
        <p:blipFill>
          <a:blip r:embed="rId13" cstate="print"/>
          <a:srcRect t="12512" b="23540"/>
          <a:stretch>
            <a:fillRect/>
          </a:stretch>
        </p:blipFill>
        <p:spPr bwMode="auto">
          <a:xfrm>
            <a:off x="5025008" y="5301208"/>
            <a:ext cx="1114425" cy="533400"/>
          </a:xfrm>
          <a:prstGeom prst="rect">
            <a:avLst/>
          </a:prstGeom>
          <a:noFill/>
        </p:spPr>
      </p:pic>
      <p:sp>
        <p:nvSpPr>
          <p:cNvPr id="18" name="Заголовок 26"/>
          <p:cNvSpPr>
            <a:spLocks noGrp="1"/>
          </p:cNvSpPr>
          <p:nvPr>
            <p:ph type="title"/>
          </p:nvPr>
        </p:nvSpPr>
        <p:spPr>
          <a:xfrm>
            <a:off x="5889104" y="274639"/>
            <a:ext cx="4016896" cy="541935"/>
          </a:xfrm>
          <a:solidFill>
            <a:srgbClr val="C76D28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latin typeface="+mn-lt"/>
              </a:rPr>
              <a:t>Гордимся клиентами</a:t>
            </a:r>
            <a:endParaRPr lang="ru-RU" sz="24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152961" y="620583"/>
            <a:ext cx="5333887" cy="849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58" tIns="45680" rIns="91358" bIns="45680" anchor="ctr"/>
          <a:lstStyle/>
          <a:p>
            <a:pPr defTabSz="913753"/>
            <a:endParaRPr lang="ru-RU" sz="3200" dirty="0">
              <a:solidFill>
                <a:srgbClr val="800000"/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0"/>
          </p:nvPr>
        </p:nvSpPr>
        <p:spPr bwMode="auto">
          <a:xfrm>
            <a:off x="350847" y="6172200"/>
            <a:ext cx="600075" cy="3635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DCFF57CD-8D76-47D5-AEBD-53C654468BEC}" type="slidenum">
              <a:rPr lang="ru-RU" b="0" smtClean="0">
                <a:solidFill>
                  <a:srgbClr val="FFFFFF"/>
                </a:solidFill>
                <a:latin typeface="Arial" pitchFamily="34" charset="0"/>
              </a:rPr>
              <a:pPr/>
              <a:t>24</a:t>
            </a:fld>
            <a:endParaRPr lang="ru-RU" b="0" dirty="0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5385049" y="1772816"/>
            <a:ext cx="4520952" cy="2558159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atin typeface="+mn-lt"/>
              </a:rPr>
              <a:t>Спасибо за </a:t>
            </a:r>
            <a:r>
              <a:rPr lang="ru-RU" sz="3600" b="1" dirty="0" smtClean="0">
                <a:latin typeface="+mn-lt"/>
              </a:rPr>
              <a:t>внимание</a:t>
            </a:r>
            <a:r>
              <a:rPr lang="en-US" sz="3600" b="1" dirty="0" smtClean="0">
                <a:latin typeface="+mn-lt"/>
              </a:rPr>
              <a:t>!</a:t>
            </a:r>
            <a:r>
              <a:rPr lang="ru-RU" sz="2600" dirty="0" smtClean="0">
                <a:latin typeface="+mn-lt"/>
              </a:rPr>
              <a:t/>
            </a:r>
            <a:br>
              <a:rPr lang="ru-RU" sz="2600" dirty="0" smtClean="0">
                <a:latin typeface="+mn-lt"/>
              </a:rPr>
            </a:br>
            <a:r>
              <a:rPr lang="en-US" sz="2600" dirty="0" smtClean="0">
                <a:latin typeface="+mn-lt"/>
              </a:rPr>
              <a:t/>
            </a:r>
            <a:br>
              <a:rPr lang="en-US" sz="2600" dirty="0" smtClean="0">
                <a:latin typeface="+mn-lt"/>
              </a:rPr>
            </a:br>
            <a:r>
              <a:rPr lang="ru-RU" sz="2600" dirty="0" smtClean="0">
                <a:latin typeface="+mn-lt"/>
              </a:rPr>
              <a:t>Эвелина </a:t>
            </a:r>
            <a:r>
              <a:rPr lang="ru-RU" sz="2600" dirty="0" smtClean="0">
                <a:latin typeface="+mn-lt"/>
              </a:rPr>
              <a:t>Ишметова</a:t>
            </a:r>
            <a:r>
              <a:rPr lang="ru-RU" sz="2600" dirty="0" smtClean="0">
                <a:latin typeface="+mn-lt"/>
              </a:rPr>
              <a:t>, </a:t>
            </a:r>
            <a:br>
              <a:rPr lang="ru-RU" sz="2600" dirty="0" smtClean="0">
                <a:latin typeface="+mn-lt"/>
              </a:rPr>
            </a:br>
            <a:r>
              <a:rPr lang="ru-RU" sz="2600" dirty="0" smtClean="0">
                <a:latin typeface="+mn-lt"/>
              </a:rPr>
              <a:t>заместитель генерального директора </a:t>
            </a:r>
            <a:endParaRPr lang="ru-RU" sz="2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tvoidom-msk.ru/_mod_files/ce_images/doma/cherta-01.jpg"/>
          <p:cNvPicPr>
            <a:picLocks noChangeAspect="1" noChangeArrowheads="1"/>
          </p:cNvPicPr>
          <p:nvPr/>
        </p:nvPicPr>
        <p:blipFill>
          <a:blip r:embed="rId2" cstate="print"/>
          <a:srcRect b="11585"/>
          <a:stretch>
            <a:fillRect/>
          </a:stretch>
        </p:blipFill>
        <p:spPr bwMode="auto">
          <a:xfrm>
            <a:off x="0" y="-76773"/>
            <a:ext cx="9906000" cy="6098061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792F7-636D-46FA-A133-D5F44B403F86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6" name="Заголовок 26"/>
          <p:cNvSpPr>
            <a:spLocks noGrp="1"/>
          </p:cNvSpPr>
          <p:nvPr>
            <p:ph type="title"/>
          </p:nvPr>
        </p:nvSpPr>
        <p:spPr>
          <a:xfrm>
            <a:off x="5889104" y="274639"/>
            <a:ext cx="4016896" cy="541935"/>
          </a:xfrm>
          <a:solidFill>
            <a:srgbClr val="C76D28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latin typeface="+mn-lt"/>
              </a:rPr>
              <a:t>О чём говорим?</a:t>
            </a:r>
            <a:endParaRPr lang="ru-RU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http://static1.read.ru/images/booksillustrations/41892.jpg"/>
          <p:cNvPicPr>
            <a:picLocks noChangeAspect="1" noChangeArrowheads="1"/>
          </p:cNvPicPr>
          <p:nvPr/>
        </p:nvPicPr>
        <p:blipFill>
          <a:blip r:embed="rId2" cstate="print"/>
          <a:srcRect t="2725" b="10929"/>
          <a:stretch>
            <a:fillRect/>
          </a:stretch>
        </p:blipFill>
        <p:spPr bwMode="auto">
          <a:xfrm>
            <a:off x="0" y="44624"/>
            <a:ext cx="9906000" cy="5976664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792F7-636D-46FA-A133-D5F44B403F86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6" name="Заголовок 26"/>
          <p:cNvSpPr>
            <a:spLocks noGrp="1"/>
          </p:cNvSpPr>
          <p:nvPr>
            <p:ph type="title"/>
          </p:nvPr>
        </p:nvSpPr>
        <p:spPr>
          <a:xfrm>
            <a:off x="5889104" y="274639"/>
            <a:ext cx="4016896" cy="541935"/>
          </a:xfrm>
          <a:solidFill>
            <a:srgbClr val="C76D28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latin typeface="+mn-lt"/>
              </a:rPr>
              <a:t>О чём говорим?</a:t>
            </a:r>
            <a:endParaRPr lang="ru-RU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http://norwegen.piranho.de/Finnland/Jpg/Rauma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13778"/>
            <a:ext cx="9906000" cy="6485421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792F7-636D-46FA-A133-D5F44B403F86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6" name="Заголовок 26"/>
          <p:cNvSpPr>
            <a:spLocks noGrp="1"/>
          </p:cNvSpPr>
          <p:nvPr>
            <p:ph type="title"/>
          </p:nvPr>
        </p:nvSpPr>
        <p:spPr>
          <a:xfrm>
            <a:off x="5889104" y="274639"/>
            <a:ext cx="4016896" cy="541935"/>
          </a:xfrm>
          <a:solidFill>
            <a:srgbClr val="C76D28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latin typeface="+mn-lt"/>
              </a:rPr>
              <a:t>О чём говорим?</a:t>
            </a:r>
            <a:endParaRPr lang="ru-RU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http://2.bp.blogspot.com/-Yg14vTEyOdA/ThdLOea_T2I/AAAAAAAACOg/ZaYcU0Jjj6Y/s1600/Rauma_view_01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0" y="-556344"/>
            <a:ext cx="9906000" cy="6604000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792F7-636D-46FA-A133-D5F44B403F86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6" name="Заголовок 26"/>
          <p:cNvSpPr>
            <a:spLocks noGrp="1"/>
          </p:cNvSpPr>
          <p:nvPr>
            <p:ph type="title"/>
          </p:nvPr>
        </p:nvSpPr>
        <p:spPr>
          <a:xfrm>
            <a:off x="5889104" y="274639"/>
            <a:ext cx="4016896" cy="541935"/>
          </a:xfrm>
          <a:solidFill>
            <a:srgbClr val="C76D28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latin typeface="+mn-lt"/>
              </a:rPr>
              <a:t>О чём говорим?</a:t>
            </a:r>
            <a:endParaRPr lang="ru-RU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792F7-636D-46FA-A133-D5F44B403F86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6" name="Заголовок 26"/>
          <p:cNvSpPr>
            <a:spLocks noGrp="1"/>
          </p:cNvSpPr>
          <p:nvPr>
            <p:ph type="title"/>
          </p:nvPr>
        </p:nvSpPr>
        <p:spPr>
          <a:xfrm>
            <a:off x="5889104" y="274639"/>
            <a:ext cx="4016896" cy="541935"/>
          </a:xfrm>
          <a:solidFill>
            <a:srgbClr val="C76D28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latin typeface="+mn-lt"/>
              </a:rPr>
              <a:t>Направления развития</a:t>
            </a:r>
            <a:endParaRPr lang="ru-RU" sz="2400" dirty="0">
              <a:latin typeface="+mn-lt"/>
            </a:endParaRPr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992560" y="1844824"/>
            <a:ext cx="8655841" cy="3816424"/>
          </a:xfrm>
        </p:spPr>
        <p:txBody>
          <a:bodyPr/>
          <a:lstStyle/>
          <a:p>
            <a:pPr marL="360000" indent="-394915" algn="just">
              <a:spcBef>
                <a:spcPct val="0"/>
              </a:spcBef>
              <a:buSzPct val="120000"/>
              <a:buBlip>
                <a:blip r:embed="rId2"/>
              </a:buBlip>
              <a:tabLst>
                <a:tab pos="1053107" algn="l"/>
              </a:tabLst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  <a:cs typeface="Times New Roman"/>
              </a:rPr>
              <a:t>Музей под открытым небом:</a:t>
            </a:r>
          </a:p>
          <a:p>
            <a:pPr marL="360000" indent="-394915" algn="just">
              <a:spcBef>
                <a:spcPct val="0"/>
              </a:spcBef>
              <a:buSzPct val="120000"/>
              <a:buNone/>
              <a:tabLst>
                <a:tab pos="1053107" algn="l"/>
              </a:tabLst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  <a:cs typeface="Times New Roman"/>
              </a:rPr>
              <a:t>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  <a:cs typeface="Times New Roman"/>
              </a:rPr>
              <a:t>      - музей перевозимого типа «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  <a:cs typeface="Times New Roman"/>
              </a:rPr>
              <a:t>скансен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  <a:cs typeface="Times New Roman"/>
              </a:rPr>
              <a:t>»</a:t>
            </a:r>
          </a:p>
          <a:p>
            <a:pPr marL="360000" indent="-394915" algn="just">
              <a:spcBef>
                <a:spcPct val="0"/>
              </a:spcBef>
              <a:buSzPct val="120000"/>
              <a:buNone/>
              <a:tabLst>
                <a:tab pos="1053107" algn="l"/>
              </a:tabLst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  <a:cs typeface="Times New Roman"/>
              </a:rPr>
              <a:t>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  <a:cs typeface="Times New Roman"/>
              </a:rPr>
              <a:t>      - музей на месте исторического расположения</a:t>
            </a:r>
          </a:p>
          <a:p>
            <a:pPr marL="360000" indent="-394915" algn="just">
              <a:spcBef>
                <a:spcPct val="0"/>
              </a:spcBef>
              <a:buSzPct val="120000"/>
              <a:buNone/>
              <a:tabLst>
                <a:tab pos="1053107" algn="l"/>
              </a:tabLst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  <a:cs typeface="Times New Roman"/>
              </a:rPr>
              <a:t>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  <a:cs typeface="Times New Roman"/>
              </a:rPr>
              <a:t>      - смешанного типа</a:t>
            </a:r>
          </a:p>
          <a:p>
            <a:pPr marL="360000" indent="-394915" algn="just">
              <a:spcBef>
                <a:spcPct val="0"/>
              </a:spcBef>
              <a:buSzPct val="120000"/>
              <a:buNone/>
              <a:tabLst>
                <a:tab pos="1053107" algn="l"/>
              </a:tabLst>
            </a:pPr>
            <a:endParaRPr lang="ru-RU" sz="2200" dirty="0" smtClean="0">
              <a:solidFill>
                <a:schemeClr val="tx1">
                  <a:lumMod val="95000"/>
                  <a:lumOff val="5000"/>
                </a:schemeClr>
              </a:solidFill>
              <a:ea typeface="Times New Roman"/>
              <a:cs typeface="Times New Roman"/>
            </a:endParaRPr>
          </a:p>
          <a:p>
            <a:pPr marL="360000" indent="-394915" algn="just">
              <a:spcBef>
                <a:spcPct val="0"/>
              </a:spcBef>
              <a:buSzPct val="120000"/>
              <a:buBlip>
                <a:blip r:embed="rId2"/>
              </a:buBlip>
              <a:tabLst>
                <a:tab pos="1053107" algn="l"/>
              </a:tabLst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  <a:cs typeface="Times New Roman"/>
              </a:rPr>
              <a:t>Реновация под современное использование</a:t>
            </a:r>
            <a:endParaRPr lang="ru-RU" sz="2200" dirty="0" smtClean="0">
              <a:solidFill>
                <a:schemeClr val="tx1">
                  <a:lumMod val="95000"/>
                  <a:lumOff val="5000"/>
                </a:schemeClr>
              </a:solidFill>
              <a:ea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92560" y="1371628"/>
            <a:ext cx="8655841" cy="3816424"/>
          </a:xfrm>
        </p:spPr>
        <p:txBody>
          <a:bodyPr/>
          <a:lstStyle/>
          <a:p>
            <a:pPr marL="360000" indent="-394915" algn="just">
              <a:spcBef>
                <a:spcPct val="0"/>
              </a:spcBef>
              <a:buSzPct val="120000"/>
              <a:buBlip>
                <a:blip r:embed="rId2"/>
              </a:buBlip>
              <a:tabLst>
                <a:tab pos="1053107" algn="l"/>
              </a:tabLst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  <a:cs typeface="Times New Roman"/>
              </a:rPr>
              <a:t>Германия</a:t>
            </a:r>
          </a:p>
          <a:p>
            <a:pPr marL="360000" indent="-394915" algn="just">
              <a:spcBef>
                <a:spcPct val="0"/>
              </a:spcBef>
              <a:buSzPct val="120000"/>
              <a:buBlip>
                <a:blip r:embed="rId2"/>
              </a:buBlip>
              <a:tabLst>
                <a:tab pos="1053107" algn="l"/>
              </a:tabLst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  <a:cs typeface="Times New Roman"/>
              </a:rPr>
              <a:t>Чехия</a:t>
            </a:r>
          </a:p>
          <a:p>
            <a:pPr marL="360000" indent="-394915" algn="just">
              <a:spcBef>
                <a:spcPct val="0"/>
              </a:spcBef>
              <a:buSzPct val="120000"/>
              <a:buBlip>
                <a:blip r:embed="rId2"/>
              </a:buBlip>
              <a:tabLst>
                <a:tab pos="1053107" algn="l"/>
              </a:tabLst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  <a:cs typeface="Times New Roman"/>
              </a:rPr>
              <a:t>Прибалтика</a:t>
            </a:r>
          </a:p>
          <a:p>
            <a:pPr marL="360000" indent="-394915" algn="just">
              <a:spcBef>
                <a:spcPct val="0"/>
              </a:spcBef>
              <a:buSzPct val="120000"/>
              <a:buBlip>
                <a:blip r:embed="rId2"/>
              </a:buBlip>
              <a:tabLst>
                <a:tab pos="1053107" algn="l"/>
              </a:tabLst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  <a:cs typeface="Times New Roman"/>
              </a:rPr>
              <a:t>Великобритания</a:t>
            </a:r>
          </a:p>
          <a:p>
            <a:pPr marL="360000" indent="-394915" algn="just">
              <a:spcBef>
                <a:spcPct val="0"/>
              </a:spcBef>
              <a:buSzPct val="120000"/>
              <a:buBlip>
                <a:blip r:embed="rId2"/>
              </a:buBlip>
              <a:tabLst>
                <a:tab pos="1053107" algn="l"/>
              </a:tabLst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  <a:cs typeface="Times New Roman"/>
              </a:rPr>
              <a:t>Япония</a:t>
            </a:r>
          </a:p>
          <a:p>
            <a:pPr marL="360000" indent="-394915" algn="just">
              <a:spcBef>
                <a:spcPct val="0"/>
              </a:spcBef>
              <a:buSzPct val="120000"/>
              <a:buBlip>
                <a:blip r:embed="rId2"/>
              </a:buBlip>
              <a:tabLst>
                <a:tab pos="1053107" algn="l"/>
              </a:tabLst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  <a:cs typeface="Times New Roman"/>
              </a:rPr>
              <a:t>Турция</a:t>
            </a:r>
          </a:p>
          <a:p>
            <a:pPr marL="360000" indent="-394915" algn="just">
              <a:spcBef>
                <a:spcPct val="0"/>
              </a:spcBef>
              <a:buSzPct val="120000"/>
              <a:buBlip>
                <a:blip r:embed="rId2"/>
              </a:buBlip>
              <a:tabLst>
                <a:tab pos="1053107" algn="l"/>
              </a:tabLst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  <a:cs typeface="Times New Roman"/>
              </a:rPr>
              <a:t>Швеция</a:t>
            </a:r>
          </a:p>
          <a:p>
            <a:pPr marL="360000" indent="-394915" algn="just">
              <a:spcBef>
                <a:spcPct val="0"/>
              </a:spcBef>
              <a:buSzPct val="120000"/>
              <a:buBlip>
                <a:blip r:embed="rId2"/>
              </a:buBlip>
              <a:tabLst>
                <a:tab pos="1053107" algn="l"/>
              </a:tabLst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  <a:cs typeface="Times New Roman"/>
              </a:rPr>
              <a:t>Венгрия</a:t>
            </a:r>
          </a:p>
          <a:p>
            <a:pPr marL="360000" indent="-394915" algn="just">
              <a:spcBef>
                <a:spcPct val="0"/>
              </a:spcBef>
              <a:buSzPct val="120000"/>
              <a:buBlip>
                <a:blip r:embed="rId2"/>
              </a:buBlip>
              <a:tabLst>
                <a:tab pos="1053107" algn="l"/>
              </a:tabLst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  <a:cs typeface="Times New Roman"/>
              </a:rPr>
              <a:t>Исландия</a:t>
            </a:r>
          </a:p>
          <a:p>
            <a:pPr marL="360000" indent="-394915" algn="just">
              <a:spcBef>
                <a:spcPct val="0"/>
              </a:spcBef>
              <a:buSzPct val="120000"/>
              <a:buBlip>
                <a:blip r:embed="rId2"/>
              </a:buBlip>
              <a:tabLst>
                <a:tab pos="1053107" algn="l"/>
              </a:tabLst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  <a:cs typeface="Times New Roman"/>
              </a:rPr>
              <a:t>Польша</a:t>
            </a:r>
          </a:p>
          <a:p>
            <a:pPr marL="360000" indent="-394915" algn="just">
              <a:spcBef>
                <a:spcPct val="0"/>
              </a:spcBef>
              <a:buSzPct val="120000"/>
              <a:buBlip>
                <a:blip r:embed="rId2"/>
              </a:buBlip>
              <a:tabLst>
                <a:tab pos="1053107" algn="l"/>
              </a:tabLst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  <a:cs typeface="Times New Roman"/>
              </a:rPr>
              <a:t>Румыния</a:t>
            </a:r>
          </a:p>
          <a:p>
            <a:pPr marL="360000" indent="-394915" algn="just">
              <a:spcBef>
                <a:spcPct val="0"/>
              </a:spcBef>
              <a:buSzPct val="120000"/>
              <a:buBlip>
                <a:blip r:embed="rId2"/>
              </a:buBlip>
              <a:tabLst>
                <a:tab pos="1053107" algn="l"/>
              </a:tabLst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  <a:cs typeface="Times New Roman"/>
              </a:rPr>
              <a:t>Югославия</a:t>
            </a:r>
            <a:endParaRPr lang="ru-RU" sz="2200" dirty="0" smtClean="0">
              <a:solidFill>
                <a:schemeClr val="tx1">
                  <a:lumMod val="95000"/>
                  <a:lumOff val="5000"/>
                </a:schemeClr>
              </a:solidFill>
              <a:ea typeface="Times New Roman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792F7-636D-46FA-A133-D5F44B403F86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6" name="Заголовок 26"/>
          <p:cNvSpPr>
            <a:spLocks noGrp="1"/>
          </p:cNvSpPr>
          <p:nvPr>
            <p:ph type="title"/>
          </p:nvPr>
        </p:nvSpPr>
        <p:spPr>
          <a:xfrm>
            <a:off x="5889104" y="260648"/>
            <a:ext cx="4016896" cy="541935"/>
          </a:xfrm>
          <a:solidFill>
            <a:srgbClr val="C76D28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latin typeface="+mn-lt"/>
              </a:rPr>
              <a:t>Лучший опыт</a:t>
            </a:r>
            <a:endParaRPr lang="ru-RU" sz="2400" dirty="0">
              <a:latin typeface="+mn-lt"/>
            </a:endParaRPr>
          </a:p>
        </p:txBody>
      </p:sp>
      <p:pic>
        <p:nvPicPr>
          <p:cNvPr id="5" name="Picture 2" descr="http://www.westhome-invest.com/img/text_uploads/articles-countries/finland/est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2966" y="1227612"/>
            <a:ext cx="5703034" cy="4073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792F7-636D-46FA-A133-D5F44B403F86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6" name="Заголовок 26"/>
          <p:cNvSpPr>
            <a:spLocks noGrp="1"/>
          </p:cNvSpPr>
          <p:nvPr>
            <p:ph type="title"/>
          </p:nvPr>
        </p:nvSpPr>
        <p:spPr>
          <a:xfrm>
            <a:off x="5889104" y="260648"/>
            <a:ext cx="4016896" cy="541935"/>
          </a:xfrm>
          <a:solidFill>
            <a:srgbClr val="C76D28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latin typeface="+mn-lt"/>
              </a:rPr>
              <a:t>«Город древесины»</a:t>
            </a:r>
            <a:endParaRPr lang="ru-RU" sz="2400" dirty="0">
              <a:latin typeface="+mn-lt"/>
            </a:endParaRPr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920552" y="1340768"/>
            <a:ext cx="8655841" cy="3816424"/>
          </a:xfrm>
        </p:spPr>
        <p:txBody>
          <a:bodyPr/>
          <a:lstStyle/>
          <a:p>
            <a:pPr marL="360000" indent="-394915" algn="just">
              <a:spcBef>
                <a:spcPct val="0"/>
              </a:spcBef>
              <a:buSzPct val="120000"/>
              <a:buBlip>
                <a:blip r:embed="rId2"/>
              </a:buBlip>
              <a:tabLst>
                <a:tab pos="1053107" algn="l"/>
              </a:tabLst>
            </a:pPr>
            <a:r>
              <a:rPr lang="ru-RU" sz="2400" dirty="0" smtClean="0"/>
              <a:t>«Шведский </a:t>
            </a:r>
            <a:r>
              <a:rPr lang="ru-RU" sz="2400" dirty="0" smtClean="0"/>
              <a:t>деревянный город, вероятно, представляет </a:t>
            </a:r>
            <a:r>
              <a:rPr lang="ru-RU" sz="2400" b="1" dirty="0" smtClean="0"/>
              <a:t>пример лучших условий жизни, когда-либо создававшихся в этой стране</a:t>
            </a:r>
            <a:r>
              <a:rPr lang="ru-RU" sz="2400" dirty="0" smtClean="0"/>
              <a:t>, с интеграцией между жильем и рабочими местами, он соответствует человеческому масштабу. Между тем, деревянные дома представляют собой результат соединения эстетических амбиций и необычайной эффективности… Может быть, есть еще возможность спасти то, что до сих пор сохранилось и принять меры, чтобы начать </a:t>
            </a:r>
            <a:r>
              <a:rPr lang="ru-RU" sz="2400" b="1" dirty="0" smtClean="0"/>
              <a:t>восстановление наших городских центров</a:t>
            </a:r>
            <a:r>
              <a:rPr lang="ru-RU" sz="2400" dirty="0" smtClean="0"/>
              <a:t>».</a:t>
            </a:r>
          </a:p>
          <a:p>
            <a:pPr marL="360000" indent="-394915" algn="just">
              <a:spcBef>
                <a:spcPct val="0"/>
              </a:spcBef>
              <a:buSzPct val="120000"/>
              <a:buNone/>
              <a:tabLst>
                <a:tab pos="1053107" algn="l"/>
              </a:tabLst>
            </a:pPr>
            <a:endParaRPr lang="ru-RU" sz="2400" dirty="0" smtClean="0"/>
          </a:p>
          <a:p>
            <a:pPr marL="360000" indent="-394915" algn="r">
              <a:spcBef>
                <a:spcPct val="0"/>
              </a:spcBef>
              <a:buSzPct val="120000"/>
              <a:buNone/>
              <a:tabLst>
                <a:tab pos="1053107" algn="l"/>
              </a:tabLst>
            </a:pPr>
            <a:r>
              <a:rPr lang="ru-RU" sz="2400" dirty="0" smtClean="0"/>
              <a:t>(</a:t>
            </a:r>
            <a:r>
              <a:rPr lang="en-US" sz="2400" dirty="0" smtClean="0"/>
              <a:t>“</a:t>
            </a:r>
            <a:r>
              <a:rPr lang="en-US" sz="2400" dirty="0" err="1" smtClean="0"/>
              <a:t>Stad</a:t>
            </a:r>
            <a:r>
              <a:rPr lang="en-US" sz="2400" dirty="0" smtClean="0"/>
              <a:t> I </a:t>
            </a:r>
            <a:r>
              <a:rPr lang="en-US" sz="2400" dirty="0" err="1" smtClean="0"/>
              <a:t>Tra</a:t>
            </a:r>
            <a:r>
              <a:rPr lang="en-US" sz="2400" dirty="0" smtClean="0"/>
              <a:t>” </a:t>
            </a:r>
            <a:r>
              <a:rPr lang="en-US" sz="2400" dirty="0" err="1" smtClean="0"/>
              <a:t>Sten</a:t>
            </a:r>
            <a:r>
              <a:rPr lang="en-US" sz="2400" dirty="0" smtClean="0"/>
              <a:t> </a:t>
            </a:r>
            <a:r>
              <a:rPr lang="en-US" sz="2400" dirty="0" err="1" smtClean="0"/>
              <a:t>Rentzhog</a:t>
            </a:r>
            <a:r>
              <a:rPr lang="en-US" sz="2400" dirty="0" smtClean="0"/>
              <a:t>, 1967</a:t>
            </a:r>
            <a:r>
              <a:rPr lang="ru-RU" sz="2400" dirty="0" smtClean="0"/>
              <a:t>)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1">
  <a:themeElements>
    <a:clrScheme name="Тест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36C09"/>
      </a:accent1>
      <a:accent2>
        <a:srgbClr val="800000"/>
      </a:accent2>
      <a:accent3>
        <a:srgbClr val="FFCC66"/>
      </a:accent3>
      <a:accent4>
        <a:srgbClr val="938953"/>
      </a:accent4>
      <a:accent5>
        <a:srgbClr val="494429"/>
      </a:accent5>
      <a:accent6>
        <a:srgbClr val="FAC08F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49649</TotalTime>
  <Words>822</Words>
  <Application>Microsoft Office PowerPoint</Application>
  <PresentationFormat>Лист A4 (210x297 мм)</PresentationFormat>
  <Paragraphs>129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1_Тема Office</vt:lpstr>
      <vt:lpstr>Тема1</vt:lpstr>
      <vt:lpstr>Объекты культурного наследия vs. современное использование</vt:lpstr>
      <vt:lpstr>О чём говорим?</vt:lpstr>
      <vt:lpstr>О чём говорим?</vt:lpstr>
      <vt:lpstr>О чём говорим?</vt:lpstr>
      <vt:lpstr>О чём говорим?</vt:lpstr>
      <vt:lpstr>О чём говорим?</vt:lpstr>
      <vt:lpstr>Направления развития</vt:lpstr>
      <vt:lpstr>Лучший опыт</vt:lpstr>
      <vt:lpstr>«Город древесины»</vt:lpstr>
      <vt:lpstr>Шведская мечта</vt:lpstr>
      <vt:lpstr>Пара фактов</vt:lpstr>
      <vt:lpstr>Основные вехи</vt:lpstr>
      <vt:lpstr>Основные принципы</vt:lpstr>
      <vt:lpstr>Результат</vt:lpstr>
      <vt:lpstr>Результат</vt:lpstr>
      <vt:lpstr>Результат</vt:lpstr>
      <vt:lpstr>Результат</vt:lpstr>
      <vt:lpstr>Функционал</vt:lpstr>
      <vt:lpstr>Компания RRG</vt:lpstr>
      <vt:lpstr>Специализация</vt:lpstr>
      <vt:lpstr>Гордимся клиентами</vt:lpstr>
      <vt:lpstr>Гордимся клиентами</vt:lpstr>
      <vt:lpstr>Гордимся клиентами</vt:lpstr>
      <vt:lpstr>Спасибо за внимание!  Эвелина Ишметова,  заместитель генерального директора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kolokolnikov</dc:creator>
  <cp:lastModifiedBy>Ishmetova</cp:lastModifiedBy>
  <cp:revision>1407</cp:revision>
  <cp:lastPrinted>2012-04-11T15:02:25Z</cp:lastPrinted>
  <dcterms:created xsi:type="dcterms:W3CDTF">2005-07-14T16:49:54Z</dcterms:created>
  <dcterms:modified xsi:type="dcterms:W3CDTF">2015-09-07T09:13:47Z</dcterms:modified>
</cp:coreProperties>
</file>