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9" r:id="rId2"/>
    <p:sldId id="258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0" r:id="rId11"/>
    <p:sldId id="273" r:id="rId12"/>
    <p:sldId id="274" r:id="rId13"/>
    <p:sldId id="275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9/6/2015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288560"/>
            <a:ext cx="9966960" cy="3035808"/>
          </a:xfrm>
        </p:spPr>
        <p:txBody>
          <a:bodyPr/>
          <a:lstStyle/>
          <a:p>
            <a:r>
              <a:rPr lang="ru-RU" sz="3200" dirty="0" smtClean="0"/>
              <a:t>Возможности </a:t>
            </a:r>
            <a:r>
              <a:rPr lang="ru-RU" sz="3200" dirty="0"/>
              <a:t>и перспективы приспособления усадебных комплексов под многопрофильные гостиничные </a:t>
            </a:r>
            <a:r>
              <a:rPr lang="ru-RU" sz="3200" dirty="0" smtClean="0"/>
              <a:t>предприятия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78" y="2454876"/>
            <a:ext cx="1847030" cy="164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69848" y="4203439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/>
              <a:t>Иванна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Табачникова</a:t>
            </a:r>
            <a:endParaRPr lang="ru-RU" sz="2000" dirty="0"/>
          </a:p>
          <a:p>
            <a:r>
              <a:rPr lang="ru-RU" sz="2000" dirty="0" smtClean="0"/>
              <a:t>Отельер, проектный управляющий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8 </a:t>
            </a:r>
            <a:r>
              <a:rPr lang="ru-RU" sz="2000" dirty="0"/>
              <a:t>сентября 2015 года</a:t>
            </a:r>
          </a:p>
          <a:p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585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19" y="431693"/>
            <a:ext cx="10058400" cy="1609344"/>
          </a:xfrm>
        </p:spPr>
        <p:txBody>
          <a:bodyPr/>
          <a:lstStyle/>
          <a:p>
            <a:r>
              <a:rPr lang="ru-RU" dirty="0" smtClean="0"/>
              <a:t>Аква и спа центр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69" y="1465756"/>
            <a:ext cx="2247900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69" y="2994712"/>
            <a:ext cx="2247900" cy="1511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69" y="4606304"/>
            <a:ext cx="2247900" cy="154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81" y="4606304"/>
            <a:ext cx="2170671" cy="1546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3" y="4606304"/>
            <a:ext cx="2381530" cy="1546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13" y="4506098"/>
            <a:ext cx="2049721" cy="1762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" y="4606304"/>
            <a:ext cx="2112769" cy="1546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00964" y="1990346"/>
            <a:ext cx="211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Банный комплекс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964" y="2359678"/>
            <a:ext cx="24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Зона спа и </a:t>
            </a:r>
            <a:r>
              <a:rPr lang="ru-RU" dirty="0" err="1"/>
              <a:t>аква</a:t>
            </a:r>
            <a:r>
              <a:rPr lang="ru-RU" dirty="0"/>
              <a:t> клуба</a:t>
            </a:r>
          </a:p>
        </p:txBody>
      </p:sp>
    </p:spTree>
    <p:extLst>
      <p:ext uri="{BB962C8B-B14F-4D97-AF65-F5344CB8AC3E}">
        <p14:creationId xmlns:p14="http://schemas.microsoft.com/office/powerpoint/2010/main" val="16943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73715"/>
            <a:ext cx="10058400" cy="1609344"/>
          </a:xfrm>
        </p:spPr>
        <p:txBody>
          <a:bodyPr/>
          <a:lstStyle/>
          <a:p>
            <a:r>
              <a:rPr lang="ru-RU" dirty="0" smtClean="0"/>
              <a:t>Событийный менеджмент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50" y="2637240"/>
            <a:ext cx="2382709" cy="1787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51" y="4535189"/>
            <a:ext cx="2382709" cy="1581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88" y="4535189"/>
            <a:ext cx="2372166" cy="1581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24" y="4535189"/>
            <a:ext cx="2327367" cy="1589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69" y="4535189"/>
            <a:ext cx="2347358" cy="1581444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69848" y="18839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Экологические тропы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«По </a:t>
            </a:r>
            <a:r>
              <a:rPr lang="ru-RU" dirty="0"/>
              <a:t>стопам </a:t>
            </a:r>
            <a:r>
              <a:rPr lang="ru-RU" dirty="0" smtClean="0"/>
              <a:t>археологов»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 ферма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Контактный зоопарк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Тематические шоу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Свадьбы </a:t>
            </a:r>
            <a:r>
              <a:rPr lang="ru-RU" dirty="0"/>
              <a:t>«под ключ»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Воскресные </a:t>
            </a:r>
            <a:r>
              <a:rPr lang="ru-RU" dirty="0" err="1"/>
              <a:t>бранчи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Экскурсионные маршруты</a:t>
            </a:r>
          </a:p>
        </p:txBody>
      </p:sp>
    </p:spTree>
    <p:extLst>
      <p:ext uri="{BB962C8B-B14F-4D97-AF65-F5344CB8AC3E}">
        <p14:creationId xmlns:p14="http://schemas.microsoft.com/office/powerpoint/2010/main" val="38429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Критерии благоприятности условий ревитализации усадеб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восстановлении и введении исторических усадеб в современную жизнь важно следующее:</a:t>
            </a:r>
          </a:p>
          <a:p>
            <a:pPr lvl="0"/>
            <a:r>
              <a:rPr lang="ru-RU" dirty="0"/>
              <a:t>максимально сохранить исторический облик усадеб, включая здания и сооружения, парковые композиции, водные системы, взаимосвязи с природным окружением;</a:t>
            </a:r>
          </a:p>
          <a:p>
            <a:pPr lvl="0"/>
            <a:r>
              <a:rPr lang="ru-RU" dirty="0"/>
              <a:t>иметь возможность свободного доступа к историческим усадьбам как памятникам истории и культуры, использовать их познавательную ценность;</a:t>
            </a:r>
          </a:p>
          <a:p>
            <a:pPr lvl="0"/>
            <a:r>
              <a:rPr lang="ru-RU" dirty="0"/>
              <a:t>иметь доходы, позволяющие поддерживать усадьбы в хорошем техническом состоянии, проводить ремонтные работы, содержать обслуживающий персонал.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3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Оценка потенциальных рисков проектов подобного формата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ограничений при планировании территории</a:t>
            </a:r>
          </a:p>
          <a:p>
            <a:r>
              <a:rPr lang="ru-RU" dirty="0" smtClean="0"/>
              <a:t>Наличие ограничений при проектировании внутреннего пространства зданий и сооружений</a:t>
            </a:r>
          </a:p>
          <a:p>
            <a:r>
              <a:rPr lang="ru-RU" dirty="0" smtClean="0"/>
              <a:t>Наличие ограничений целевого использования памятника архитектуры</a:t>
            </a:r>
          </a:p>
          <a:p>
            <a:r>
              <a:rPr lang="ru-RU" dirty="0" smtClean="0"/>
              <a:t>Наличие сложностей при осуществлении ремонтно-восстановительных работ</a:t>
            </a:r>
          </a:p>
          <a:p>
            <a:r>
              <a:rPr lang="ru-RU" dirty="0" smtClean="0"/>
              <a:t>Длительные срок окупаемости</a:t>
            </a:r>
          </a:p>
          <a:p>
            <a:r>
              <a:rPr lang="ru-RU" dirty="0" smtClean="0"/>
              <a:t>Существенный объем инвестиций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79" y="459755"/>
            <a:ext cx="10058400" cy="1609344"/>
          </a:xfrm>
        </p:spPr>
        <p:txBody>
          <a:bodyPr/>
          <a:lstStyle/>
          <a:p>
            <a:r>
              <a:rPr lang="ru-RU" dirty="0" smtClean="0"/>
              <a:t>Анализ европейского опыта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96" y="1347422"/>
            <a:ext cx="2059459" cy="149310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95" y="2956766"/>
            <a:ext cx="2059459" cy="137477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30" y="1376254"/>
            <a:ext cx="1923495" cy="146427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9" y="2561826"/>
            <a:ext cx="7277100" cy="377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30" y="2956767"/>
            <a:ext cx="1923626" cy="1374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94" y="4447776"/>
            <a:ext cx="2059459" cy="1532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29" y="4497531"/>
            <a:ext cx="1923495" cy="14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виды новых функций можно объединить в следующие </a:t>
            </a:r>
            <a:r>
              <a:rPr lang="ru-RU" sz="3500" dirty="0" smtClean="0"/>
              <a:t>группы: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>
                <a:solidFill>
                  <a:srgbClr val="FF0000"/>
                </a:solidFill>
              </a:rPr>
              <a:t>музейная</a:t>
            </a:r>
            <a:r>
              <a:rPr lang="ru-RU" dirty="0"/>
              <a:t> (музей истории памятника, дворянского образа жизни, известной личности, связанной с памятником, музей этнографии, тематический музей, историко-архитектурный заповедник и др.);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>
                <a:solidFill>
                  <a:srgbClr val="FF0000"/>
                </a:solidFill>
              </a:rPr>
              <a:t>культурно-просветительская </a:t>
            </a:r>
            <a:r>
              <a:rPr lang="ru-RU" dirty="0"/>
              <a:t>(культурные центры населенных мест, библиотеки, информационные центры и др.);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>
                <a:solidFill>
                  <a:srgbClr val="FF0000"/>
                </a:solidFill>
              </a:rPr>
              <a:t>общественная</a:t>
            </a:r>
            <a:r>
              <a:rPr lang="ru-RU" dirty="0"/>
              <a:t> (образовательные и научные учреждения, общественные объединения, официальные представительства и др.);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>
                <a:solidFill>
                  <a:srgbClr val="FF0000"/>
                </a:solidFill>
              </a:rPr>
              <a:t>жилая </a:t>
            </a:r>
            <a:r>
              <a:rPr lang="ru-RU" dirty="0"/>
              <a:t>(использование </a:t>
            </a:r>
            <a:r>
              <a:rPr lang="ru-RU" dirty="0" smtClean="0"/>
              <a:t>в качестве частного </a:t>
            </a:r>
            <a:r>
              <a:rPr lang="ru-RU" dirty="0"/>
              <a:t>жилья);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>
                <a:solidFill>
                  <a:srgbClr val="FF0000"/>
                </a:solidFill>
              </a:rPr>
              <a:t>рекреационная</a:t>
            </a:r>
            <a:r>
              <a:rPr lang="ru-RU" dirty="0"/>
              <a:t> (использование </a:t>
            </a:r>
            <a:r>
              <a:rPr lang="ru-RU" dirty="0" smtClean="0"/>
              <a:t>в качестве учреждений отдыха под различные </a:t>
            </a:r>
            <a:r>
              <a:rPr lang="ru-RU" dirty="0"/>
              <a:t>видов туризма)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вариант ревитализации </a:t>
            </a:r>
            <a:r>
              <a:rPr lang="ru-RU" sz="3600" dirty="0" smtClean="0"/>
              <a:t> (возрождения) усадебного </a:t>
            </a:r>
            <a:r>
              <a:rPr lang="ru-RU" sz="3600" dirty="0"/>
              <a:t>ансамбля </a:t>
            </a:r>
            <a:r>
              <a:rPr lang="ru-RU" sz="3600" dirty="0" smtClean="0"/>
              <a:t>на </a:t>
            </a:r>
            <a:r>
              <a:rPr lang="ru-RU" sz="3600" dirty="0"/>
              <a:t>примере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Усадьбы </a:t>
            </a:r>
            <a:r>
              <a:rPr lang="ru-RU" sz="3600" dirty="0" err="1" smtClean="0">
                <a:solidFill>
                  <a:srgbClr val="FF0000"/>
                </a:solidFill>
              </a:rPr>
              <a:t>Гребнево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944601"/>
            <a:ext cx="6042237" cy="34541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55" y="2033157"/>
            <a:ext cx="2566085" cy="170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94" y="3951203"/>
            <a:ext cx="2571246" cy="1818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9" y="2039733"/>
            <a:ext cx="2476843" cy="1696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8" y="3951202"/>
            <a:ext cx="2476843" cy="18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/>
              <a:t>Реконструкция усадебного ансамбля позволит создать на территории  </a:t>
            </a:r>
            <a:r>
              <a:rPr lang="ru-RU" sz="3000" dirty="0" smtClean="0">
                <a:solidFill>
                  <a:srgbClr val="FF0000"/>
                </a:solidFill>
              </a:rPr>
              <a:t>многофункциональный гостиничный комплекс </a:t>
            </a:r>
            <a:r>
              <a:rPr lang="ru-RU" sz="3000" dirty="0" smtClean="0"/>
              <a:t>с вариативным предложением услуг</a:t>
            </a:r>
            <a:endParaRPr lang="ru-RU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7" y="2093976"/>
            <a:ext cx="6708847" cy="4494928"/>
          </a:xfrm>
        </p:spPr>
      </p:pic>
    </p:spTree>
    <p:extLst>
      <p:ext uri="{BB962C8B-B14F-4D97-AF65-F5344CB8AC3E}">
        <p14:creationId xmlns:p14="http://schemas.microsoft.com/office/powerpoint/2010/main" val="2848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Номерной фонд, состоящий из номеров различных </a:t>
            </a:r>
            <a:r>
              <a:rPr lang="ru-RU" dirty="0" smtClean="0"/>
              <a:t>категорий</a:t>
            </a:r>
          </a:p>
          <a:p>
            <a:r>
              <a:rPr lang="ru-RU" dirty="0" smtClean="0"/>
              <a:t>Размещение как индивидуальных туристов, так и групповое размещение</a:t>
            </a:r>
          </a:p>
          <a:p>
            <a:r>
              <a:rPr lang="ru-RU" dirty="0" smtClean="0"/>
              <a:t>Территория усадьбы позволяет разбить номерной фонд на несколько пятен застройки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65" y="4229182"/>
            <a:ext cx="2921000" cy="218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94" y="4229182"/>
            <a:ext cx="2921000" cy="218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21" y="4229182"/>
            <a:ext cx="2921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Основной ресторан для питания проживающих гостей, </a:t>
            </a:r>
            <a:endParaRPr lang="ru-RU" dirty="0" smtClean="0"/>
          </a:p>
          <a:p>
            <a:r>
              <a:rPr lang="ru-RU" dirty="0" smtClean="0"/>
              <a:t>Многофункциональный </a:t>
            </a:r>
            <a:r>
              <a:rPr lang="ru-RU" dirty="0"/>
              <a:t>банкетный зал-</a:t>
            </a:r>
            <a:r>
              <a:rPr lang="ru-RU" dirty="0" err="1"/>
              <a:t>трансформер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Аттрактивный</a:t>
            </a:r>
            <a:r>
              <a:rPr lang="ru-RU" dirty="0" smtClean="0"/>
              <a:t> </a:t>
            </a:r>
            <a:r>
              <a:rPr lang="ru-RU" dirty="0"/>
              <a:t>ресторан, </a:t>
            </a:r>
            <a:endParaRPr lang="ru-RU" dirty="0" smtClean="0"/>
          </a:p>
          <a:p>
            <a:r>
              <a:rPr lang="ru-RU" dirty="0" smtClean="0"/>
              <a:t>Уличная </a:t>
            </a:r>
            <a:r>
              <a:rPr lang="ru-RU" dirty="0"/>
              <a:t>торговля, </a:t>
            </a:r>
            <a:endParaRPr lang="ru-RU" dirty="0" smtClean="0"/>
          </a:p>
          <a:p>
            <a:r>
              <a:rPr lang="ru-RU" dirty="0" smtClean="0"/>
              <a:t>Кафе-кондитерская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4" y="4451408"/>
            <a:ext cx="2621764" cy="1830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71" y="4451409"/>
            <a:ext cx="2720568" cy="1830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69" y="4463278"/>
            <a:ext cx="2763320" cy="1818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64" y="4451408"/>
            <a:ext cx="2746289" cy="18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7" y="438555"/>
            <a:ext cx="10058400" cy="1609344"/>
          </a:xfrm>
        </p:spPr>
        <p:txBody>
          <a:bodyPr/>
          <a:lstStyle/>
          <a:p>
            <a:r>
              <a:rPr lang="ru-RU" dirty="0" smtClean="0"/>
              <a:t>Территория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91" y="4601020"/>
            <a:ext cx="2386227" cy="17896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4601020"/>
            <a:ext cx="2586982" cy="1789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03" y="4601020"/>
            <a:ext cx="2822832" cy="1789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89" y="965482"/>
            <a:ext cx="2386227" cy="17775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7" y="4601020"/>
            <a:ext cx="2633363" cy="17896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89" y="2817342"/>
            <a:ext cx="2386227" cy="17093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4251" y="1796583"/>
            <a:ext cx="74659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теплое время года</a:t>
            </a:r>
            <a:r>
              <a:rPr lang="ru-RU" dirty="0"/>
              <a:t>: водные прогулки на моторной лодке, пляжный волейбол на собственном пляже отеля, прокат велосипедов и самокатов, уличные игры, детские анимационные шоу на открытом воздухе, </a:t>
            </a:r>
            <a:r>
              <a:rPr lang="ru-RU" dirty="0" err="1"/>
              <a:t>квесты</a:t>
            </a:r>
            <a:r>
              <a:rPr lang="ru-RU" dirty="0"/>
              <a:t>.  </a:t>
            </a:r>
          </a:p>
          <a:p>
            <a:r>
              <a:rPr lang="ru-RU" b="1" dirty="0"/>
              <a:t>В зимний </a:t>
            </a:r>
            <a:r>
              <a:rPr lang="ru-RU" b="1" dirty="0" smtClean="0"/>
              <a:t>период</a:t>
            </a:r>
            <a:r>
              <a:rPr lang="ru-RU" dirty="0" smtClean="0"/>
              <a:t>: </a:t>
            </a:r>
            <a:r>
              <a:rPr lang="ru-RU" dirty="0"/>
              <a:t>гостям будет предложена тюбинговая горка протяженностью 200 м, заливается музыкальный каток на Главной площади отеля, организуются лыжные маршруты, трассы для катания на квадроциклах и снегоходах, подледная рыбалка, катание на санях с упряжкой лошадей</a:t>
            </a:r>
          </a:p>
        </p:txBody>
      </p:sp>
    </p:spTree>
    <p:extLst>
      <p:ext uri="{BB962C8B-B14F-4D97-AF65-F5344CB8AC3E}">
        <p14:creationId xmlns:p14="http://schemas.microsoft.com/office/powerpoint/2010/main" val="19914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68" y="484631"/>
            <a:ext cx="10058400" cy="1609344"/>
          </a:xfrm>
        </p:spPr>
        <p:txBody>
          <a:bodyPr/>
          <a:lstStyle/>
          <a:p>
            <a:r>
              <a:rPr lang="ru-RU" dirty="0" err="1" smtClean="0"/>
              <a:t>Конференц</a:t>
            </a:r>
            <a:r>
              <a:rPr lang="ru-RU" dirty="0" smtClean="0"/>
              <a:t> услуги </a:t>
            </a:r>
            <a:br>
              <a:rPr lang="ru-RU" dirty="0" smtClean="0"/>
            </a:br>
            <a:r>
              <a:rPr lang="ru-RU" dirty="0" smtClean="0"/>
              <a:t>и обучение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4" y="2219849"/>
            <a:ext cx="3202137" cy="19297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5" y="4275437"/>
            <a:ext cx="3202137" cy="1915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57" y="4275436"/>
            <a:ext cx="2835489" cy="19152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2" y="4275436"/>
            <a:ext cx="2628706" cy="1915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" y="4275436"/>
            <a:ext cx="2742817" cy="19152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1978" y="23113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Блок конференц-площадей разной вместимости. Предполагаемый источник дохода: краткосрочная аренда, долгосрочная аренда, проведение мероприятий научно-познавательного характера, в том числе </a:t>
            </a:r>
            <a:r>
              <a:rPr lang="ru-RU" dirty="0" err="1"/>
              <a:t>конгрессный</a:t>
            </a:r>
            <a:r>
              <a:rPr lang="ru-RU" dirty="0"/>
              <a:t> туризм.</a:t>
            </a:r>
          </a:p>
        </p:txBody>
      </p:sp>
    </p:spTree>
    <p:extLst>
      <p:ext uri="{BB962C8B-B14F-4D97-AF65-F5344CB8AC3E}">
        <p14:creationId xmlns:p14="http://schemas.microsoft.com/office/powerpoint/2010/main" val="33895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161</TotalTime>
  <Words>355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Rockwell</vt:lpstr>
      <vt:lpstr>Rockwell Condensed</vt:lpstr>
      <vt:lpstr>Wingdings</vt:lpstr>
      <vt:lpstr>Дерево</vt:lpstr>
      <vt:lpstr>Возможности и перспективы приспособления усадебных комплексов под многопрофильные гостиничные предприятия  </vt:lpstr>
      <vt:lpstr>Анализ европейского опыта</vt:lpstr>
      <vt:lpstr>виды новых функций можно объединить в следующие группы:</vt:lpstr>
      <vt:lpstr>вариант ревитализации  (возрождения) усадебного ансамбля на примере  Усадьбы Гребнево </vt:lpstr>
      <vt:lpstr>Реконструкция усадебного ансамбля позволит создать на территории  многофункциональный гостиничный комплекс с вариативным предложением услуг</vt:lpstr>
      <vt:lpstr>Проживание</vt:lpstr>
      <vt:lpstr>Питание</vt:lpstr>
      <vt:lpstr>Территория</vt:lpstr>
      <vt:lpstr>Конференц услуги  и обучение</vt:lpstr>
      <vt:lpstr>Аква и спа центр</vt:lpstr>
      <vt:lpstr>Событийный менеджмент</vt:lpstr>
      <vt:lpstr>Критерии благоприятности условий ревитализации усадеб</vt:lpstr>
      <vt:lpstr>Оценка потенциальных рисков проектов подобного формата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 перспективы  приспособления  усадебных комплексов  в многопрофильные  гостиничные комплексы</dc:title>
  <dc:creator>Ivanna Tabachnikova</dc:creator>
  <cp:lastModifiedBy>Ivanna Tabachnikova</cp:lastModifiedBy>
  <cp:revision>21</cp:revision>
  <cp:lastPrinted>2014-11-09T19:58:50Z</cp:lastPrinted>
  <dcterms:created xsi:type="dcterms:W3CDTF">2014-10-15T08:46:30Z</dcterms:created>
  <dcterms:modified xsi:type="dcterms:W3CDTF">2015-09-06T16:10:01Z</dcterms:modified>
</cp:coreProperties>
</file>