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99" r:id="rId2"/>
    <p:sldId id="602" r:id="rId3"/>
    <p:sldId id="605" r:id="rId4"/>
    <p:sldId id="603" r:id="rId5"/>
    <p:sldId id="612" r:id="rId6"/>
    <p:sldId id="604" r:id="rId7"/>
    <p:sldId id="606" r:id="rId8"/>
    <p:sldId id="609" r:id="rId9"/>
    <p:sldId id="610" r:id="rId10"/>
    <p:sldId id="611" r:id="rId11"/>
    <p:sldId id="615" r:id="rId12"/>
    <p:sldId id="614" r:id="rId13"/>
    <p:sldId id="616" r:id="rId14"/>
    <p:sldId id="613" r:id="rId15"/>
    <p:sldId id="544" r:id="rId16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menova, Inga" initials="SI" lastIdx="1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5FA5"/>
    <a:srgbClr val="0094C8"/>
    <a:srgbClr val="93D050"/>
    <a:srgbClr val="FF0000"/>
    <a:srgbClr val="D66300"/>
    <a:srgbClr val="FFC700"/>
    <a:srgbClr val="97418B"/>
    <a:srgbClr val="DB851F"/>
    <a:srgbClr val="F1D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68" autoAdjust="0"/>
  </p:normalViewPr>
  <p:slideViewPr>
    <p:cSldViewPr showGuides="1">
      <p:cViewPr varScale="1">
        <p:scale>
          <a:sx n="70" d="100"/>
          <a:sy n="70" d="100"/>
        </p:scale>
        <p:origin x="-124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22D20FF6-2AF3-4083-B4D1-324C3B3CEB8A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DBB6D7A-E9F6-4ACC-A127-BEE474717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803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72C4EBC-24E5-4665-B481-7D84C447427E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C0B0F15-A374-4521-986A-48B0A82F21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851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32656"/>
            <a:ext cx="2232248" cy="51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39346" y="1490857"/>
            <a:ext cx="5720886" cy="1434087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type="body" idx="10" hasCustomPrompt="1"/>
          </p:nvPr>
        </p:nvSpPr>
        <p:spPr>
          <a:xfrm>
            <a:off x="976064" y="4797152"/>
            <a:ext cx="4964088" cy="345638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  <a:ea typeface="Roboto Condensed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Клиент: «Название фирмы клиента»</a:t>
            </a:r>
          </a:p>
          <a:p>
            <a:pPr lvl="0"/>
            <a:r>
              <a:rPr lang="ru-RU" dirty="0" smtClean="0"/>
              <a:t>3 марта 2014 года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61834" y="116632"/>
            <a:ext cx="273630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34" y="-95116"/>
            <a:ext cx="2736304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2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оранж_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587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оранж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2436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 желт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0">
                <a:srgbClr val="FFFF00"/>
              </a:gs>
              <a:gs pos="89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FFC7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A971-88AB-44E9-9990-472B5D1B748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01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желт_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0">
                <a:srgbClr val="FFFF00"/>
              </a:gs>
              <a:gs pos="89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5372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желт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0">
                <a:srgbClr val="FFFF00"/>
              </a:gs>
              <a:gs pos="89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77971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 бледно 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0">
                <a:srgbClr val="BED14F"/>
              </a:gs>
              <a:gs pos="89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93D05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A971-88AB-44E9-9990-472B5D1B748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18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бледно зел_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9080"/>
            <a:ext cx="612000" cy="288000"/>
          </a:xfrm>
          <a:prstGeom prst="rect">
            <a:avLst/>
          </a:prstGeom>
          <a:gradFill>
            <a:gsLst>
              <a:gs pos="0">
                <a:srgbClr val="BED14F"/>
              </a:gs>
              <a:gs pos="89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134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бледно зел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3517" y="269080"/>
            <a:ext cx="612000" cy="288000"/>
          </a:xfrm>
          <a:prstGeom prst="rect">
            <a:avLst/>
          </a:prstGeom>
          <a:gradFill>
            <a:gsLst>
              <a:gs pos="0">
                <a:srgbClr val="BED14F"/>
              </a:gs>
              <a:gs pos="89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1668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 голу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88000">
                <a:srgbClr val="0091C4"/>
              </a:gs>
              <a:gs pos="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0094C8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A971-88AB-44E9-9990-472B5D1B748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205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голуб_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88000">
                <a:srgbClr val="0091C4"/>
              </a:gs>
              <a:gs pos="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8512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939346" y="1490857"/>
            <a:ext cx="5720886" cy="85802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00B050"/>
                </a:solidFill>
              </a:defRPr>
            </a:lvl1pPr>
          </a:lstStyle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8E6CE-3CF3-4E72-A00A-94B3149BC1F2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971600" y="2564904"/>
            <a:ext cx="5036096" cy="3456384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  <a:latin typeface="+mn-lt"/>
                <a:ea typeface="Roboto Condensed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Название раздела</a:t>
            </a:r>
          </a:p>
          <a:p>
            <a:pPr lvl="0"/>
            <a:r>
              <a:rPr lang="ru-RU" dirty="0" smtClean="0"/>
              <a:t>Название раздела</a:t>
            </a:r>
          </a:p>
          <a:p>
            <a:pPr lvl="0"/>
            <a:r>
              <a:rPr lang="ru-RU" dirty="0" smtClean="0"/>
              <a:t>Название раздела</a:t>
            </a:r>
          </a:p>
          <a:p>
            <a:pPr lvl="0"/>
            <a:r>
              <a:rPr lang="ru-RU" dirty="0" smtClean="0"/>
              <a:t>Следующее название раздела</a:t>
            </a:r>
          </a:p>
          <a:p>
            <a:pPr lvl="0"/>
            <a:r>
              <a:rPr lang="ru-RU" dirty="0" smtClean="0"/>
              <a:t>Раздел</a:t>
            </a:r>
          </a:p>
          <a:p>
            <a:pPr lvl="0"/>
            <a:r>
              <a:rPr lang="ru-RU" dirty="0" smtClean="0"/>
              <a:t>Очень длинное название раздела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ru-RU" dirty="0" smtClean="0"/>
              <a:t>Седьмой пункт</a:t>
            </a:r>
          </a:p>
          <a:p>
            <a:pPr lvl="0"/>
            <a:r>
              <a:rPr lang="ru-RU" dirty="0" smtClean="0"/>
              <a:t>Восьмая строчка</a:t>
            </a: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2636912"/>
            <a:ext cx="576064" cy="180000"/>
          </a:xfrm>
          <a:prstGeom prst="rect">
            <a:avLst/>
          </a:prstGeom>
          <a:gradFill>
            <a:gsLst>
              <a:gs pos="88000">
                <a:srgbClr val="00B050"/>
              </a:gs>
              <a:gs pos="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-13517" y="5229200"/>
            <a:ext cx="576064" cy="180000"/>
          </a:xfrm>
          <a:prstGeom prst="rect">
            <a:avLst/>
          </a:prstGeom>
          <a:gradFill>
            <a:gsLst>
              <a:gs pos="88000">
                <a:srgbClr val="A30D6D"/>
              </a:gs>
              <a:gs pos="0">
                <a:srgbClr val="C2086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13517" y="3281882"/>
            <a:ext cx="576064" cy="180000"/>
          </a:xfrm>
          <a:prstGeom prst="rect">
            <a:avLst/>
          </a:prstGeom>
          <a:gradFill>
            <a:gsLst>
              <a:gs pos="88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-13517" y="2959397"/>
            <a:ext cx="576064" cy="180000"/>
          </a:xfrm>
          <a:prstGeom prst="rect">
            <a:avLst/>
          </a:prstGeom>
          <a:gradFill>
            <a:gsLst>
              <a:gs pos="88000">
                <a:srgbClr val="C00000"/>
              </a:gs>
              <a:gs pos="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-13517" y="3604367"/>
            <a:ext cx="576064" cy="180000"/>
          </a:xfrm>
          <a:prstGeom prst="rect">
            <a:avLst/>
          </a:prstGeom>
          <a:gradFill>
            <a:gsLst>
              <a:gs pos="0">
                <a:srgbClr val="FFFF00"/>
              </a:gs>
              <a:gs pos="8900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-13517" y="3926852"/>
            <a:ext cx="576064" cy="180000"/>
          </a:xfrm>
          <a:prstGeom prst="rect">
            <a:avLst/>
          </a:prstGeom>
          <a:gradFill>
            <a:gsLst>
              <a:gs pos="0">
                <a:srgbClr val="BED14F"/>
              </a:gs>
              <a:gs pos="8900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-13517" y="4869160"/>
            <a:ext cx="576064" cy="180000"/>
          </a:xfrm>
          <a:prstGeom prst="rect">
            <a:avLst/>
          </a:prstGeom>
          <a:gradFill>
            <a:gsLst>
              <a:gs pos="88000">
                <a:srgbClr val="00589A"/>
              </a:gs>
              <a:gs pos="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-13517" y="4249335"/>
            <a:ext cx="576064" cy="180000"/>
          </a:xfrm>
          <a:prstGeom prst="rect">
            <a:avLst/>
          </a:prstGeom>
          <a:gradFill>
            <a:gsLst>
              <a:gs pos="88000">
                <a:srgbClr val="0091C4"/>
              </a:gs>
              <a:gs pos="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</p:spTree>
    <p:extLst>
      <p:ext uri="{BB962C8B-B14F-4D97-AF65-F5344CB8AC3E}">
        <p14:creationId xmlns:p14="http://schemas.microsoft.com/office/powerpoint/2010/main" val="3554299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голуб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88000">
                <a:srgbClr val="0091C4"/>
              </a:gs>
              <a:gs pos="0">
                <a:srgbClr val="00B0F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634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 си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-13517" y="260680"/>
            <a:ext cx="612000" cy="288000"/>
          </a:xfrm>
          <a:prstGeom prst="rect">
            <a:avLst/>
          </a:prstGeom>
          <a:gradFill>
            <a:gsLst>
              <a:gs pos="88000">
                <a:srgbClr val="00589A"/>
              </a:gs>
              <a:gs pos="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005FA5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A971-88AB-44E9-9990-472B5D1B748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43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син_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9080"/>
            <a:ext cx="612000" cy="288000"/>
          </a:xfrm>
          <a:prstGeom prst="rect">
            <a:avLst/>
          </a:prstGeom>
          <a:gradFill>
            <a:gsLst>
              <a:gs pos="88000">
                <a:srgbClr val="00589A"/>
              </a:gs>
              <a:gs pos="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488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синий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-13517" y="269080"/>
            <a:ext cx="612000" cy="288000"/>
          </a:xfrm>
          <a:prstGeom prst="rect">
            <a:avLst/>
          </a:prstGeom>
          <a:gradFill>
            <a:gsLst>
              <a:gs pos="88000">
                <a:srgbClr val="00589A"/>
              </a:gs>
              <a:gs pos="0">
                <a:srgbClr val="0070C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372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_лило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rgbClr val="A30D6D"/>
              </a:gs>
              <a:gs pos="0">
                <a:srgbClr val="C2086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A30D6D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4C76-3370-48D2-8766-79A0B0946AD2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57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лиловый_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rgbClr val="A30D6D"/>
              </a:gs>
              <a:gs pos="0">
                <a:srgbClr val="C2086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98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нутренний слайд: название+объект_лиловый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rgbClr val="A30D6D"/>
              </a:gs>
              <a:gs pos="0">
                <a:srgbClr val="C2086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4340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_решетка наобор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 rot="10800000">
            <a:off x="8567936" y="260648"/>
            <a:ext cx="576064" cy="288032"/>
          </a:xfrm>
          <a:prstGeom prst="rect">
            <a:avLst/>
          </a:prstGeom>
          <a:gradFill>
            <a:gsLst>
              <a:gs pos="88000">
                <a:srgbClr val="00B050"/>
              </a:gs>
              <a:gs pos="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0032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00B05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60032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860032" y="515943"/>
            <a:ext cx="1872208" cy="176753"/>
          </a:xfrm>
        </p:spPr>
        <p:txBody>
          <a:bodyPr/>
          <a:lstStyle/>
          <a:p>
            <a:fld id="{7B865020-8CC4-40DD-AE24-1EB739F2B98C}" type="datetime1">
              <a:rPr lang="ru-RU" smtClean="0"/>
              <a:t>07.09.2015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60032" y="260648"/>
            <a:ext cx="1872208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567936" y="257784"/>
            <a:ext cx="468560" cy="290895"/>
          </a:xfrm>
        </p:spPr>
        <p:txBody>
          <a:bodyPr/>
          <a:lstStyle>
            <a:lvl1pPr algn="l">
              <a:defRPr/>
            </a:lvl1pPr>
          </a:lstStyle>
          <a:p>
            <a:fld id="{7B466BDA-8C70-4E1B-9A20-D4EEDFB841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0424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728" y="-56499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7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>
            <a:off x="0" y="260648"/>
            <a:ext cx="576064" cy="288032"/>
          </a:xfrm>
          <a:prstGeom prst="rect">
            <a:avLst/>
          </a:prstGeom>
          <a:gradFill>
            <a:gsLst>
              <a:gs pos="88000">
                <a:srgbClr val="00B050"/>
              </a:gs>
              <a:gs pos="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08720"/>
            <a:ext cx="4572000" cy="5949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7B1-DF50-44C5-969D-FDE3656FAAC6}" type="datetime1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09465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4932040" y="1844824"/>
            <a:ext cx="3970784" cy="4680520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5000" b="1"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600" b="1" baseline="0">
                <a:solidFill>
                  <a:srgbClr val="00B050"/>
                </a:solidFill>
                <a:latin typeface="+mn-lt"/>
                <a:ea typeface="Roboto" pitchFamily="2" charset="0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1"/>
            <a:r>
              <a:rPr lang="ru-RU" dirty="0" smtClean="0"/>
              <a:t>Яркий подзаголовок</a:t>
            </a:r>
          </a:p>
          <a:p>
            <a:pPr lvl="2"/>
            <a:r>
              <a:rPr lang="ru-RU" dirty="0" smtClean="0"/>
              <a:t>Стандартный подзаголовок</a:t>
            </a:r>
          </a:p>
          <a:p>
            <a:pPr lvl="3"/>
            <a:r>
              <a:rPr lang="ru-RU" dirty="0" smtClean="0"/>
              <a:t>Наборный текст</a:t>
            </a:r>
          </a:p>
          <a:p>
            <a:pPr lvl="4"/>
            <a:r>
              <a:rPr lang="ru-RU" dirty="0" smtClean="0"/>
              <a:t>Наборный текст. Перечисление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932040" y="980728"/>
            <a:ext cx="3970784" cy="864096"/>
          </a:xfrm>
        </p:spPr>
        <p:txBody>
          <a:bodyPr anchor="t"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1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08720"/>
            <a:ext cx="4572000" cy="27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7B1-DF50-44C5-969D-FDE3656FAAC6}" type="datetime1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09465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932040" y="980728"/>
            <a:ext cx="3970784" cy="864096"/>
          </a:xfrm>
        </p:spPr>
        <p:txBody>
          <a:bodyPr anchor="t"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rgbClr val="A30D6D"/>
              </a:gs>
              <a:gs pos="0">
                <a:srgbClr val="C20869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6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4"/>
          </p:nvPr>
        </p:nvSpPr>
        <p:spPr>
          <a:xfrm>
            <a:off x="0" y="3753344"/>
            <a:ext cx="4572000" cy="27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4932363" y="1844675"/>
            <a:ext cx="3960812" cy="4824413"/>
          </a:xfrm>
        </p:spPr>
        <p:txBody>
          <a:bodyPr>
            <a:normAutofit/>
          </a:bodyPr>
          <a:lstStyle>
            <a:lvl1pPr>
              <a:defRPr sz="1500" b="0" baseline="0">
                <a:solidFill>
                  <a:srgbClr val="B01A65"/>
                </a:solidFill>
                <a:latin typeface="+mn-lt"/>
              </a:defRPr>
            </a:lvl1pPr>
          </a:lstStyle>
          <a:p>
            <a:pPr lvl="0"/>
            <a:r>
              <a:rPr lang="ru-RU" dirty="0" smtClean="0"/>
              <a:t>ФУНКЦИИ ГК СПЕКТРУМ:</a:t>
            </a:r>
          </a:p>
          <a:p>
            <a:pPr lvl="0"/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92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_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13517" y="260648"/>
            <a:ext cx="576064" cy="288032"/>
          </a:xfrm>
          <a:prstGeom prst="rect">
            <a:avLst/>
          </a:prstGeom>
          <a:gradFill>
            <a:gsLst>
              <a:gs pos="88000">
                <a:srgbClr val="00B050"/>
              </a:gs>
              <a:gs pos="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00B05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DD9F4-1D6F-462B-945F-41ED6BBAF315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8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Слайд с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 userDrawn="1"/>
        </p:nvSpPr>
        <p:spPr>
          <a:xfrm>
            <a:off x="0" y="764704"/>
            <a:ext cx="9144000" cy="609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908720"/>
            <a:ext cx="4572000" cy="59492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07B1-DF50-44C5-969D-FDE3656FAAC6}" type="datetime1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09465" cy="2880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4932040" y="1844824"/>
            <a:ext cx="3970784" cy="4680520"/>
          </a:xfrm>
          <a:solidFill>
            <a:schemeClr val="bg1">
              <a:alpha val="80000"/>
            </a:schemeClr>
          </a:solidFill>
        </p:spPr>
        <p:txBody>
          <a:bodyPr/>
          <a:lstStyle>
            <a:lvl1pPr>
              <a:defRPr sz="5000" b="1">
                <a:latin typeface="Roboto Bk" pitchFamily="2" charset="0"/>
                <a:ea typeface="Roboto Bk" pitchFamily="2" charset="0"/>
              </a:defRPr>
            </a:lvl1pPr>
            <a:lvl2pPr marL="457200" indent="0">
              <a:buNone/>
              <a:defRPr sz="1600" b="1" baseline="0">
                <a:solidFill>
                  <a:srgbClr val="00B050"/>
                </a:solidFill>
                <a:latin typeface="+mn-lt"/>
                <a:ea typeface="Roboto" pitchFamily="2" charset="0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1"/>
            <a:r>
              <a:rPr lang="ru-RU" dirty="0" smtClean="0"/>
              <a:t>Яркий подзаголовок</a:t>
            </a:r>
          </a:p>
          <a:p>
            <a:pPr lvl="2"/>
            <a:r>
              <a:rPr lang="ru-RU" dirty="0" smtClean="0"/>
              <a:t>Стандартный подзаголовок</a:t>
            </a:r>
          </a:p>
          <a:p>
            <a:pPr lvl="3"/>
            <a:r>
              <a:rPr lang="ru-RU" dirty="0" smtClean="0"/>
              <a:t>Наборный текст</a:t>
            </a:r>
          </a:p>
          <a:p>
            <a:pPr lvl="4"/>
            <a:r>
              <a:rPr lang="ru-RU" dirty="0" smtClean="0"/>
              <a:t>Наборный текст. Перечисление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932040" y="980728"/>
            <a:ext cx="3970784" cy="864096"/>
          </a:xfrm>
        </p:spPr>
        <p:txBody>
          <a:bodyPr anchor="t"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6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04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864096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980728"/>
            <a:ext cx="5111750" cy="5616624"/>
          </a:xfrm>
        </p:spPr>
        <p:txBody>
          <a:bodyPr/>
          <a:lstStyle>
            <a:lvl1pPr>
              <a:defRPr sz="5000"/>
            </a:lvl1pPr>
            <a:lvl2pPr>
              <a:defRPr sz="1400"/>
            </a:lvl2pPr>
            <a:lvl3pPr>
              <a:defRPr sz="1400"/>
            </a:lvl3pPr>
            <a:lvl4pPr>
              <a:defRPr sz="1100">
                <a:latin typeface="Arial Narrow" pitchFamily="34" charset="0"/>
              </a:defRPr>
            </a:lvl4pPr>
            <a:lvl5pPr>
              <a:defRPr sz="1100">
                <a:latin typeface="Arial Narrow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60848"/>
            <a:ext cx="3008313" cy="4536504"/>
          </a:xfrm>
        </p:spPr>
        <p:txBody>
          <a:bodyPr/>
          <a:lstStyle>
            <a:lvl1pPr marL="0" indent="0">
              <a:buNone/>
              <a:defRPr sz="14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Roboto Condensed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15EEF-E2E2-49FE-B27B-E06FFD7F23CE}" type="datetime1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6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79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9251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100">
                <a:latin typeface="Arial Narrow" pitchFamily="34" charset="0"/>
              </a:defRPr>
            </a:lvl4pPr>
            <a:lvl5pPr>
              <a:defRPr sz="11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ru-RU" dirty="0" smtClean="0"/>
              <a:t>Яркий подзаголовок</a:t>
            </a:r>
          </a:p>
          <a:p>
            <a:pPr lvl="2"/>
            <a:r>
              <a:rPr lang="ru-RU" dirty="0" smtClean="0"/>
              <a:t>Стандартный подзаголовок</a:t>
            </a:r>
          </a:p>
          <a:p>
            <a:pPr lvl="3"/>
            <a:r>
              <a:rPr lang="ru-RU" dirty="0" smtClean="0"/>
              <a:t>Наборный текст</a:t>
            </a:r>
          </a:p>
          <a:p>
            <a:pPr lvl="4"/>
            <a:r>
              <a:rPr lang="ru-RU" dirty="0" smtClean="0"/>
              <a:t>Наборный текст. Перечисление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925144"/>
          </a:xfrm>
          <a:solidFill>
            <a:schemeClr val="bg1">
              <a:alpha val="80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  <a:lvl2pPr>
              <a:defRPr sz="1400"/>
            </a:lvl2pPr>
            <a:lvl3pPr>
              <a:defRPr sz="1400"/>
            </a:lvl3pPr>
            <a:lvl4pPr>
              <a:defRPr sz="1100">
                <a:latin typeface="Arial Narrow" pitchFamily="34" charset="0"/>
              </a:defRPr>
            </a:lvl4pPr>
            <a:lvl5pPr>
              <a:defRPr sz="11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1"/>
            <a:r>
              <a:rPr lang="ru-RU" dirty="0" smtClean="0"/>
              <a:t>Яркий подзаголовок</a:t>
            </a:r>
          </a:p>
          <a:p>
            <a:pPr lvl="2"/>
            <a:r>
              <a:rPr lang="ru-RU" dirty="0" smtClean="0"/>
              <a:t>Стандартный подзаголовок</a:t>
            </a:r>
          </a:p>
          <a:p>
            <a:pPr lvl="3"/>
            <a:r>
              <a:rPr lang="ru-RU" dirty="0" smtClean="0"/>
              <a:t>Наборный текст</a:t>
            </a:r>
          </a:p>
          <a:p>
            <a:pPr lvl="4"/>
            <a:r>
              <a:rPr lang="ru-RU" dirty="0" smtClean="0"/>
              <a:t>Наборный текст. Перечисление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B4918-587C-4D1E-8115-F0AFD5249A9A}" type="datetime1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6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4447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02E2D-A774-495E-8B73-9C245121AEB2}" type="datetime1">
              <a:rPr lang="ru-RU" smtClean="0"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9533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620688"/>
            <a:ext cx="1475876" cy="338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792088" y="15567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www.spectrum-group.ru</a:t>
            </a:r>
            <a: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</a:br>
            <a:r>
              <a:rPr lang="en-US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spectrum@spgr.ru</a:t>
            </a:r>
            <a: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Москва</a:t>
            </a:r>
            <a:b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Т. +7 (495) 981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0601</a:t>
            </a:r>
            <a:b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/>
            </a:r>
            <a:b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Санкт-Петербург</a:t>
            </a:r>
            <a:br>
              <a:rPr lang="ru-RU" sz="1800" b="1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</a:br>
            <a: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Т. +7 (812) 332</a:t>
            </a:r>
            <a:r>
              <a:rPr lang="en-US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+mn-lt"/>
                <a:ea typeface="Roboto Condensed" pitchFamily="2" charset="0"/>
              </a:rPr>
              <a:t>6032 </a:t>
            </a:r>
            <a:endParaRPr lang="ru-RU" dirty="0">
              <a:latin typeface="+mn-lt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37431" y="521651"/>
            <a:ext cx="180020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7" y="322094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4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з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7507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зел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3504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_крас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rgbClr val="C00000"/>
              </a:gs>
              <a:gs pos="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rgbClr val="FF000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Roboto Condensed" pitchFamily="2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79842-F59A-4274-940A-064DC89CC8F5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красн_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rgbClr val="C00000"/>
              </a:gs>
              <a:gs pos="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  <a:solidFill>
            <a:srgbClr val="FFFFFF">
              <a:alpha val="80000"/>
            </a:srgbClr>
          </a:solidFill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101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нутренний слайд: название+объект_красн_непроз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rgbClr val="C00000"/>
              </a:gs>
              <a:gs pos="0">
                <a:srgbClr val="FF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-13517" y="764704"/>
            <a:ext cx="9157517" cy="6093296"/>
          </a:xfrm>
          <a:prstGeom prst="rect">
            <a:avLst/>
          </a:prstGeom>
          <a:solidFill>
            <a:schemeClr val="bg1"/>
          </a:solidFill>
        </p:spPr>
        <p:txBody>
          <a:bodyPr vert="horz" lIns="360000" tIns="180000" rIns="360000" bIns="180000" numCol="3" spcCol="36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algn="just"/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  <a:p>
            <a:pPr marL="171450" indent="-171450" algn="just">
              <a:buFont typeface="Wingdings" pitchFamily="2" charset="2"/>
              <a:buChar char="§"/>
            </a:pPr>
            <a:endParaRPr lang="en-US" sz="1600" dirty="0" smtClean="0">
              <a:latin typeface="Arial Narrow" pitchFamily="34" charset="0"/>
              <a:ea typeface="Roboto Condensed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E98C-1AA9-44C8-9279-A38F9C05336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80520"/>
          </a:xfrm>
        </p:spPr>
        <p:txBody>
          <a:bodyPr>
            <a:normAutofit/>
          </a:bodyPr>
          <a:lstStyle/>
          <a:p>
            <a:endParaRPr lang="ru-RU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656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Слайд подраздела оранжев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17" y="0"/>
            <a:ext cx="9157517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-13517" y="260648"/>
            <a:ext cx="612000" cy="288032"/>
          </a:xfrm>
          <a:prstGeom prst="rect">
            <a:avLst/>
          </a:prstGeom>
          <a:gradFill>
            <a:gsLst>
              <a:gs pos="88000">
                <a:schemeClr val="accent6">
                  <a:lumMod val="75000"/>
                </a:schemeClr>
              </a:gs>
              <a:gs pos="0">
                <a:srgbClr val="FFC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346" y="1490857"/>
            <a:ext cx="3632654" cy="2298183"/>
          </a:xfrm>
        </p:spPr>
        <p:txBody>
          <a:bodyPr anchor="t">
            <a:normAutofit/>
          </a:bodyPr>
          <a:lstStyle>
            <a:lvl1pPr algn="l">
              <a:defRPr sz="5000" b="0" cap="none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6064" y="4077072"/>
            <a:ext cx="3595936" cy="1800200"/>
          </a:xfr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3A971-88AB-44E9-9990-472B5D1B7480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555776" y="260648"/>
            <a:ext cx="2016224" cy="2880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252536" y="257784"/>
            <a:ext cx="828600" cy="290895"/>
          </a:xfrm>
        </p:spPr>
        <p:txBody>
          <a:bodyPr/>
          <a:lstStyle/>
          <a:p>
            <a:fld id="{7B466BDA-8C70-4E1B-9A20-D4EEDFB841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46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60648"/>
            <a:ext cx="576064" cy="288032"/>
          </a:xfrm>
          <a:prstGeom prst="rect">
            <a:avLst/>
          </a:prstGeom>
          <a:gradFill>
            <a:gsLst>
              <a:gs pos="88000">
                <a:srgbClr val="00B050"/>
              </a:gs>
              <a:gs pos="0">
                <a:srgbClr val="92D05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6275040" cy="720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Крупный</a:t>
            </a:r>
          </a:p>
          <a:p>
            <a:pPr lvl="1"/>
            <a:r>
              <a:rPr lang="ru-RU" dirty="0" smtClean="0"/>
              <a:t>Яркий подзаголовок</a:t>
            </a:r>
          </a:p>
          <a:p>
            <a:pPr lvl="2"/>
            <a:r>
              <a:rPr lang="ru-RU" dirty="0" smtClean="0"/>
              <a:t>Стандартный подзаголовок</a:t>
            </a:r>
          </a:p>
          <a:p>
            <a:pPr lvl="3"/>
            <a:r>
              <a:rPr lang="ru-RU" dirty="0" smtClean="0"/>
              <a:t>Наборный текст</a:t>
            </a:r>
          </a:p>
          <a:p>
            <a:pPr lvl="4"/>
            <a:r>
              <a:rPr lang="ru-RU" dirty="0" smtClean="0"/>
              <a:t>Наборный текст. Перечисление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55776" y="515943"/>
            <a:ext cx="2016224" cy="17675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</a:lstStyle>
          <a:p>
            <a:fld id="{327CAF21-D9DB-49D0-9259-760C92CEBC8E}" type="datetime1">
              <a:rPr lang="ru-RU" smtClean="0"/>
              <a:t>07.09.2015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55776" y="260649"/>
            <a:ext cx="3888432" cy="25202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 b="1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Roboto" pitchFamily="2" charset="0"/>
                <a:cs typeface="Arial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-324544" y="257784"/>
            <a:ext cx="900608" cy="2908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 Black" pitchFamily="34" charset="0"/>
                <a:ea typeface="Roboto" pitchFamily="2" charset="0"/>
              </a:defRPr>
            </a:lvl1pPr>
          </a:lstStyle>
          <a:p>
            <a:fld id="{7B466BDA-8C70-4E1B-9A20-D4EEDFB841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683568" y="116632"/>
            <a:ext cx="1800200" cy="504056"/>
          </a:xfrm>
          <a:prstGeom prst="rect">
            <a:avLst/>
          </a:prstGeom>
          <a:solidFill>
            <a:srgbClr val="E7E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63388"/>
            <a:ext cx="187220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9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0" r:id="rId3"/>
    <p:sldLayoutId id="2147483650" r:id="rId4"/>
    <p:sldLayoutId id="2147483671" r:id="rId5"/>
    <p:sldLayoutId id="2147483663" r:id="rId6"/>
    <p:sldLayoutId id="2147483670" r:id="rId7"/>
    <p:sldLayoutId id="2147483677" r:id="rId8"/>
    <p:sldLayoutId id="2147483662" r:id="rId9"/>
    <p:sldLayoutId id="2147483679" r:id="rId10"/>
    <p:sldLayoutId id="2147483676" r:id="rId11"/>
    <p:sldLayoutId id="2147483678" r:id="rId12"/>
    <p:sldLayoutId id="2147483669" r:id="rId13"/>
    <p:sldLayoutId id="2147483680" r:id="rId14"/>
    <p:sldLayoutId id="2147483681" r:id="rId15"/>
    <p:sldLayoutId id="2147483683" r:id="rId16"/>
    <p:sldLayoutId id="2147483682" r:id="rId17"/>
    <p:sldLayoutId id="2147483684" r:id="rId18"/>
    <p:sldLayoutId id="2147483686" r:id="rId19"/>
    <p:sldLayoutId id="2147483687" r:id="rId20"/>
    <p:sldLayoutId id="2147483685" r:id="rId21"/>
    <p:sldLayoutId id="2147483688" r:id="rId22"/>
    <p:sldLayoutId id="2147483689" r:id="rId23"/>
    <p:sldLayoutId id="2147483661" r:id="rId24"/>
    <p:sldLayoutId id="2147483668" r:id="rId25"/>
    <p:sldLayoutId id="2147483675" r:id="rId26"/>
    <p:sldLayoutId id="2147483667" r:id="rId27"/>
    <p:sldLayoutId id="2147483657" r:id="rId28"/>
    <p:sldLayoutId id="2147483673" r:id="rId29"/>
    <p:sldLayoutId id="2147483674" r:id="rId30"/>
    <p:sldLayoutId id="2147483656" r:id="rId31"/>
    <p:sldLayoutId id="2147483652" r:id="rId32"/>
    <p:sldLayoutId id="2147483655" r:id="rId33"/>
    <p:sldLayoutId id="2147483672" r:id="rId3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 spc="-150">
          <a:solidFill>
            <a:schemeClr val="bg1">
              <a:lumMod val="50000"/>
            </a:schemeClr>
          </a:solidFill>
          <a:latin typeface="Arial" pitchFamily="34" charset="0"/>
          <a:ea typeface="Roboto" pitchFamily="2" charset="0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5000" kern="1200">
          <a:solidFill>
            <a:schemeClr val="tx1"/>
          </a:solidFill>
          <a:latin typeface="+mn-lt"/>
          <a:ea typeface="Roboto Bk" pitchFamily="2" charset="0"/>
          <a:cs typeface="Arial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b="1" kern="1200">
          <a:solidFill>
            <a:srgbClr val="00B050"/>
          </a:solidFill>
          <a:latin typeface="+mn-lt"/>
          <a:ea typeface="Roboto" pitchFamily="2" charset="0"/>
          <a:cs typeface="Arial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300" b="1" kern="1200">
          <a:solidFill>
            <a:schemeClr val="tx1">
              <a:lumMod val="50000"/>
              <a:lumOff val="50000"/>
            </a:schemeClr>
          </a:solidFill>
          <a:latin typeface="+mn-lt"/>
          <a:ea typeface="Roboto" pitchFamily="2" charset="0"/>
          <a:cs typeface="Arial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1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Roboto Condensed" pitchFamily="2" charset="0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100" kern="1200" baseline="0">
          <a:solidFill>
            <a:schemeClr val="tx1">
              <a:lumMod val="50000"/>
              <a:lumOff val="50000"/>
            </a:schemeClr>
          </a:solidFill>
          <a:latin typeface="+mn-lt"/>
          <a:ea typeface="Roboto Condensed" pitchFamily="2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90857"/>
            <a:ext cx="6120680" cy="1434087"/>
          </a:xfrm>
        </p:spPr>
        <p:txBody>
          <a:bodyPr>
            <a:noAutofit/>
          </a:bodyPr>
          <a:lstStyle/>
          <a:p>
            <a:r>
              <a:rPr lang="ru-RU" sz="3200" dirty="0" smtClean="0"/>
              <a:t>Мастер-класс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BIM </a:t>
            </a:r>
            <a:r>
              <a:rPr lang="ru-RU" sz="3200" b="1" dirty="0"/>
              <a:t>(</a:t>
            </a:r>
            <a:r>
              <a:rPr lang="en-US" sz="3200" b="1" dirty="0"/>
              <a:t>Building Information Modeling</a:t>
            </a:r>
            <a:r>
              <a:rPr lang="ru-RU" sz="3200" b="1" dirty="0"/>
              <a:t>) – информационное моделирование в </a:t>
            </a:r>
            <a:r>
              <a:rPr lang="ru-RU" sz="3200" b="1" dirty="0" smtClean="0"/>
              <a:t>строительстве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/>
              <a:t/>
            </a:r>
            <a:br>
              <a:rPr lang="en-US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400" dirty="0" smtClean="0"/>
              <a:t>Петрова И.В.</a:t>
            </a:r>
            <a:br>
              <a:rPr lang="ru-RU" sz="2400" dirty="0" smtClean="0"/>
            </a:br>
            <a:r>
              <a:rPr lang="ru-RU" sz="2400" dirty="0" smtClean="0"/>
              <a:t>Директор проектов</a:t>
            </a:r>
            <a:br>
              <a:rPr lang="ru-RU" sz="24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r>
              <a:rPr lang="ru-RU" sz="7200" dirty="0" smtClean="0"/>
              <a:t/>
            </a:r>
            <a:br>
              <a:rPr lang="ru-RU" sz="7200" dirty="0" smtClean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238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363" y="1772816"/>
            <a:ext cx="8280920" cy="57606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ГК «Спектрум» в реализации проектов с использованием </a:t>
            </a:r>
            <a:r>
              <a:rPr lang="de-DE" dirty="0"/>
              <a:t>BIM</a:t>
            </a:r>
            <a:r>
              <a:rPr lang="ru-RU" dirty="0"/>
              <a:t>-технологий 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10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r>
              <a:rPr lang="ru-RU" sz="16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Кейс</a:t>
            </a: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: строительство завода в Московской области.</a:t>
            </a:r>
          </a:p>
          <a:p>
            <a:r>
              <a:rPr lang="ru-RU" sz="16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Особенность проекта: </a:t>
            </a: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действующее предприятие, реализация проекта по фазам</a:t>
            </a:r>
          </a:p>
          <a:p>
            <a:r>
              <a:rPr lang="ru-RU" sz="1400" b="1" dirty="0" smtClean="0">
                <a:solidFill>
                  <a:schemeClr val="accent1"/>
                </a:solidFill>
                <a:ea typeface="Roboto Condensed" pitchFamily="2" charset="0"/>
              </a:rPr>
              <a:t>Выявленные </a:t>
            </a:r>
            <a:r>
              <a:rPr lang="ru-RU" sz="1400" b="1" dirty="0">
                <a:solidFill>
                  <a:schemeClr val="accent1"/>
                </a:solidFill>
                <a:ea typeface="Roboto Condensed" pitchFamily="2" charset="0"/>
              </a:rPr>
              <a:t>плюсы реализации проекта в </a:t>
            </a:r>
            <a:r>
              <a:rPr lang="de-DE" sz="1400" b="1" dirty="0">
                <a:solidFill>
                  <a:schemeClr val="accent1"/>
                </a:solidFill>
                <a:ea typeface="Roboto Condensed" pitchFamily="2" charset="0"/>
              </a:rPr>
              <a:t>BIM</a:t>
            </a:r>
            <a:r>
              <a:rPr lang="ru-RU" sz="1400" b="1" dirty="0" smtClean="0">
                <a:solidFill>
                  <a:schemeClr val="accent1"/>
                </a:solidFill>
                <a:ea typeface="Roboto Condensed" pitchFamily="2" charset="0"/>
              </a:rPr>
              <a:t>:</a:t>
            </a:r>
          </a:p>
          <a:p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Заказчик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получает представление об объекте по результатам реализации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работ на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каждой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стадии</a:t>
            </a: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3121223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Этап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76056" y="3068960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Этап </a:t>
            </a:r>
            <a:r>
              <a:rPr lang="ru-RU" sz="14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2</a:t>
            </a:r>
            <a:endParaRPr lang="ru-RU" sz="1400" b="1" dirty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4921423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Этап </a:t>
            </a:r>
            <a:r>
              <a:rPr lang="ru-RU" sz="14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3</a:t>
            </a:r>
            <a:endParaRPr lang="ru-RU" sz="1400" b="1" dirty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7781" r="13367" b="4660"/>
          <a:stretch/>
        </p:blipFill>
        <p:spPr bwMode="auto">
          <a:xfrm>
            <a:off x="5004048" y="5184575"/>
            <a:ext cx="3752660" cy="16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004048" y="4955927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Финал</a:t>
            </a:r>
            <a:endParaRPr lang="ru-RU" sz="1400" b="1" dirty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18481"/>
            <a:ext cx="3720777" cy="151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74186"/>
            <a:ext cx="3738985" cy="157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5"/>
          <a:stretch/>
        </p:blipFill>
        <p:spPr bwMode="auto">
          <a:xfrm>
            <a:off x="600572" y="5229199"/>
            <a:ext cx="3731765" cy="161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021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11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b="1" dirty="0">
                <a:solidFill>
                  <a:schemeClr val="accent1"/>
                </a:solidFill>
                <a:ea typeface="Roboto Condensed" pitchFamily="2" charset="0"/>
              </a:rPr>
              <a:t>Выявленные плюсы реализации проекта в </a:t>
            </a:r>
            <a:r>
              <a:rPr lang="de-DE" sz="1400" b="1" dirty="0">
                <a:solidFill>
                  <a:schemeClr val="accent1"/>
                </a:solidFill>
                <a:ea typeface="Roboto Condensed" pitchFamily="2" charset="0"/>
              </a:rPr>
              <a:t>BIM</a:t>
            </a:r>
            <a:r>
              <a:rPr lang="ru-RU" sz="1400" b="1" dirty="0" smtClean="0">
                <a:solidFill>
                  <a:schemeClr val="accent1"/>
                </a:solidFill>
                <a:ea typeface="Roboto Condensed" pitchFamily="2" charset="0"/>
              </a:rPr>
              <a:t>:</a:t>
            </a:r>
          </a:p>
          <a:p>
            <a:r>
              <a:rPr lang="ru-RU" sz="12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Детальная проработка бюджета уже на стадии </a:t>
            </a:r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ПД</a:t>
            </a:r>
          </a:p>
          <a:p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Возможность формирования ведомости объёма работ</a:t>
            </a: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на основании данных </a:t>
            </a:r>
            <a:r>
              <a:rPr lang="de-DE" sz="1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BIM</a:t>
            </a:r>
            <a:r>
              <a:rPr lang="ru-RU" sz="1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-модели (</a:t>
            </a:r>
            <a:r>
              <a:rPr lang="de-DE" sz="1200" dirty="0" err="1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BoQ</a:t>
            </a:r>
            <a:r>
              <a:rPr lang="en-US" sz="12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)</a:t>
            </a:r>
            <a:endParaRPr lang="ru-RU" sz="12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10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2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Пример:</a:t>
            </a:r>
            <a:endParaRPr lang="ru-RU" sz="1200" b="1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ГК «Спектрум» в реализации проектов с использованием </a:t>
            </a:r>
            <a:r>
              <a:rPr lang="de-DE" dirty="0"/>
              <a:t>BIM</a:t>
            </a:r>
            <a:r>
              <a:rPr lang="ru-RU" dirty="0"/>
              <a:t>-технологий 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7810294"/>
              </p:ext>
            </p:extLst>
          </p:nvPr>
        </p:nvGraphicFramePr>
        <p:xfrm>
          <a:off x="395536" y="3068960"/>
          <a:ext cx="8640959" cy="35378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15625"/>
                <a:gridCol w="5054580"/>
                <a:gridCol w="571303"/>
                <a:gridCol w="428477"/>
                <a:gridCol w="499890"/>
                <a:gridCol w="928368"/>
                <a:gridCol w="642716"/>
              </a:tblGrid>
              <a:tr h="3600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Описание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Ед.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К-во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Цена за Ед.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Сумма в рублях, без НДС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% от Всего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/>
                    </a:solidFill>
                  </a:tcPr>
                </a:tc>
              </a:tr>
              <a:tr h="43259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13.0</a:t>
                      </a:r>
                      <a:endParaRPr lang="ru-RU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effectLst/>
                        </a:rPr>
                        <a:t> САНИТАРНО-ТЕХНИЧЕСКИЕ </a:t>
                      </a:r>
                      <a:r>
                        <a:rPr lang="ru-RU" sz="800" b="1" u="none" strike="noStrike" dirty="0">
                          <a:effectLst/>
                        </a:rPr>
                        <a:t>СИСТЕМЫ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775" marR="6775" marT="677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</a:tr>
              <a:tr h="2154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13.14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u="none" strike="noStrike" dirty="0" smtClean="0">
                          <a:effectLst/>
                        </a:rPr>
                        <a:t> Системы тепло</a:t>
                      </a:r>
                      <a:r>
                        <a:rPr lang="ru-RU" sz="800" b="1" u="none" strike="noStrike" baseline="0" dirty="0" smtClean="0">
                          <a:effectLst/>
                        </a:rPr>
                        <a:t> и </a:t>
                      </a:r>
                      <a:r>
                        <a:rPr lang="ru-RU" sz="800" b="1" u="none" strike="noStrike" dirty="0" smtClean="0">
                          <a:effectLst/>
                        </a:rPr>
                        <a:t>холодоснабжения </a:t>
                      </a:r>
                      <a:r>
                        <a:rPr lang="ru-RU" sz="800" b="1" u="none" strike="noStrike" dirty="0">
                          <a:effectLst/>
                        </a:rPr>
                        <a:t>и отопления</a:t>
                      </a:r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 -  р. </a:t>
                      </a:r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</a:tr>
              <a:tr h="505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13.14.1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Поставка и монтаж - Воздушная завеса с обогревом на горячей воде PA2510W Frico. Включая все сопутствующие работы в т.ч. разгрузку, хранение,  обвязку, исполнительную документацию. Согласно спецификации пп.ИОС4.1/267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77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шт.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  -  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</a:tr>
              <a:tr h="505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13.14.2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Поставка и монтаж - Воздушная завеса с обогревом на горячей воде PA3520WH Frico. Включая все сопутствующие работы в т.ч. разгрузку, хранение,  обвязку, исполнительную документацию. Согласно спецификации пп.ИОС4.1/268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77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шт.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  -  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</a:tr>
              <a:tr h="505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13.14.3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Поставка и монтаж - Воздушная завеса с обогревом на горячей воде PA4225WL Frico. Включая все сопутствующие работы в т.ч. разгрузку, хранение,  обвязку, исполнительную документацию. Согласно спецификации пп.ИОС4.1/269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77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шт.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4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  -  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</a:tr>
              <a:tr h="505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13.14.4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Поставка и монтаж - Воздушная завеса с электрообогревом PA2210CE03 Frico. Включая все сопутствующие работы в т.ч. разгрузку, хранение,  обвязку, исполнительную документацию. Согласно спецификации пп.ИОС4.1/270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77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шт.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1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  -  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1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</a:tr>
              <a:tr h="5059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13.14.5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u="none" strike="noStrike">
                          <a:effectLst/>
                        </a:rPr>
                        <a:t>Поставка и монтаж - Воздушно-отопительный агрегат VOLCANO VOLCANO VR2 VTS. Включая все сопутствующие работы в т.ч. разгрузку, хранение,  обвязку, исполнительную документацию. Согласно спецификации пп.ИОС4.1/271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77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шт.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7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                   -  р. 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800" b="1" i="1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775" marR="6775" marT="677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834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12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844824"/>
            <a:ext cx="8219256" cy="4680520"/>
          </a:xfrm>
        </p:spPr>
        <p:txBody>
          <a:bodyPr>
            <a:normAutofit/>
          </a:bodyPr>
          <a:lstStyle/>
          <a:p>
            <a:r>
              <a:rPr lang="ru-RU" sz="1400" b="1" dirty="0">
                <a:solidFill>
                  <a:schemeClr val="accent1"/>
                </a:solidFill>
                <a:ea typeface="Roboto Condensed" pitchFamily="2" charset="0"/>
              </a:rPr>
              <a:t>Выявленные плюсы реализации проекта в </a:t>
            </a:r>
            <a:r>
              <a:rPr lang="de-DE" sz="1400" b="1" dirty="0">
                <a:solidFill>
                  <a:schemeClr val="accent1"/>
                </a:solidFill>
                <a:ea typeface="Roboto Condensed" pitchFamily="2" charset="0"/>
              </a:rPr>
              <a:t>BIM</a:t>
            </a:r>
            <a:r>
              <a:rPr lang="ru-RU" sz="1400" b="1" dirty="0">
                <a:solidFill>
                  <a:schemeClr val="accent1"/>
                </a:solidFill>
                <a:ea typeface="Roboto Condensed" pitchFamily="2" charset="0"/>
              </a:rPr>
              <a:t>:</a:t>
            </a:r>
          </a:p>
          <a:p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Высокая точность проработки инженерных решений в увязке с действующими системами</a:t>
            </a:r>
          </a:p>
          <a:p>
            <a:endParaRPr lang="ru-RU" sz="5400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ГК «Спектрум» в реализации проектов с использованием </a:t>
            </a:r>
            <a:r>
              <a:rPr lang="de-DE" dirty="0"/>
              <a:t>BIM</a:t>
            </a:r>
            <a:r>
              <a:rPr lang="ru-RU" dirty="0"/>
              <a:t>-технологий </a:t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8496944" cy="415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981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13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200" b="1" dirty="0">
                <a:solidFill>
                  <a:schemeClr val="accent1"/>
                </a:solidFill>
                <a:ea typeface="Roboto Condensed" pitchFamily="2" charset="0"/>
              </a:rPr>
              <a:t>Выявленные плюсы реализации проекта в </a:t>
            </a:r>
            <a:r>
              <a:rPr lang="de-DE" sz="1200" b="1" dirty="0">
                <a:solidFill>
                  <a:schemeClr val="accent1"/>
                </a:solidFill>
                <a:ea typeface="Roboto Condensed" pitchFamily="2" charset="0"/>
              </a:rPr>
              <a:t>BIM</a:t>
            </a:r>
            <a:r>
              <a:rPr lang="ru-RU" sz="1200" b="1" dirty="0">
                <a:solidFill>
                  <a:schemeClr val="accent1"/>
                </a:solidFill>
                <a:ea typeface="Roboto Condensed" pitchFamily="2" charset="0"/>
              </a:rPr>
              <a:t>:</a:t>
            </a:r>
          </a:p>
          <a:p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Высокая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скорость и </a:t>
            </a:r>
            <a:r>
              <a:rPr lang="ru-RU" sz="1400" dirty="0" err="1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скоординированность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при внесении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изменений</a:t>
            </a:r>
          </a:p>
          <a:p>
            <a:endParaRPr lang="ru-RU" sz="2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48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ГК «Спектрум» в реализации проектов с использованием </a:t>
            </a:r>
            <a:r>
              <a:rPr lang="de-DE" dirty="0"/>
              <a:t>BIM</a:t>
            </a:r>
            <a:r>
              <a:rPr lang="ru-RU" dirty="0"/>
              <a:t>-технологий </a:t>
            </a:r>
            <a:br>
              <a:rPr lang="ru-RU" dirty="0"/>
            </a:br>
            <a:endParaRPr lang="ru-RU" sz="1600" dirty="0">
              <a:solidFill>
                <a:schemeClr val="accent1"/>
              </a:solidFill>
              <a:latin typeface="+mn-lt"/>
              <a:ea typeface="Roboto Condensed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6370"/>
            <a:ext cx="6408712" cy="261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177"/>
            <a:ext cx="9004500" cy="184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2492896"/>
            <a:ext cx="1872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Пример: </a:t>
            </a:r>
            <a:r>
              <a:rPr lang="ru-RU" sz="14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внесено изменение, в итоге воздуховод «въехал» в </a:t>
            </a:r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витраж</a:t>
            </a:r>
          </a:p>
          <a:p>
            <a:endParaRPr lang="ru-RU" sz="14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14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4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Автоматически формируется отчёт о конфликте</a:t>
            </a:r>
            <a:endParaRPr lang="ru-RU" sz="14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115616" y="4509119"/>
            <a:ext cx="144016" cy="5040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899592" y="3501008"/>
            <a:ext cx="576064" cy="14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77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14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68052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rgbClr val="C00000"/>
                </a:solidFill>
                <a:ea typeface="Roboto Condensed" pitchFamily="2" charset="0"/>
              </a:rPr>
              <a:t>Выявленные минусы:</a:t>
            </a:r>
          </a:p>
          <a:p>
            <a:pPr marL="342900" indent="-342900" algn="just">
              <a:buAutoNum type="arabicPeriod"/>
            </a:pPr>
            <a:r>
              <a:rPr lang="ru-RU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Нужна высокая квалификация специалистов для совместной работы в </a:t>
            </a:r>
            <a:r>
              <a:rPr lang="de-DE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BIM</a:t>
            </a:r>
            <a:endParaRPr lang="de-DE" sz="18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Нужна </a:t>
            </a:r>
            <a:r>
              <a:rPr lang="ru-RU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более глубокая проработка решений, поэтому есть смысл использовать </a:t>
            </a:r>
            <a:r>
              <a:rPr lang="de-DE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BIM</a:t>
            </a:r>
            <a:r>
              <a:rPr lang="ru-RU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в комплексных проектах (П+ТД, </a:t>
            </a: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П+ТД+РД)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Если </a:t>
            </a:r>
            <a:r>
              <a:rPr lang="ru-RU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проект создаётся только для того, чтобы получить получение экспертизы</a:t>
            </a:r>
            <a:r>
              <a:rPr lang="de-DE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en-US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(87 </a:t>
            </a:r>
            <a:r>
              <a:rPr lang="ru-RU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Постановление), проектирование в </a:t>
            </a:r>
            <a:r>
              <a:rPr lang="de-DE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BIM </a:t>
            </a:r>
            <a:r>
              <a:rPr lang="ru-RU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не имеет </a:t>
            </a: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смысла </a:t>
            </a: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sym typeface="Wingdings" pitchFamily="2" charset="2"/>
              </a:rPr>
              <a:t></a:t>
            </a:r>
            <a:endParaRPr lang="ru-RU" sz="18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marL="342900" indent="-342900" algn="just">
              <a:buAutoNum type="arabicPeriod"/>
            </a:pPr>
            <a:endParaRPr lang="ru-RU" sz="18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algn="just"/>
            <a:endParaRPr lang="ru-RU" sz="1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787208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Опыт ГК «Спектрум» в реализации проектов с использованием </a:t>
            </a:r>
            <a:r>
              <a:rPr lang="de-DE" dirty="0"/>
              <a:t>BIM</a:t>
            </a:r>
            <a:r>
              <a:rPr lang="ru-RU" dirty="0"/>
              <a:t>-технологий 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http://blog.valoxy.org/wp-content/uploads/2013/05/capitaux-propr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26161"/>
            <a:ext cx="3604387" cy="23820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210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3" t="31641" r="14897" b="15820"/>
          <a:stretch/>
        </p:blipFill>
        <p:spPr bwMode="auto">
          <a:xfrm>
            <a:off x="755576" y="4077072"/>
            <a:ext cx="6144145" cy="263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3573016"/>
            <a:ext cx="325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Приглашаем к нам </a:t>
            </a:r>
            <a:r>
              <a:rPr lang="ru-RU" smtClean="0">
                <a:solidFill>
                  <a:schemeClr val="bg1"/>
                </a:solidFill>
              </a:rPr>
              <a:t>на стенд!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2</a:t>
            </a:fld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971600" y="2564904"/>
            <a:ext cx="5544616" cy="3456384"/>
          </a:xfrm>
        </p:spPr>
        <p:txBody>
          <a:bodyPr/>
          <a:lstStyle/>
          <a:p>
            <a:pPr marL="342900" lvl="0" indent="-342900" algn="just">
              <a:buFont typeface="+mj-lt"/>
              <a:buAutoNum type="arabicPeriod"/>
            </a:pPr>
            <a:r>
              <a:rPr lang="ru-RU" dirty="0" smtClean="0"/>
              <a:t>Что такое </a:t>
            </a:r>
            <a:r>
              <a:rPr lang="de-DE" dirty="0" smtClean="0"/>
              <a:t>BIM</a:t>
            </a:r>
            <a:r>
              <a:rPr lang="ru-RU" dirty="0"/>
              <a:t>?</a:t>
            </a:r>
            <a:endParaRPr lang="ru-RU" dirty="0" smtClean="0"/>
          </a:p>
          <a:p>
            <a:pPr marL="342900" lvl="0" indent="-342900" algn="just">
              <a:buFont typeface="+mj-lt"/>
              <a:buAutoNum type="arabicPeriod"/>
            </a:pPr>
            <a:r>
              <a:rPr lang="de-DE" dirty="0" smtClean="0"/>
              <a:t>BIM </a:t>
            </a:r>
            <a:r>
              <a:rPr lang="ru-RU" dirty="0"/>
              <a:t>в России: далёкое будущее или реальность?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de-DE" dirty="0"/>
              <a:t>BIM </a:t>
            </a:r>
            <a:r>
              <a:rPr lang="ru-RU" dirty="0"/>
              <a:t>на разных этапах проекта: в чём преимущества и ценность для Заказчика?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Основные сложности и подводные камни 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ru-RU" dirty="0"/>
              <a:t>Развенчиваем мифы о </a:t>
            </a:r>
            <a:r>
              <a:rPr lang="de-DE" dirty="0"/>
              <a:t>BIM</a:t>
            </a:r>
            <a:endParaRPr lang="ru-RU" dirty="0"/>
          </a:p>
          <a:p>
            <a:pPr marL="342900" indent="-342900" algn="just">
              <a:buFont typeface="+mj-lt"/>
              <a:buAutoNum type="arabicPeriod"/>
            </a:pPr>
            <a:r>
              <a:rPr lang="ru-RU" dirty="0"/>
              <a:t>Опыт ГК «Спектрум» в реализации проектов с использованием </a:t>
            </a:r>
            <a:r>
              <a:rPr lang="de-DE" dirty="0"/>
              <a:t>BIM</a:t>
            </a:r>
            <a:r>
              <a:rPr lang="ru-RU" dirty="0"/>
              <a:t>-технологий </a:t>
            </a:r>
          </a:p>
        </p:txBody>
      </p:sp>
    </p:spTree>
    <p:extLst>
      <p:ext uri="{BB962C8B-B14F-4D97-AF65-F5344CB8AC3E}">
        <p14:creationId xmlns:p14="http://schemas.microsoft.com/office/powerpoint/2010/main" val="170983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3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844824"/>
            <a:ext cx="4258816" cy="4680520"/>
          </a:xfrm>
        </p:spPr>
        <p:txBody>
          <a:bodyPr>
            <a:normAutofit/>
          </a:bodyPr>
          <a:lstStyle/>
          <a:p>
            <a:pPr algn="just"/>
            <a:r>
              <a:rPr lang="en-US" sz="2000" b="1" dirty="0">
                <a:solidFill>
                  <a:schemeClr val="accent1"/>
                </a:solidFill>
                <a:ea typeface="Roboto Condensed" pitchFamily="2" charset="0"/>
              </a:rPr>
              <a:t>Building Information </a:t>
            </a:r>
            <a:r>
              <a:rPr lang="en-US" sz="2000" b="1" dirty="0" smtClean="0">
                <a:solidFill>
                  <a:schemeClr val="accent1"/>
                </a:solidFill>
                <a:ea typeface="Roboto Condensed" pitchFamily="2" charset="0"/>
              </a:rPr>
              <a:t>Modeling</a:t>
            </a:r>
            <a:r>
              <a:rPr lang="ru-RU" sz="2000" b="1" dirty="0" smtClean="0">
                <a:solidFill>
                  <a:schemeClr val="accent1"/>
                </a:solidFill>
                <a:ea typeface="Roboto Condensed" pitchFamily="2" charset="0"/>
              </a:rPr>
              <a:t> </a:t>
            </a:r>
            <a:r>
              <a:rPr lang="en-US" sz="2000" b="1" dirty="0" smtClean="0">
                <a:solidFill>
                  <a:schemeClr val="accent1"/>
                </a:solidFill>
                <a:ea typeface="Roboto Condensed" pitchFamily="2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ea typeface="Roboto Condensed" pitchFamily="2" charset="0"/>
              </a:rPr>
              <a:t>(информационное моделирование здания) </a:t>
            </a: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- процесс </a:t>
            </a:r>
            <a:r>
              <a:rPr lang="ru-RU" sz="20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коллективного создания  и использования информации</a:t>
            </a:r>
            <a:r>
              <a:rPr lang="ru-RU" sz="20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о строительном объекте (здании или сооружении</a:t>
            </a:r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).</a:t>
            </a:r>
            <a:endParaRPr lang="ru-RU" sz="36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07288" cy="72008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Что такое </a:t>
            </a:r>
            <a:r>
              <a:rPr lang="de-DE" dirty="0" smtClean="0"/>
              <a:t>BIM</a:t>
            </a:r>
            <a:r>
              <a:rPr lang="ru-RU" dirty="0"/>
              <a:t>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83061"/>
            <a:ext cx="375864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97209"/>
            <a:ext cx="4032448" cy="237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3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07288" cy="720080"/>
          </a:xfrm>
        </p:spPr>
        <p:txBody>
          <a:bodyPr>
            <a:normAutofit fontScale="90000"/>
          </a:bodyPr>
          <a:lstStyle/>
          <a:p>
            <a:pPr lvl="0"/>
            <a:r>
              <a:rPr lang="de-DE" dirty="0"/>
              <a:t>BIM </a:t>
            </a:r>
            <a:r>
              <a:rPr lang="ru-RU" dirty="0"/>
              <a:t>в России: далёкое будущее или реальность?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4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68052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Уровень внедрения </a:t>
            </a:r>
            <a:r>
              <a:rPr lang="de-DE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BIM </a:t>
            </a:r>
            <a:r>
              <a:rPr lang="ru-RU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</a:t>
            </a: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 Западной Европе и Северной Америке:</a:t>
            </a:r>
          </a:p>
          <a:p>
            <a:endParaRPr lang="ru-RU" sz="18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08649"/>
            <a:ext cx="3672408" cy="3663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sicad.ru/uploads/img/2723_us-adoption-r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192" y="2342325"/>
            <a:ext cx="353305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5805264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Наиболее  продвинутые пользователи </a:t>
            </a:r>
            <a:r>
              <a:rPr lang="de-DE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BIM</a:t>
            </a:r>
            <a:r>
              <a:rPr lang="en-US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в </a:t>
            </a:r>
            <a:r>
              <a:rPr lang="ru-RU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мире по убывающей:</a:t>
            </a:r>
          </a:p>
          <a:p>
            <a:r>
              <a:rPr lang="ru-RU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  <a:cs typeface="Arial" pitchFamily="34" charset="0"/>
              </a:rPr>
              <a:t>Архитекторы, инженеры, подрядчики </a:t>
            </a:r>
            <a:endParaRPr lang="ru-RU" dirty="0">
              <a:solidFill>
                <a:schemeClr val="tx1">
                  <a:tint val="75000"/>
                </a:schemeClr>
              </a:solidFill>
              <a:ea typeface="Roboto Condensed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13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07288" cy="720080"/>
          </a:xfrm>
        </p:spPr>
        <p:txBody>
          <a:bodyPr>
            <a:normAutofit fontScale="90000"/>
          </a:bodyPr>
          <a:lstStyle/>
          <a:p>
            <a:r>
              <a:rPr lang="de-DE" dirty="0"/>
              <a:t>BIM </a:t>
            </a:r>
            <a:r>
              <a:rPr lang="ru-RU" dirty="0"/>
              <a:t>в России: далёкое будущее или реальность?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5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1556792"/>
            <a:ext cx="4320480" cy="4680520"/>
          </a:xfrm>
        </p:spPr>
        <p:txBody>
          <a:bodyPr>
            <a:normAutofit/>
          </a:bodyPr>
          <a:lstStyle/>
          <a:p>
            <a:pPr algn="just"/>
            <a:r>
              <a:rPr lang="ru-RU" sz="1800" b="1" dirty="0" smtClean="0">
                <a:solidFill>
                  <a:schemeClr val="accent1"/>
                </a:solidFill>
                <a:ea typeface="Roboto Condensed" pitchFamily="2" charset="0"/>
              </a:rPr>
              <a:t>Прогресс:</a:t>
            </a:r>
          </a:p>
          <a:p>
            <a:pPr algn="just"/>
            <a:endParaRPr lang="ru-RU" sz="18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Рост числа компаний, реализующих свои проекты в BIM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8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Рост </a:t>
            </a:r>
            <a:r>
              <a:rPr lang="ru-RU" sz="18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спроса на специалистов, знакомых с основными </a:t>
            </a: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BIM-программами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8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8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Начинаем получать поддержку на государственном уровне</a:t>
            </a:r>
            <a:endParaRPr lang="ru-RU" sz="18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92" y="4555951"/>
            <a:ext cx="2169644" cy="96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47" r="1547" b="13001"/>
          <a:stretch/>
        </p:blipFill>
        <p:spPr bwMode="auto">
          <a:xfrm>
            <a:off x="755576" y="5373216"/>
            <a:ext cx="5112568" cy="1232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 descr="http://www.gkvector.ru/assets/images/audit_poga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492" y="3160172"/>
            <a:ext cx="1963288" cy="14209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://m1.behance.net/rendition/modules/32519173/hd/b55a289d4aefd9fe2695da2ff63cd5b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193" y="1519659"/>
            <a:ext cx="2791885" cy="1837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421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6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1556792"/>
            <a:ext cx="5544616" cy="4680520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Шаги со стороны Министерства строительства РФ:</a:t>
            </a:r>
            <a:endParaRPr lang="ru-RU" sz="1600" b="1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План </a:t>
            </a:r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поэтапного внедрения технологий информационного моделирования в области промышленного и гражданского 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строительства</a:t>
            </a:r>
          </a:p>
          <a:p>
            <a: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/>
            </a:r>
            <a:br>
              <a:rPr lang="ru-RU" sz="16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</a:br>
            <a:r>
              <a:rPr lang="ru-RU" sz="1600" b="1" dirty="0" smtClean="0">
                <a:solidFill>
                  <a:schemeClr val="accent1"/>
                </a:solidFill>
                <a:ea typeface="Roboto Condensed" pitchFamily="2" charset="0"/>
              </a:rPr>
              <a:t>Статус:</a:t>
            </a:r>
          </a:p>
          <a:p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Отобраны 23 пилотных проекта</a:t>
            </a:r>
          </a:p>
          <a:p>
            <a:endParaRPr lang="ru-RU" sz="16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16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600" b="1" dirty="0" smtClean="0">
                <a:solidFill>
                  <a:schemeClr val="accent1"/>
                </a:solidFill>
                <a:ea typeface="Roboto Condensed" pitchFamily="2" charset="0"/>
              </a:rPr>
              <a:t>Среди них два проекта ГК «Спектрум»: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Центр </a:t>
            </a:r>
            <a:r>
              <a:rPr lang="ru-RU" sz="16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оптовой и розничной </a:t>
            </a: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торговли в Московской области</a:t>
            </a:r>
            <a:endParaRPr lang="ru-RU" sz="1600" b="1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     </a:t>
            </a:r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Статус: документация и модель переданы в МГЭ</a:t>
            </a:r>
            <a:endParaRPr lang="ru-RU" sz="16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marL="342900" indent="-342900">
              <a:buAutoNum type="arabicPeriod" startAt="2"/>
            </a:pP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Торговый </a:t>
            </a:r>
            <a:r>
              <a:rPr lang="ru-RU" sz="1600" b="1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центр </a:t>
            </a: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 Московской области</a:t>
            </a:r>
          </a:p>
          <a:p>
            <a:r>
              <a:rPr lang="ru-RU" sz="16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Ориентировочный срок захода в экспертизу – сентябрь 2015.</a:t>
            </a:r>
          </a:p>
          <a:p>
            <a:endParaRPr lang="ru-RU" sz="1600" b="1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507288" cy="720080"/>
          </a:xfrm>
        </p:spPr>
        <p:txBody>
          <a:bodyPr>
            <a:normAutofit fontScale="90000"/>
          </a:bodyPr>
          <a:lstStyle/>
          <a:p>
            <a:pPr lvl="0"/>
            <a:r>
              <a:rPr lang="de-DE" dirty="0"/>
              <a:t>BIM </a:t>
            </a:r>
            <a:r>
              <a:rPr lang="ru-RU" dirty="0"/>
              <a:t>в России: далёкое будущее или реальность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42864"/>
            <a:ext cx="2952328" cy="3659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3D-проектирование будет использоваться в области промышленного и гражданского строительств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16695"/>
            <a:ext cx="2160240" cy="161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568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ew.landingi.com/uploads/7dd854eb8eb575e7c054/pictures/4def4771ae41be1770fef18c840817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58219"/>
            <a:ext cx="2160240" cy="258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363272" cy="720080"/>
          </a:xfrm>
        </p:spPr>
        <p:txBody>
          <a:bodyPr>
            <a:normAutofit fontScale="90000"/>
          </a:bodyPr>
          <a:lstStyle/>
          <a:p>
            <a:pPr lvl="0"/>
            <a:r>
              <a:rPr lang="de-DE" dirty="0" smtClean="0"/>
              <a:t>BIM</a:t>
            </a:r>
            <a:r>
              <a:rPr lang="ru-RU" dirty="0" smtClean="0"/>
              <a:t>: </a:t>
            </a:r>
            <a:r>
              <a:rPr lang="ru-RU" dirty="0"/>
              <a:t>в чём преимущества и ценность для Заказчика?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7</a:t>
            </a:fld>
            <a:endParaRPr lang="ru-RU" dirty="0"/>
          </a:p>
        </p:txBody>
      </p:sp>
      <p:sp>
        <p:nvSpPr>
          <p:cNvPr id="6" name="Объект 8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68052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altLang="ru-RU" sz="21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Уменьшение количества ошибок и дублирования работы;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alt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Удобная визуальная оценка предлагаемых проектных решений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Точность подсчёта объёмов, материалов и </a:t>
            </a:r>
            <a:r>
              <a:rPr 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оборудования</a:t>
            </a:r>
            <a:endParaRPr lang="ru-RU" altLang="ru-RU" sz="21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Снижение </a:t>
            </a:r>
            <a:r>
              <a:rPr lang="ru-RU" sz="21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стоимости строительства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Сокращение общей продолжительности </a:t>
            </a:r>
            <a:r>
              <a:rPr 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проекта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Контроль над </a:t>
            </a:r>
            <a:r>
              <a:rPr lang="ru-RU" sz="21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расходами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1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Выход </a:t>
            </a:r>
            <a:r>
              <a:rPr lang="ru-RU" sz="2100" dirty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на новые рынки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8598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355160" cy="720080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сложности и подводные камни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8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1750239"/>
            <a:ext cx="8352928" cy="51125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1. Кадровый вопрос</a:t>
            </a:r>
          </a:p>
          <a:p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2. Программные продукты</a:t>
            </a:r>
          </a:p>
          <a:p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3. Создание стандарта </a:t>
            </a:r>
          </a:p>
          <a:p>
            <a:r>
              <a:rPr lang="ru-RU" sz="2000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4. Уровень подготовки разных участников процесса</a:t>
            </a:r>
            <a:r>
              <a:rPr lang="ru-RU" sz="1600" b="1" dirty="0" smtClean="0">
                <a:solidFill>
                  <a:schemeClr val="tx1">
                    <a:tint val="75000"/>
                  </a:schemeClr>
                </a:solidFill>
                <a:ea typeface="Roboto Condensed" pitchFamily="2" charset="0"/>
              </a:rPr>
              <a:t>.</a:t>
            </a:r>
            <a:endParaRPr lang="ru-RU" sz="1600" b="1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1600" b="1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endParaRPr lang="ru-RU" sz="1600" b="1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</p:txBody>
      </p:sp>
      <p:pic>
        <p:nvPicPr>
          <p:cNvPr id="4098" name="Picture 2" descr="http://www.topreg.ru/images/404_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95904"/>
            <a:ext cx="5012556" cy="33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7729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/>
              <a:t>Развенчиваем мифы о </a:t>
            </a:r>
            <a:r>
              <a:rPr lang="de-DE" dirty="0"/>
              <a:t>BIM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66BDA-8C70-4E1B-9A20-D4EEDFB841D8}" type="slidenum">
              <a:rPr lang="ru-RU" smtClean="0"/>
              <a:t>9</a:t>
            </a:fld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076443" y="1890514"/>
            <a:ext cx="3621088" cy="4680520"/>
          </a:xfrm>
        </p:spPr>
        <p:txBody>
          <a:bodyPr>
            <a:norm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n-US" sz="1600" b="1" dirty="0" smtClean="0">
                <a:solidFill>
                  <a:srgbClr val="C00000"/>
                </a:solidFill>
                <a:ea typeface="Roboto Condensed" pitchFamily="2" charset="0"/>
              </a:rPr>
              <a:t>BIM </a:t>
            </a:r>
            <a:r>
              <a:rPr lang="ru-RU" sz="1600" b="1" dirty="0">
                <a:solidFill>
                  <a:srgbClr val="C00000"/>
                </a:solidFill>
                <a:ea typeface="Roboto Condensed" pitchFamily="2" charset="0"/>
              </a:rPr>
              <a:t>не заменяет </a:t>
            </a:r>
            <a:r>
              <a:rPr lang="ru-RU" sz="1600" b="1" dirty="0" smtClean="0">
                <a:solidFill>
                  <a:srgbClr val="C00000"/>
                </a:solidFill>
                <a:ea typeface="Roboto Condensed" pitchFamily="2" charset="0"/>
              </a:rPr>
              <a:t>человека.</a:t>
            </a:r>
            <a:r>
              <a:rPr lang="de-DE" sz="1600" b="1" dirty="0" smtClean="0">
                <a:solidFill>
                  <a:srgbClr val="C00000"/>
                </a:solidFill>
                <a:ea typeface="Roboto Condensed" pitchFamily="2" charset="0"/>
              </a:rPr>
              <a:t> </a:t>
            </a:r>
            <a:endParaRPr lang="ru-RU" sz="1600" b="1" dirty="0" smtClean="0">
              <a:solidFill>
                <a:srgbClr val="C00000"/>
              </a:solidFill>
              <a:ea typeface="Roboto Condensed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b="1" dirty="0" smtClean="0">
              <a:solidFill>
                <a:srgbClr val="C00000"/>
              </a:solidFill>
              <a:ea typeface="Roboto Condensed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ea typeface="Roboto Condensed" pitchFamily="2" charset="0"/>
              </a:rPr>
              <a:t>BIM </a:t>
            </a:r>
            <a:r>
              <a:rPr lang="ru-RU" sz="1600" b="1" dirty="0">
                <a:solidFill>
                  <a:srgbClr val="C00000"/>
                </a:solidFill>
                <a:ea typeface="Roboto Condensed" pitchFamily="2" charset="0"/>
              </a:rPr>
              <a:t>– это не только </a:t>
            </a:r>
            <a:r>
              <a:rPr lang="ru-RU" sz="1600" b="1" dirty="0" smtClean="0">
                <a:solidFill>
                  <a:srgbClr val="C00000"/>
                </a:solidFill>
                <a:ea typeface="Roboto Condensed" pitchFamily="2" charset="0"/>
              </a:rPr>
              <a:t>3D. 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b="1" dirty="0" smtClean="0">
              <a:solidFill>
                <a:srgbClr val="C00000"/>
              </a:solidFill>
              <a:ea typeface="Roboto Condensed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ea typeface="Roboto Condensed" pitchFamily="2" charset="0"/>
              </a:rPr>
              <a:t>BIM </a:t>
            </a:r>
            <a:r>
              <a:rPr lang="ru-RU" sz="1600" b="1" dirty="0">
                <a:solidFill>
                  <a:srgbClr val="C00000"/>
                </a:solidFill>
                <a:ea typeface="Roboto Condensed" pitchFamily="2" charset="0"/>
              </a:rPr>
              <a:t>приносит пользу не только на больших объектах. </a:t>
            </a:r>
            <a:endParaRPr lang="ru-RU" sz="1600" b="1" dirty="0" smtClean="0">
              <a:solidFill>
                <a:srgbClr val="C00000"/>
              </a:solidFill>
              <a:ea typeface="Roboto Condensed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b="1" dirty="0" smtClean="0">
              <a:solidFill>
                <a:srgbClr val="C00000"/>
              </a:solidFill>
              <a:ea typeface="Roboto Condensed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ea typeface="Roboto Condensed" pitchFamily="2" charset="0"/>
              </a:rPr>
              <a:t>BIM </a:t>
            </a:r>
            <a:r>
              <a:rPr lang="ru-RU" sz="1600" b="1" dirty="0">
                <a:solidFill>
                  <a:srgbClr val="C00000"/>
                </a:solidFill>
                <a:ea typeface="Roboto Condensed" pitchFamily="2" charset="0"/>
              </a:rPr>
              <a:t>– это не </a:t>
            </a:r>
            <a:r>
              <a:rPr lang="ru-RU" sz="1600" b="1" dirty="0" smtClean="0">
                <a:solidFill>
                  <a:srgbClr val="C00000"/>
                </a:solidFill>
                <a:ea typeface="Roboto Condensed" pitchFamily="2" charset="0"/>
              </a:rPr>
              <a:t>завершённая </a:t>
            </a:r>
            <a:r>
              <a:rPr lang="ru-RU" sz="1600" b="1" dirty="0">
                <a:solidFill>
                  <a:srgbClr val="C00000"/>
                </a:solidFill>
                <a:ea typeface="Roboto Condensed" pitchFamily="2" charset="0"/>
              </a:rPr>
              <a:t>(застывшая) </a:t>
            </a:r>
            <a:r>
              <a:rPr lang="ru-RU" sz="1600" b="1" dirty="0" smtClean="0">
                <a:solidFill>
                  <a:srgbClr val="C00000"/>
                </a:solidFill>
                <a:ea typeface="Roboto Condensed" pitchFamily="2" charset="0"/>
              </a:rPr>
              <a:t>модель. </a:t>
            </a:r>
          </a:p>
          <a:p>
            <a:pPr marL="342900" indent="-342900" algn="just">
              <a:buFont typeface="+mj-lt"/>
              <a:buAutoNum type="arabicPeriod"/>
            </a:pPr>
            <a:endParaRPr lang="ru-RU" sz="1600" b="1" dirty="0" smtClean="0">
              <a:solidFill>
                <a:srgbClr val="C00000"/>
              </a:solidFill>
              <a:ea typeface="Roboto Condensed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ea typeface="Roboto Condensed" pitchFamily="2" charset="0"/>
              </a:rPr>
              <a:t>BIM </a:t>
            </a:r>
            <a:r>
              <a:rPr lang="ru-RU" sz="1600" b="1" dirty="0">
                <a:solidFill>
                  <a:srgbClr val="C00000"/>
                </a:solidFill>
                <a:ea typeface="Roboto Condensed" pitchFamily="2" charset="0"/>
              </a:rPr>
              <a:t>– это не конкретная компьютерная программа. </a:t>
            </a:r>
            <a:endParaRPr lang="ru-RU" sz="1600" dirty="0" smtClean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  <a:p>
            <a:pPr marL="342900" indent="-342900" algn="just">
              <a:buFont typeface="+mj-lt"/>
              <a:buAutoNum type="arabicPeriod"/>
            </a:pPr>
            <a:endParaRPr lang="ru-RU" sz="1600" dirty="0">
              <a:solidFill>
                <a:schemeClr val="tx1">
                  <a:tint val="75000"/>
                </a:schemeClr>
              </a:solidFill>
              <a:ea typeface="Roboto Condensed" pitchFamily="2" charset="0"/>
            </a:endParaRPr>
          </a:p>
        </p:txBody>
      </p:sp>
      <p:pic>
        <p:nvPicPr>
          <p:cNvPr id="5122" name="Picture 2" descr="http://www.lipoadvisor.com/wp-content/uploads/2013/11/True-or-Fal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1"/>
            <a:ext cx="4824923" cy="3205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989571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_presentation">
  <a:themeElements>
    <a:clrScheme name="СПЕКТРУМ">
      <a:dk1>
        <a:sysClr val="windowText" lastClr="000000"/>
      </a:dk1>
      <a:lt1>
        <a:sysClr val="window" lastClr="FFFFFF"/>
      </a:lt1>
      <a:dk2>
        <a:srgbClr val="0164AF"/>
      </a:dk2>
      <a:lt2>
        <a:srgbClr val="EEECE1"/>
      </a:lt2>
      <a:accent1>
        <a:srgbClr val="00A54E"/>
      </a:accent1>
      <a:accent2>
        <a:srgbClr val="F01C23"/>
      </a:accent2>
      <a:accent3>
        <a:srgbClr val="A9D339"/>
      </a:accent3>
      <a:accent4>
        <a:srgbClr val="AA4889"/>
      </a:accent4>
      <a:accent5>
        <a:srgbClr val="00B1F4"/>
      </a:accent5>
      <a:accent6>
        <a:srgbClr val="FF861F"/>
      </a:accent6>
      <a:hlink>
        <a:srgbClr val="595959"/>
      </a:hlink>
      <a:folHlink>
        <a:srgbClr val="AA4889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9810</TotalTime>
  <Words>784</Words>
  <Application>Microsoft Office PowerPoint</Application>
  <PresentationFormat>Экран (4:3)</PresentationFormat>
  <Paragraphs>150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Spectrum_presentation</vt:lpstr>
      <vt:lpstr>Мастер-класс  BIM (Building Information Modeling) – информационное моделирование в строительстве   Петрова И.В. Директор проектов      </vt:lpstr>
      <vt:lpstr>Презентация PowerPoint</vt:lpstr>
      <vt:lpstr>Что такое BIM?</vt:lpstr>
      <vt:lpstr>BIM в России: далёкое будущее или реальность? </vt:lpstr>
      <vt:lpstr>BIM в России: далёкое будущее или реальность? </vt:lpstr>
      <vt:lpstr>BIM в России: далёкое будущее или реальность?</vt:lpstr>
      <vt:lpstr>BIM: в чём преимущества и ценность для Заказчика? </vt:lpstr>
      <vt:lpstr>Основные сложности и подводные камни</vt:lpstr>
      <vt:lpstr>Развенчиваем мифы о BIM </vt:lpstr>
      <vt:lpstr>Опыт ГК «Спектрум» в реализации проектов с использованием BIM-технологий  </vt:lpstr>
      <vt:lpstr>Опыт ГК «Спектрум» в реализации проектов с использованием BIM-технологий  </vt:lpstr>
      <vt:lpstr>Опыт ГК «Спектрум» в реализации проектов с использованием BIM-технологий  </vt:lpstr>
      <vt:lpstr>Опыт ГК «Спектрум» в реализации проектов с использованием BIM-технологий  </vt:lpstr>
      <vt:lpstr>Опыт ГК «Спектрум» в реализации проектов с использованием BIM-технологий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ОЧЕНЬ СИЛЬНОЕ  И ЯРКОЕ НАЗВАНИЕ ПРЕЗЕНТАЦИИ</dc:title>
  <dc:creator>terminal</dc:creator>
  <cp:lastModifiedBy>All</cp:lastModifiedBy>
  <cp:revision>642</cp:revision>
  <cp:lastPrinted>2014-07-31T08:47:13Z</cp:lastPrinted>
  <dcterms:created xsi:type="dcterms:W3CDTF">2014-03-05T12:11:57Z</dcterms:created>
  <dcterms:modified xsi:type="dcterms:W3CDTF">2015-09-07T04:43:14Z</dcterms:modified>
</cp:coreProperties>
</file>