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84" r:id="rId3"/>
    <p:sldId id="362" r:id="rId4"/>
    <p:sldId id="274" r:id="rId5"/>
    <p:sldId id="341" r:id="rId6"/>
    <p:sldId id="343" r:id="rId7"/>
    <p:sldId id="344" r:id="rId8"/>
    <p:sldId id="345" r:id="rId9"/>
    <p:sldId id="355" r:id="rId10"/>
    <p:sldId id="347" r:id="rId11"/>
    <p:sldId id="359" r:id="rId12"/>
    <p:sldId id="349" r:id="rId13"/>
    <p:sldId id="351" r:id="rId14"/>
    <p:sldId id="361" r:id="rId15"/>
    <p:sldId id="360" r:id="rId16"/>
    <p:sldId id="308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6DEC6-B81E-48EB-B951-621CC9478E62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FF232-1E73-49BF-A1D1-CA45D39A8F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65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4805-E3B2-4F25-913F-458B6EA3A497}" type="datetime1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C812-8566-40BA-A4DA-CFB2B276C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3AF7-74A2-419E-AA13-61E553F5BD12}" type="datetime1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C812-8566-40BA-A4DA-CFB2B276C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D861-F6DD-4025-9C95-EDD2F995E056}" type="datetime1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C812-8566-40BA-A4DA-CFB2B276C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323D-CA03-4672-AD64-B1E10272F78F}" type="datetime1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C812-8566-40BA-A4DA-CFB2B276C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A808-C846-4B37-9E21-8382506F255C}" type="datetime1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C812-8566-40BA-A4DA-CFB2B276C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942D-B8EB-4920-A5E1-9224DCD4D9DA}" type="datetime1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C812-8566-40BA-A4DA-CFB2B276C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BBA6-F531-477D-8A3A-D626ACBF83CF}" type="datetime1">
              <a:rPr lang="ru-RU" smtClean="0"/>
              <a:pPr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C812-8566-40BA-A4DA-CFB2B276C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A528-484B-46BA-95A7-8CC92E44BC27}" type="datetime1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C812-8566-40BA-A4DA-CFB2B276C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DCDA-8209-4004-B0CF-D4B5196282E3}" type="datetime1">
              <a:rPr lang="ru-RU" smtClean="0"/>
              <a:pPr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C812-8566-40BA-A4DA-CFB2B276C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AD3B-718D-470A-838E-6171C67319AE}" type="datetime1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C812-8566-40BA-A4DA-CFB2B276C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5F2E-37ED-45EF-B0C9-99681E05C719}" type="datetime1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C812-8566-40BA-A4DA-CFB2B276C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A8D4B-AF58-4D3E-B3DB-B7DE8E02929A}" type="datetime1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EC812-8566-40BA-A4DA-CFB2B276C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471143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660033"/>
                </a:solidFill>
              </a:rPr>
              <a:t>ТУРИСТИЧЕСКИЙ И АГРО-ТУРИСТИЧЕСКИЙ КЛАСТЕР В УСАДЬБАХ МОСКОВСКОЙ ОБЛАСТИ.</a:t>
            </a:r>
            <a:endParaRPr lang="ru-RU" sz="2800" b="1" dirty="0">
              <a:solidFill>
                <a:srgbClr val="66003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28728"/>
            <a:ext cx="6400800" cy="1752600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660033"/>
              </a:solidFill>
            </a:endParaRPr>
          </a:p>
          <a:p>
            <a:r>
              <a:rPr lang="ru-RU" sz="2000" b="1" dirty="0" smtClean="0">
                <a:solidFill>
                  <a:srgbClr val="660033"/>
                </a:solidFill>
              </a:rPr>
              <a:t>Докладчик – Гаврилова Г.В.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Главный эксперт НП «Единая система сохранения русских усадеб»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142984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Регулируемый активный туризм в усадьбах может иметь самые различные направления: культурный, эколого-познавательный, пеший, конный, велосипедный, водный, рыболовный, научный, приключенческий, спортивный, экскурсионный, оздоровительный и т.д.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86872" y="6093296"/>
            <a:ext cx="2133600" cy="365125"/>
          </a:xfrm>
        </p:spPr>
        <p:txBody>
          <a:bodyPr/>
          <a:lstStyle/>
          <a:p>
            <a:fld id="{429EC812-8566-40BA-A4DA-CFB2B276C1CD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2571744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Усадьба изобиловала отдельными культурно-ландшафтными или культурно-хозяйственными локусами, способными оказывать вариативные туристские услуги. </a:t>
            </a:r>
            <a:endParaRPr lang="ru-RU" dirty="0" smtClean="0"/>
          </a:p>
          <a:p>
            <a:pPr algn="just"/>
            <a:r>
              <a:rPr lang="ru-RU" dirty="0"/>
              <a:t>Отдельно взятые культурно-ландшафтные образования минимального размера, которыми изобиловала усадьба (храм, парк, мельница, теплицы, конные дворы, пасеки, лесные дачи, мастерские (мануфактуры), хутора (мызы) и т.д.)  всегда были тесно взаимосвязаны и имели хорошо развитые пути сообщения. В самой крупной усадьбе радиус  от  ядра (усадебный дом) до отдаленной точки не превышал расстояния повседневной доступности. Именно это расстояние поддерживало  постоянную связь материальных объектов ландшафта (природных и антропогенных) и включало их в  единую систему.</a:t>
            </a:r>
          </a:p>
          <a:p>
            <a:pPr algn="just"/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83568" y="582960"/>
            <a:ext cx="6400800" cy="60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660033"/>
                </a:solidFill>
              </a:rPr>
              <a:t>Регулируемый активный туризм</a:t>
            </a:r>
          </a:p>
        </p:txBody>
      </p:sp>
    </p:spTree>
    <p:extLst>
      <p:ext uri="{BB962C8B-B14F-4D97-AF65-F5344CB8AC3E}">
        <p14:creationId xmlns:p14="http://schemas.microsoft.com/office/powerpoint/2010/main" xmlns="" val="24929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86872" y="6093296"/>
            <a:ext cx="2133600" cy="365125"/>
          </a:xfrm>
        </p:spPr>
        <p:txBody>
          <a:bodyPr/>
          <a:lstStyle/>
          <a:p>
            <a:fld id="{429EC812-8566-40BA-A4DA-CFB2B276C1CD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83568" y="582960"/>
            <a:ext cx="6400800" cy="60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660033"/>
                </a:solidFill>
              </a:rPr>
              <a:t>Усадьбы Подмосковья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040" y="1532882"/>
            <a:ext cx="3495952" cy="2256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525157"/>
            <a:ext cx="3856277" cy="22638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040" y="4045885"/>
            <a:ext cx="3495952" cy="23215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89" b="8053"/>
          <a:stretch/>
        </p:blipFill>
        <p:spPr>
          <a:xfrm>
            <a:off x="4716016" y="4045885"/>
            <a:ext cx="3856277" cy="23215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1500174"/>
            <a:ext cx="3495952" cy="22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60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571612"/>
            <a:ext cx="7341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Наиболее актуальными социальными функциями усадьбы </a:t>
            </a:r>
            <a:r>
              <a:rPr lang="en-US" dirty="0"/>
              <a:t>XXI</a:t>
            </a:r>
            <a:r>
              <a:rPr lang="ru-RU" dirty="0"/>
              <a:t>в. как туристского кластера являются рекреационная,  просветительная, культурно-идентификационная, гедонистическая, досуговая, коммуникативная, эстетическая, однако реализовать их возможно в условиях, когда усадьба является субъектом, реализующим  хозяйственно-экономическую, производственную, мемориальную, музейную и т.д. функции.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86872" y="6093296"/>
            <a:ext cx="2133600" cy="365125"/>
          </a:xfrm>
        </p:spPr>
        <p:txBody>
          <a:bodyPr/>
          <a:lstStyle/>
          <a:p>
            <a:fld id="{429EC812-8566-40BA-A4DA-CFB2B276C1CD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968" y="3857628"/>
            <a:ext cx="3434491" cy="2163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08" b="3194"/>
          <a:stretch/>
        </p:blipFill>
        <p:spPr>
          <a:xfrm>
            <a:off x="5026036" y="3865123"/>
            <a:ext cx="3439673" cy="2187612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483568" y="685388"/>
            <a:ext cx="6400800" cy="60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660033"/>
                </a:solidFill>
              </a:rPr>
              <a:t>Социальные функции усадьбы</a:t>
            </a:r>
          </a:p>
        </p:txBody>
      </p:sp>
    </p:spTree>
    <p:extLst>
      <p:ext uri="{BB962C8B-B14F-4D97-AF65-F5344CB8AC3E}">
        <p14:creationId xmlns:p14="http://schemas.microsoft.com/office/powerpoint/2010/main" xmlns="" val="15691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643050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Во внешнюю среду </a:t>
            </a:r>
            <a:r>
              <a:rPr lang="ru-RU" b="1" u="sng" dirty="0"/>
              <a:t>кластер</a:t>
            </a:r>
            <a:r>
              <a:rPr lang="ru-RU" dirty="0"/>
              <a:t> транслирует географический, природно-ресурсный и культурный образ региона, а </a:t>
            </a:r>
            <a:r>
              <a:rPr lang="ru-RU" b="1" u="sng" dirty="0" err="1"/>
              <a:t>мегакластер</a:t>
            </a:r>
            <a:r>
              <a:rPr lang="ru-RU" dirty="0"/>
              <a:t> обеспечивает формирование цивилизационно-культурного и национально-ценностного образа России.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86872" y="6093296"/>
            <a:ext cx="2133600" cy="365125"/>
          </a:xfrm>
        </p:spPr>
        <p:txBody>
          <a:bodyPr/>
          <a:lstStyle/>
          <a:p>
            <a:fld id="{429EC812-8566-40BA-A4DA-CFB2B276C1CD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479848"/>
            <a:ext cx="3567066" cy="23780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1037" y="3479848"/>
            <a:ext cx="3774673" cy="2378044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483568" y="685388"/>
            <a:ext cx="6400800" cy="60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660033"/>
                </a:solidFill>
              </a:rPr>
              <a:t>Кластер и </a:t>
            </a:r>
            <a:r>
              <a:rPr lang="ru-RU" sz="2400" b="1" dirty="0" err="1" smtClean="0">
                <a:solidFill>
                  <a:srgbClr val="660033"/>
                </a:solidFill>
              </a:rPr>
              <a:t>Мегакластер</a:t>
            </a:r>
            <a:endParaRPr lang="ru-RU" sz="2400" b="1" dirty="0" smtClean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86872" y="6093296"/>
            <a:ext cx="2133600" cy="365125"/>
          </a:xfrm>
        </p:spPr>
        <p:txBody>
          <a:bodyPr/>
          <a:lstStyle/>
          <a:p>
            <a:fld id="{429EC812-8566-40BA-A4DA-CFB2B276C1CD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441440"/>
            <a:ext cx="79272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Усадебные </a:t>
            </a:r>
            <a:r>
              <a:rPr lang="ru-RU" dirty="0"/>
              <a:t>локусы (конное подворье, ферма, хутор, мыза, пасека, экономия, мануфактура…), воспроизводящие определенные культурно-хозяйственные практики, обеспечивают гостей усадьбы всем необходимым. В то же время они обладают символическим значением, поскольку исторически достоверны.</a:t>
            </a:r>
          </a:p>
          <a:p>
            <a:pPr algn="just"/>
            <a:r>
              <a:rPr lang="ru-RU" dirty="0"/>
              <a:t>Многоукладность и уникальность каждой усадьбы позволяют формировать различные варианты ее ассоциативного  восприятия: мир красоты, мир тайны, мир приключений, мир мифологизированного прошлого, мир природы, мир воображения, мир мечты, мир таинства и приключений, мир романтики, мир сказки и т. д. </a:t>
            </a:r>
          </a:p>
          <a:p>
            <a:pPr algn="just"/>
            <a:r>
              <a:rPr lang="ru-RU" dirty="0"/>
              <a:t>Таким образом, туристско-рекреационный усадебный кластер – это объект инновационного культурного сервиса, обеспечивающий высокий уровень и качество предоставляемых услуг.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483568" y="685388"/>
            <a:ext cx="6400800" cy="60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660033"/>
                </a:solidFill>
              </a:rPr>
              <a:t>Конкурентоспособность кластера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13"/>
          <a:stretch/>
        </p:blipFill>
        <p:spPr>
          <a:xfrm>
            <a:off x="899592" y="4860016"/>
            <a:ext cx="2408819" cy="16282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08" b="3194"/>
          <a:stretch/>
        </p:blipFill>
        <p:spPr>
          <a:xfrm>
            <a:off x="3428992" y="4857760"/>
            <a:ext cx="2552860" cy="16236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198" y="4857760"/>
            <a:ext cx="2430707" cy="162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9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86872" y="6093296"/>
            <a:ext cx="2133600" cy="365125"/>
          </a:xfrm>
        </p:spPr>
        <p:txBody>
          <a:bodyPr/>
          <a:lstStyle/>
          <a:p>
            <a:fld id="{429EC812-8566-40BA-A4DA-CFB2B276C1CD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445741" y="598132"/>
            <a:ext cx="6400800" cy="60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660033"/>
                </a:solidFill>
              </a:rPr>
              <a:t>Усадьба </a:t>
            </a:r>
            <a:r>
              <a:rPr lang="ru-RU" sz="2400" b="1" dirty="0" err="1" smtClean="0">
                <a:solidFill>
                  <a:srgbClr val="660033"/>
                </a:solidFill>
              </a:rPr>
              <a:t>Аигиных</a:t>
            </a:r>
            <a:endParaRPr lang="ru-RU" sz="2400" b="1" dirty="0" smtClean="0">
              <a:solidFill>
                <a:srgbClr val="66003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59"/>
          <a:stretch/>
        </p:blipFill>
        <p:spPr>
          <a:xfrm>
            <a:off x="1043607" y="1407023"/>
            <a:ext cx="3263279" cy="23026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" t="5222" r="-215" b="5222"/>
          <a:stretch/>
        </p:blipFill>
        <p:spPr>
          <a:xfrm>
            <a:off x="4499992" y="1407023"/>
            <a:ext cx="3856785" cy="23026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19"/>
          <a:stretch/>
        </p:blipFill>
        <p:spPr>
          <a:xfrm>
            <a:off x="4498823" y="3833029"/>
            <a:ext cx="3857954" cy="23657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0"/>
          <a:stretch/>
        </p:blipFill>
        <p:spPr>
          <a:xfrm>
            <a:off x="1043607" y="3833028"/>
            <a:ext cx="3263279" cy="23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41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240" y="6093296"/>
            <a:ext cx="2133600" cy="365125"/>
          </a:xfrm>
        </p:spPr>
        <p:txBody>
          <a:bodyPr/>
          <a:lstStyle/>
          <a:p>
            <a:fld id="{429EC812-8566-40BA-A4DA-CFB2B276C1CD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696744" cy="128215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660033"/>
                </a:solidFill>
              </a:rPr>
              <a:t>Туристско-рекреационный </a:t>
            </a:r>
            <a:r>
              <a:rPr lang="ru-RU" sz="3200" b="1" dirty="0" err="1" smtClean="0">
                <a:solidFill>
                  <a:srgbClr val="660033"/>
                </a:solidFill>
              </a:rPr>
              <a:t>мегакластер</a:t>
            </a:r>
            <a:r>
              <a:rPr lang="ru-RU" sz="3200" b="1" dirty="0" smtClean="0">
                <a:solidFill>
                  <a:srgbClr val="660033"/>
                </a:solidFill>
              </a:rPr>
              <a:t> «Усадьбы Подмосковья»</a:t>
            </a:r>
            <a:endParaRPr lang="ru-RU" sz="3200" b="1" dirty="0">
              <a:solidFill>
                <a:srgbClr val="66003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915" y="732112"/>
            <a:ext cx="8782379" cy="620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899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1285860"/>
            <a:ext cx="7488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Это система </a:t>
            </a:r>
            <a:r>
              <a:rPr lang="ru-RU" dirty="0"/>
              <a:t>взаимосвязанных фирм, организаций, учреждений и связанных с ними органов исполнительной государственной власти, формирующих и  обслуживающих туристские потоки с использованием туристско-рекреационного потенциала территории. </a:t>
            </a:r>
          </a:p>
          <a:p>
            <a:pPr algn="just"/>
            <a:r>
              <a:rPr lang="ru-RU" dirty="0"/>
              <a:t>На территории региона может находиться несколько туристских кластеров, образующих </a:t>
            </a:r>
            <a:r>
              <a:rPr lang="ru-RU" dirty="0" err="1"/>
              <a:t>мегакластер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Мегакластер</a:t>
            </a:r>
            <a:r>
              <a:rPr lang="ru-RU" dirty="0" smtClean="0"/>
              <a:t> </a:t>
            </a:r>
            <a:r>
              <a:rPr lang="ru-RU" dirty="0"/>
              <a:t>– новая форма организации культурно-экономического пространства, специфическая форма территориальной системы кластеров, интегрированных в условиях особой инновационной среды.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86872" y="6093296"/>
            <a:ext cx="2133600" cy="365125"/>
          </a:xfrm>
        </p:spPr>
        <p:txBody>
          <a:bodyPr/>
          <a:lstStyle/>
          <a:p>
            <a:fld id="{429EC812-8566-40BA-A4DA-CFB2B276C1CD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6" t="11882" r="2124" b="3223"/>
          <a:stretch/>
        </p:blipFill>
        <p:spPr>
          <a:xfrm>
            <a:off x="1071538" y="3974462"/>
            <a:ext cx="3525541" cy="23723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06"/>
          <a:stretch>
            <a:fillRect/>
          </a:stretch>
        </p:blipFill>
        <p:spPr>
          <a:xfrm>
            <a:off x="4904110" y="3972928"/>
            <a:ext cx="3525542" cy="2387514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483568" y="582960"/>
            <a:ext cx="6400800" cy="60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660033"/>
                </a:solidFill>
              </a:rPr>
              <a:t>Туристический кластер</a:t>
            </a:r>
          </a:p>
        </p:txBody>
      </p:sp>
    </p:spTree>
    <p:extLst>
      <p:ext uri="{BB962C8B-B14F-4D97-AF65-F5344CB8AC3E}">
        <p14:creationId xmlns:p14="http://schemas.microsoft.com/office/powerpoint/2010/main" xmlns="" val="41389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240" y="6093296"/>
            <a:ext cx="2133600" cy="365125"/>
          </a:xfrm>
        </p:spPr>
        <p:txBody>
          <a:bodyPr/>
          <a:lstStyle/>
          <a:p>
            <a:fld id="{429EC812-8566-40BA-A4DA-CFB2B276C1C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696744" cy="128215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660033"/>
                </a:solidFill>
              </a:rPr>
              <a:t>Туристско-рекреационный </a:t>
            </a:r>
            <a:r>
              <a:rPr lang="ru-RU" sz="3200" b="1" dirty="0" err="1" smtClean="0">
                <a:solidFill>
                  <a:srgbClr val="660033"/>
                </a:solidFill>
              </a:rPr>
              <a:t>мегакластер</a:t>
            </a:r>
            <a:r>
              <a:rPr lang="ru-RU" sz="3200" b="1" dirty="0" smtClean="0">
                <a:solidFill>
                  <a:srgbClr val="660033"/>
                </a:solidFill>
              </a:rPr>
              <a:t> «Усадьбы Подмосковья»</a:t>
            </a:r>
            <a:endParaRPr lang="ru-RU" sz="3200" b="1" dirty="0">
              <a:solidFill>
                <a:srgbClr val="66003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915" y="732112"/>
            <a:ext cx="8782379" cy="620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899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660033"/>
                </a:solidFill>
              </a:rPr>
              <a:t>Кластерный подход был положен </a:t>
            </a:r>
            <a:br>
              <a:rPr lang="ru-RU" sz="3600" dirty="0" smtClean="0">
                <a:solidFill>
                  <a:srgbClr val="660033"/>
                </a:solidFill>
              </a:rPr>
            </a:br>
            <a:r>
              <a:rPr lang="ru-RU" sz="3600" dirty="0" smtClean="0">
                <a:solidFill>
                  <a:srgbClr val="660033"/>
                </a:solidFill>
              </a:rPr>
              <a:t>в основу формирования Федеральной целевой программы «Развитие внутреннего и въездного туризма </a:t>
            </a:r>
            <a:br>
              <a:rPr lang="ru-RU" sz="3600" dirty="0" smtClean="0">
                <a:solidFill>
                  <a:srgbClr val="660033"/>
                </a:solidFill>
              </a:rPr>
            </a:br>
            <a:r>
              <a:rPr lang="ru-RU" sz="3600" dirty="0" smtClean="0">
                <a:solidFill>
                  <a:srgbClr val="660033"/>
                </a:solidFill>
              </a:rPr>
              <a:t>в Российской Федерации </a:t>
            </a:r>
            <a:br>
              <a:rPr lang="ru-RU" sz="3600" dirty="0" smtClean="0">
                <a:solidFill>
                  <a:srgbClr val="660033"/>
                </a:solidFill>
              </a:rPr>
            </a:br>
            <a:r>
              <a:rPr lang="ru-RU" sz="3600" dirty="0" smtClean="0">
                <a:solidFill>
                  <a:srgbClr val="660033"/>
                </a:solidFill>
              </a:rPr>
              <a:t>(2011-2018 гг.)»</a:t>
            </a:r>
            <a:endParaRPr lang="ru-RU" sz="3600" dirty="0">
              <a:solidFill>
                <a:srgbClr val="660033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32240" y="6093296"/>
            <a:ext cx="2133600" cy="365125"/>
          </a:xfrm>
        </p:spPr>
        <p:txBody>
          <a:bodyPr/>
          <a:lstStyle/>
          <a:p>
            <a:fld id="{429EC812-8566-40BA-A4DA-CFB2B276C1CD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500174"/>
            <a:ext cx="7270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Русская усадьба </a:t>
            </a:r>
            <a:r>
              <a:rPr lang="ru-RU" dirty="0"/>
              <a:t>представляет собой уникальный культурно-ландшафтный кластер, отличающийся </a:t>
            </a:r>
            <a:r>
              <a:rPr lang="ru-RU" dirty="0" err="1"/>
              <a:t>полифоничностью</a:t>
            </a:r>
            <a:r>
              <a:rPr lang="ru-RU" dirty="0"/>
              <a:t> форм культурного сервиса и возможностью индивидуального выбора занятий. Они размещаются в местах, давно освоенных туристами и наиболее сохранившиеся из них уже представляют музейные зоны (культурные комплексы, объединяющие  исторический, ландшафтный, мемориальный и т.д. потенциал).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86872" y="6093296"/>
            <a:ext cx="2133600" cy="365125"/>
          </a:xfrm>
        </p:spPr>
        <p:txBody>
          <a:bodyPr/>
          <a:lstStyle/>
          <a:p>
            <a:fld id="{429EC812-8566-40BA-A4DA-CFB2B276C1C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83568" y="714356"/>
            <a:ext cx="6400800" cy="60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660033"/>
                </a:solidFill>
              </a:rPr>
              <a:t>Усадьба как культурно-ландшафтный кластер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3786190"/>
            <a:ext cx="3571900" cy="2381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74" b="-1748"/>
          <a:stretch/>
        </p:blipFill>
        <p:spPr>
          <a:xfrm>
            <a:off x="1142976" y="3784167"/>
            <a:ext cx="3584121" cy="241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6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7290" y="5000636"/>
            <a:ext cx="7203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Ориентация туризма не на единичные объекты, а на территориально-рекреационную систему, получившую в последние годы наименование кластера,  логично вписывает русскую усадьбу в эту систему в качестве основного элемента.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86872" y="6093296"/>
            <a:ext cx="2133600" cy="365125"/>
          </a:xfrm>
        </p:spPr>
        <p:txBody>
          <a:bodyPr/>
          <a:lstStyle/>
          <a:p>
            <a:fld id="{429EC812-8566-40BA-A4DA-CFB2B276C1CD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729" y="2714620"/>
            <a:ext cx="3214709" cy="2143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49"/>
          <a:stretch/>
        </p:blipFill>
        <p:spPr>
          <a:xfrm>
            <a:off x="4929190" y="2714619"/>
            <a:ext cx="3566898" cy="21243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7290" y="857232"/>
            <a:ext cx="714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Русская усадьба </a:t>
            </a:r>
            <a:r>
              <a:rPr lang="ru-RU" dirty="0"/>
              <a:t>– это становление отечественных традиций отдыха, спорта, прообраз рекреации, гостиничного и ресторанного </a:t>
            </a:r>
            <a:r>
              <a:rPr lang="ru-RU" dirty="0" smtClean="0"/>
              <a:t>хозяйства.</a:t>
            </a:r>
          </a:p>
          <a:p>
            <a:pPr algn="just"/>
            <a:r>
              <a:rPr lang="ru-RU" dirty="0" smtClean="0"/>
              <a:t>Закономерно</a:t>
            </a:r>
            <a:r>
              <a:rPr lang="ru-RU" dirty="0"/>
              <a:t>, что именно усадьбы определяют национальное своеобразие российского туристского продукта на мировом рынке, однако их потенциал практически неисчерпаем и для внутреннего туризма</a:t>
            </a:r>
            <a:r>
              <a:rPr lang="ru-RU" dirty="0" smtClean="0"/>
              <a:t>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59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1357298"/>
            <a:ext cx="76317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Комплекс </a:t>
            </a:r>
            <a:r>
              <a:rPr lang="ru-RU" dirty="0"/>
              <a:t>производства и предоставления  туристских услуг, </a:t>
            </a:r>
            <a:r>
              <a:rPr lang="ru-RU" dirty="0" smtClean="0"/>
              <a:t>требующих тесного </a:t>
            </a:r>
            <a:r>
              <a:rPr lang="ru-RU" dirty="0"/>
              <a:t>взаимодействия различных институтов и кооперации разнообразных видов деятельности: гостиничного хозяйства, туристического агентства, предприятия питания, средств связи и транспорта, сельскохозяйственного производства, торговли, индустрии развлечений и т.д. </a:t>
            </a:r>
            <a:endParaRPr lang="ru-RU" dirty="0" smtClean="0"/>
          </a:p>
          <a:p>
            <a:pPr algn="just"/>
            <a:r>
              <a:rPr lang="ru-RU" dirty="0" smtClean="0"/>
              <a:t>Исторически </a:t>
            </a:r>
            <a:r>
              <a:rPr lang="ru-RU" dirty="0"/>
              <a:t>сложившаяся структура усадьбы, включавшая до 40 различных культурно-хозяйственных объектов позволяет реализовать весь комплекс функций кластера в едином пространстве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86872" y="6093296"/>
            <a:ext cx="2133600" cy="365125"/>
          </a:xfrm>
        </p:spPr>
        <p:txBody>
          <a:bodyPr/>
          <a:lstStyle/>
          <a:p>
            <a:fld id="{429EC812-8566-40BA-A4DA-CFB2B276C1CD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25"/>
          <a:stretch>
            <a:fillRect/>
          </a:stretch>
        </p:blipFill>
        <p:spPr>
          <a:xfrm>
            <a:off x="4786314" y="4000504"/>
            <a:ext cx="3567961" cy="20905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3984948"/>
            <a:ext cx="3567961" cy="2124309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483568" y="714356"/>
            <a:ext cx="6400800" cy="60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660033"/>
                </a:solidFill>
              </a:rPr>
              <a:t>Основная идея кластера</a:t>
            </a:r>
          </a:p>
        </p:txBody>
      </p:sp>
    </p:spTree>
    <p:extLst>
      <p:ext uri="{BB962C8B-B14F-4D97-AF65-F5344CB8AC3E}">
        <p14:creationId xmlns:p14="http://schemas.microsoft.com/office/powerpoint/2010/main" xmlns="" val="139514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1214422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/>
              <a:t>Ресурсные факторы (природные и культурно-исторические), их набор определяет потенциал для развития конкретных видов туризма – </a:t>
            </a:r>
            <a:r>
              <a:rPr lang="ru-RU" dirty="0" err="1"/>
              <a:t>агротуристического</a:t>
            </a:r>
            <a:r>
              <a:rPr lang="ru-RU" dirty="0"/>
              <a:t>, водно-спортивного, лечебно-оздоровительного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Антропогенные факторы – уникальный природный ресурс, уникальный исторический объект 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Творческие практики – реставрационные мастерские и мануфактуры, практиковавшиеся в усадьбе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Благоприятная деловая среда (автономность, уединенность, способствующие </a:t>
            </a:r>
            <a:r>
              <a:rPr lang="ru-RU" dirty="0" smtClean="0"/>
              <a:t>интеллектуальной </a:t>
            </a:r>
            <a:r>
              <a:rPr lang="ru-RU" dirty="0"/>
              <a:t>и творческой деятельности)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Инфраструктура для различного рода празднеств (семейных, календарных, религиозных и т.д.)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86872" y="6093296"/>
            <a:ext cx="2133600" cy="365125"/>
          </a:xfrm>
        </p:spPr>
        <p:txBody>
          <a:bodyPr/>
          <a:lstStyle/>
          <a:p>
            <a:fld id="{429EC812-8566-40BA-A4DA-CFB2B276C1C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83568" y="714356"/>
            <a:ext cx="6400800" cy="60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660033"/>
                </a:solidFill>
              </a:rPr>
              <a:t>Факторы формирования кластера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1670" y="4429132"/>
            <a:ext cx="4857784" cy="197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643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86872" y="6093296"/>
            <a:ext cx="2133600" cy="365125"/>
          </a:xfrm>
        </p:spPr>
        <p:txBody>
          <a:bodyPr/>
          <a:lstStyle/>
          <a:p>
            <a:fld id="{429EC812-8566-40BA-A4DA-CFB2B276C1C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83568" y="582960"/>
            <a:ext cx="6400800" cy="60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660033"/>
                </a:solidFill>
              </a:rPr>
              <a:t>Усадьбы Подмосковья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5948" y="3573016"/>
            <a:ext cx="6840760" cy="26861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5949" y="1412776"/>
            <a:ext cx="3228828" cy="2016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5701" y="1412776"/>
            <a:ext cx="3231007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122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733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ТУРИСТИЧЕСКИЙ И АГРО-ТУРИСТИЧЕСКИЙ КЛАСТЕР В УСАДЬБАХ МОСКОВСКОЙ ОБЛАСТИ.</vt:lpstr>
      <vt:lpstr>Слайд 2</vt:lpstr>
      <vt:lpstr>Туристско-рекреационный мегакластер «Усадьбы Подмосковья»</vt:lpstr>
      <vt:lpstr>Кластерный подход был положен  в основу формирования Федеральной целевой программы «Развитие внутреннего и въездного туризма  в Российской Федерации  (2011-2018 гг.)»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Туристско-рекреационный мегакластер «Усадьбы Подмосковья»</vt:lpstr>
    </vt:vector>
  </TitlesOfParts>
  <Company>PAI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«Вопрос приспособления усадеб с учетом кластерного подхода и новых законодательных инициатив в сфере сохранения объектов культурного наследия»</dc:title>
  <dc:creator>sinitsyn-vo</dc:creator>
  <cp:lastModifiedBy>asg</cp:lastModifiedBy>
  <cp:revision>115</cp:revision>
  <cp:lastPrinted>2014-12-17T15:12:26Z</cp:lastPrinted>
  <dcterms:created xsi:type="dcterms:W3CDTF">2014-11-26T06:44:37Z</dcterms:created>
  <dcterms:modified xsi:type="dcterms:W3CDTF">2015-09-08T06:49:31Z</dcterms:modified>
</cp:coreProperties>
</file>