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0" r:id="rId6"/>
  </p:sldMasterIdLst>
  <p:notesMasterIdLst>
    <p:notesMasterId r:id="rId29"/>
  </p:notesMasterIdLst>
  <p:handoutMasterIdLst>
    <p:handoutMasterId r:id="rId30"/>
  </p:handoutMasterIdLst>
  <p:sldIdLst>
    <p:sldId id="267" r:id="rId7"/>
    <p:sldId id="269" r:id="rId8"/>
    <p:sldId id="274" r:id="rId9"/>
    <p:sldId id="273" r:id="rId10"/>
    <p:sldId id="260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1" r:id="rId20"/>
    <p:sldId id="287" r:id="rId21"/>
    <p:sldId id="288" r:id="rId22"/>
    <p:sldId id="289" r:id="rId23"/>
    <p:sldId id="290" r:id="rId24"/>
    <p:sldId id="285" r:id="rId25"/>
    <p:sldId id="286" r:id="rId26"/>
    <p:sldId id="275" r:id="rId27"/>
    <p:sldId id="270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A8ACB-D2EA-40B9-AB41-3ECB441CD6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26047-7F52-4E76-98C5-750B06C5CCD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i="0" baseline="0" dirty="0" smtClean="0"/>
            <a:t>Форматы</a:t>
          </a:r>
          <a:r>
            <a:rPr lang="ru-RU" b="0" i="0" dirty="0" smtClean="0"/>
            <a:t> </a:t>
          </a:r>
          <a:r>
            <a:rPr lang="ru-RU" b="0" i="0" baseline="0" dirty="0" smtClean="0"/>
            <a:t>развития </a:t>
          </a:r>
          <a:r>
            <a:rPr lang="ru-RU" b="0" i="0" baseline="0" dirty="0" smtClean="0"/>
            <a:t>Гостиниц</a:t>
          </a:r>
          <a:endParaRPr lang="en-US" dirty="0"/>
        </a:p>
      </dgm:t>
    </dgm:pt>
    <dgm:pt modelId="{DCC67218-6EAA-47BD-9567-F03E30C1D9EC}" type="parTrans" cxnId="{7763E590-1A7F-4D38-850B-BE97789580A5}">
      <dgm:prSet/>
      <dgm:spPr/>
      <dgm:t>
        <a:bodyPr/>
        <a:lstStyle/>
        <a:p>
          <a:endParaRPr lang="en-US"/>
        </a:p>
      </dgm:t>
    </dgm:pt>
    <dgm:pt modelId="{CBFE86A8-A250-4A65-A9B3-4334924AFA51}" type="sibTrans" cxnId="{7763E590-1A7F-4D38-850B-BE97789580A5}">
      <dgm:prSet/>
      <dgm:spPr/>
      <dgm:t>
        <a:bodyPr/>
        <a:lstStyle/>
        <a:p>
          <a:endParaRPr lang="en-US"/>
        </a:p>
      </dgm:t>
    </dgm:pt>
    <dgm:pt modelId="{D6F99AEE-54DE-4493-976C-9B2E2D01437A}" type="pres">
      <dgm:prSet presAssocID="{F92A8ACB-D2EA-40B9-AB41-3ECB441CD6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62F8B-E0BD-455D-A757-387BFBD71AC8}" type="pres">
      <dgm:prSet presAssocID="{E0B26047-7F52-4E76-98C5-750B06C5CC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7664B-54FE-47E3-BF92-6AF87E3069D8}" type="presOf" srcId="{E0B26047-7F52-4E76-98C5-750B06C5CCD4}" destId="{B8A62F8B-E0BD-455D-A757-387BFBD71AC8}" srcOrd="0" destOrd="0" presId="urn:microsoft.com/office/officeart/2005/8/layout/vList2"/>
    <dgm:cxn modelId="{7763E590-1A7F-4D38-850B-BE97789580A5}" srcId="{F92A8ACB-D2EA-40B9-AB41-3ECB441CD6A6}" destId="{E0B26047-7F52-4E76-98C5-750B06C5CCD4}" srcOrd="0" destOrd="0" parTransId="{DCC67218-6EAA-47BD-9567-F03E30C1D9EC}" sibTransId="{CBFE86A8-A250-4A65-A9B3-4334924AFA51}"/>
    <dgm:cxn modelId="{76415C06-76F8-4018-926E-187DBFAE4508}" type="presOf" srcId="{F92A8ACB-D2EA-40B9-AB41-3ECB441CD6A6}" destId="{D6F99AEE-54DE-4493-976C-9B2E2D01437A}" srcOrd="0" destOrd="0" presId="urn:microsoft.com/office/officeart/2005/8/layout/vList2"/>
    <dgm:cxn modelId="{72953102-D73E-467B-8476-73CD0F66D50B}" type="presParOf" srcId="{D6F99AEE-54DE-4493-976C-9B2E2D01437A}" destId="{B8A62F8B-E0BD-455D-A757-387BFBD71A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62F8B-E0BD-455D-A757-387BFBD71AC8}">
      <dsp:nvSpPr>
        <dsp:cNvPr id="0" name=""/>
        <dsp:cNvSpPr/>
      </dsp:nvSpPr>
      <dsp:spPr>
        <a:xfrm>
          <a:off x="0" y="10828"/>
          <a:ext cx="5408935" cy="6552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baseline="0" dirty="0" smtClean="0"/>
            <a:t>Форматы</a:t>
          </a:r>
          <a:r>
            <a:rPr lang="ru-RU" sz="2800" b="0" i="0" kern="1200" dirty="0" smtClean="0"/>
            <a:t> </a:t>
          </a:r>
          <a:r>
            <a:rPr lang="ru-RU" sz="2800" b="0" i="0" kern="1200" baseline="0" dirty="0" smtClean="0"/>
            <a:t>развития </a:t>
          </a:r>
          <a:r>
            <a:rPr lang="ru-RU" sz="2800" b="0" i="0" kern="1200" baseline="0" dirty="0" smtClean="0"/>
            <a:t>Гостиниц</a:t>
          </a:r>
          <a:endParaRPr lang="en-US" sz="2800" kern="1200" dirty="0"/>
        </a:p>
      </dsp:txBody>
      <dsp:txXfrm>
        <a:off x="31984" y="42812"/>
        <a:ext cx="5344967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7CE1-3013-8E4F-B5CC-A07CE4DBF819}" type="datetimeFigureOut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C5D7-398F-6148-A4F1-3998F88741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05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EF318-4B99-4540-A8BD-0A7DF97B5472}" type="datetimeFigureOut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93E6-A200-A94E-8B13-8208687D7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2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C8EF82-3E43-40F6-9E16-F5715B183BFF}" type="slidenum">
              <a:rPr lang="fr-FR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dirty="0" smtClean="0">
                <a:solidFill>
                  <a:srgbClr val="000000"/>
                </a:solidFill>
              </a:rPr>
              <a:t>МЕЖДУНАРОДНЫЕ БРЕНДЫ</a:t>
            </a:r>
          </a:p>
          <a:p>
            <a:r>
              <a:rPr lang="fr-FR" altLang="en-US" dirty="0" smtClean="0">
                <a:solidFill>
                  <a:srgbClr val="000000"/>
                </a:solidFill>
              </a:rPr>
              <a:t>РЕГИОНАЛЬНЫЕ БРЕНДЫ</a:t>
            </a:r>
          </a:p>
          <a:p>
            <a:r>
              <a:rPr lang="fr-FR" altLang="en-US" dirty="0" smtClean="0">
                <a:solidFill>
                  <a:srgbClr val="000000"/>
                </a:solidFill>
              </a:rPr>
              <a:t>ЛЮКС И ВЫСШАЯ КАТЕГОРИЯ</a:t>
            </a:r>
          </a:p>
          <a:p>
            <a:r>
              <a:rPr lang="fr-FR" altLang="en-US" dirty="0" smtClean="0">
                <a:solidFill>
                  <a:srgbClr val="000000"/>
                </a:solidFill>
              </a:rPr>
              <a:t>СРЕДНЯЯ КАТЕГОРИЯ</a:t>
            </a:r>
          </a:p>
          <a:p>
            <a:r>
              <a:rPr lang="fr-FR" altLang="en-US" dirty="0" smtClean="0">
                <a:solidFill>
                  <a:srgbClr val="000000"/>
                </a:solidFill>
              </a:rPr>
              <a:t>ЭКОНОМ-КЛАСС</a:t>
            </a:r>
          </a:p>
          <a:p>
            <a:r>
              <a:rPr lang="fr-FR" altLang="en-US" dirty="0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77A792B-11B5-40F8-A0BC-D8BA5ACCFB98}" type="slidenum">
              <a:rPr lang="fr-FR" altLang="en-US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4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54480" y="4980422"/>
            <a:ext cx="2133600" cy="365125"/>
          </a:xfrm>
        </p:spPr>
        <p:txBody>
          <a:bodyPr/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8DC6A05F-881D-F142-8633-55F46A25D4DA}" type="datetime1">
              <a:rPr lang="fr-FR" smtClean="0"/>
              <a:t>03/09/2015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554481" y="4156265"/>
            <a:ext cx="5667095" cy="824157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defRPr sz="2800" b="0" cap="none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2800" b="0" cap="all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pic>
        <p:nvPicPr>
          <p:cNvPr id="9" name="Image 8" descr="ppt reserv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14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5971397"/>
            <a:ext cx="9144000" cy="5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7313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/>
          <p:nvPr userDrawn="1"/>
        </p:nvSpPr>
        <p:spPr>
          <a:xfrm>
            <a:off x="0" y="212725"/>
            <a:ext cx="9144000" cy="320675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altLang="en-US" sz="900" b="1" smtClean="0">
                <a:solidFill>
                  <a:srgbClr val="FFFFFF"/>
                </a:solidFill>
                <a:latin typeface="Trebuchet MS" charset="0"/>
              </a:rPr>
              <a:t>ACCORHOTELS PANORAMA           </a:t>
            </a:r>
            <a:r>
              <a:rPr lang="fr-FR" altLang="en-US" sz="900" smtClean="0">
                <a:solidFill>
                  <a:srgbClr val="FFFFFF"/>
                </a:solidFill>
                <a:latin typeface="Trebuchet MS" charset="0"/>
              </a:rPr>
              <a:t>ГРУППА КОМПАНИЙ           БРЕНДЫ           СЕРВИС           ПЕРСОНАЛ          УСТОЙЧИВОЕ РАЗВИТИЕ          СОЛИДАРНОСТЬ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>
            <a:off x="2246313" y="384175"/>
            <a:ext cx="433387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8A7578-2952-4CBA-BE16-87F772F0BDD0}" type="slidenum">
              <a:rPr lang="fr-F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6511-D877-45B1-AD41-FAF3CCF8D301}" type="datetime1">
              <a:rPr lang="fr-FR" altLang="en-US">
                <a:solidFill>
                  <a:prstClr val="black"/>
                </a:solidFill>
              </a:rPr>
              <a:pPr>
                <a:defRPr/>
              </a:pPr>
              <a:t>03/09/2015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4138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/>
          <p:nvPr userDrawn="1"/>
        </p:nvSpPr>
        <p:spPr>
          <a:xfrm>
            <a:off x="0" y="212725"/>
            <a:ext cx="9144000" cy="320675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altLang="en-US" sz="900" b="1" smtClean="0">
                <a:solidFill>
                  <a:srgbClr val="002B41"/>
                </a:solidFill>
                <a:latin typeface="Trebuchet MS" charset="0"/>
              </a:rPr>
              <a:t>ACCORHOTELS PANORAMA           </a:t>
            </a:r>
            <a:r>
              <a:rPr lang="fr-FR" altLang="en-US" sz="900" smtClean="0">
                <a:solidFill>
                  <a:srgbClr val="002B41"/>
                </a:solidFill>
                <a:latin typeface="Trebuchet MS" charset="0"/>
              </a:rPr>
              <a:t>ГРУППА КОМПАНИЙ           БРЕНДЫ           СЕРВИС           ПЕРСОНАЛ          УСТОЙЧИВОЕ РАЗВИТИЕ          СОЛИДАРНОСТЬ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CFA8-E98A-47B8-92CB-19F0E5276F39}" type="slidenum">
              <a:rPr lang="fr-F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010C-EA8B-4C03-893F-D87325DF17DB}" type="datetime1">
              <a:rPr lang="fr-FR" altLang="en-US">
                <a:solidFill>
                  <a:prstClr val="black"/>
                </a:solidFill>
              </a:rPr>
              <a:pPr>
                <a:defRPr/>
              </a:pPr>
              <a:t>03/09/2015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002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7313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0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54480" y="4998118"/>
            <a:ext cx="2133600" cy="365125"/>
          </a:xfrm>
        </p:spPr>
        <p:txBody>
          <a:bodyPr/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FF6A2C8B-949D-364B-B77E-BDAC52AB0025}" type="datetime1">
              <a:rPr lang="fr-FR" smtClean="0"/>
              <a:t>03/09/2015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554481" y="4156265"/>
            <a:ext cx="5667095" cy="824157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defRPr sz="2800" b="0" cap="none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2800" b="0" cap="all">
                <a:solidFill>
                  <a:schemeClr val="accent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pic>
        <p:nvPicPr>
          <p:cNvPr id="10" name="Image 9" descr="Sans titre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5" y="6193524"/>
            <a:ext cx="5667095" cy="298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14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695"/>
            <a:ext cx="9144000" cy="5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1E3D-91BB-B741-B84D-5696DB2CC11D}" type="datetime1">
              <a:rPr lang="fr-FR" smtClean="0"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ACCORHOTELS |  Titre de la présentation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778636" y="1297093"/>
            <a:ext cx="5719763" cy="2239930"/>
          </a:xfrm>
        </p:spPr>
        <p:txBody>
          <a:bodyPr/>
          <a:lstStyle>
            <a:lvl1pPr>
              <a:lnSpc>
                <a:spcPts val="17000"/>
              </a:lnSpc>
              <a:spcBef>
                <a:spcPts val="0"/>
              </a:spcBef>
              <a:spcAft>
                <a:spcPts val="3000"/>
              </a:spcAft>
              <a:defRPr sz="16500" b="0" cap="none" normalizeH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lnSpc>
                <a:spcPts val="3000"/>
              </a:lnSpc>
              <a:spcBef>
                <a:spcPts val="0"/>
              </a:spcBef>
              <a:defRPr sz="30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buNone/>
              <a:defRPr sz="3000" cap="none">
                <a:solidFill>
                  <a:srgbClr val="B7C9C0"/>
                </a:solidFill>
              </a:defRPr>
            </a:lvl3pPr>
            <a:lvl4pPr>
              <a:lnSpc>
                <a:spcPts val="3200"/>
              </a:lnSpc>
              <a:defRPr sz="3000">
                <a:solidFill>
                  <a:srgbClr val="B7C9C0"/>
                </a:solidFill>
              </a:defRPr>
            </a:lvl4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763713" y="3804172"/>
            <a:ext cx="5719738" cy="876308"/>
          </a:xfrm>
        </p:spPr>
        <p:txBody>
          <a:bodyPr/>
          <a:lstStyle>
            <a:lvl1pPr>
              <a:lnSpc>
                <a:spcPts val="3400"/>
              </a:lnSpc>
              <a:spcBef>
                <a:spcPts val="0"/>
              </a:spcBef>
              <a:defRPr sz="3000" b="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88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fond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BC1E3D-91BB-B741-B84D-5696DB2CC11D}" type="datetime1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ACCORHOTELS |  Titre de la présentation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894E3C-CCE6-F242-84E3-BCBDD257A1E1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6302" y="6477000"/>
            <a:ext cx="376828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4788024" y="6477000"/>
            <a:ext cx="376828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778636" y="1297093"/>
            <a:ext cx="5719763" cy="2239930"/>
          </a:xfrm>
        </p:spPr>
        <p:txBody>
          <a:bodyPr/>
          <a:lstStyle>
            <a:lvl1pPr>
              <a:lnSpc>
                <a:spcPts val="17000"/>
              </a:lnSpc>
              <a:spcBef>
                <a:spcPts val="0"/>
              </a:spcBef>
              <a:spcAft>
                <a:spcPts val="3000"/>
              </a:spcAft>
              <a:defRPr sz="16500" b="0" cap="none" normalizeH="0">
                <a:solidFill>
                  <a:schemeClr val="accent3"/>
                </a:solidFill>
                <a:latin typeface="Georgia"/>
                <a:cs typeface="Georgia"/>
              </a:defRPr>
            </a:lvl1pPr>
            <a:lvl2pPr>
              <a:lnSpc>
                <a:spcPts val="3000"/>
              </a:lnSpc>
              <a:spcBef>
                <a:spcPts val="0"/>
              </a:spcBef>
              <a:defRPr sz="30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buNone/>
              <a:defRPr sz="3000" cap="none">
                <a:solidFill>
                  <a:srgbClr val="B7C9C0"/>
                </a:solidFill>
              </a:defRPr>
            </a:lvl3pPr>
            <a:lvl4pPr>
              <a:lnSpc>
                <a:spcPts val="3200"/>
              </a:lnSpc>
              <a:defRPr sz="3000">
                <a:solidFill>
                  <a:srgbClr val="B7C9C0"/>
                </a:solidFill>
              </a:defRPr>
            </a:lvl4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763713" y="3795286"/>
            <a:ext cx="5719738" cy="876308"/>
          </a:xfrm>
        </p:spPr>
        <p:txBody>
          <a:bodyPr/>
          <a:lstStyle>
            <a:lvl1pPr>
              <a:lnSpc>
                <a:spcPts val="3400"/>
              </a:lnSpc>
              <a:spcBef>
                <a:spcPts val="0"/>
              </a:spcBef>
              <a:defRPr sz="3000" b="0" cap="none">
                <a:solidFill>
                  <a:srgbClr val="B7C9C0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4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ACCORHOTELS |  Titre de la présentation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685658"/>
          </a:xfrm>
        </p:spPr>
        <p:txBody>
          <a:bodyPr>
            <a:spAutoFit/>
          </a:bodyPr>
          <a:lstStyle>
            <a:lvl1pPr algn="ctr">
              <a:defRPr sz="2800" b="0" cap="none">
                <a:solidFill>
                  <a:schemeClr val="accent1"/>
                </a:solidFill>
                <a:latin typeface="Georgia"/>
                <a:cs typeface="Georgia"/>
              </a:defRPr>
            </a:lvl1pPr>
            <a:lvl2pPr algn="ctr">
              <a:defRPr b="1" cap="all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15" y="2760380"/>
            <a:ext cx="2648691" cy="826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5971397"/>
            <a:ext cx="9144000" cy="5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1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7313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/>
          <p:nvPr userDrawn="1"/>
        </p:nvSpPr>
        <p:spPr>
          <a:xfrm>
            <a:off x="0" y="212725"/>
            <a:ext cx="9144000" cy="320675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altLang="en-US" sz="900" b="1" smtClean="0">
                <a:solidFill>
                  <a:srgbClr val="FFFFFF"/>
                </a:solidFill>
                <a:latin typeface="Trebuchet MS" charset="0"/>
              </a:rPr>
              <a:t>ACCORHOTELS PANORAMA           </a:t>
            </a:r>
            <a:r>
              <a:rPr lang="fr-FR" altLang="en-US" sz="900" smtClean="0">
                <a:solidFill>
                  <a:srgbClr val="FFFFFF"/>
                </a:solidFill>
                <a:latin typeface="Trebuchet MS" charset="0"/>
              </a:rPr>
              <a:t>ГРУППА КОМПАНИЙ           БРЕНДЫ           СЕРВИС           ПЕРСОНАЛ          УСТОЙЧИВОЕ РАЗВИТИЕ          СОЛИДАРНОСТЬ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>
            <a:off x="2246313" y="384175"/>
            <a:ext cx="433387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8A7578-2952-4CBA-BE16-87F772F0BDD0}" type="slidenum">
              <a:rPr lang="fr-F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6511-D877-45B1-AD41-FAF3CCF8D301}" type="datetime1">
              <a:rPr lang="fr-FR" altLang="en-US">
                <a:solidFill>
                  <a:prstClr val="black"/>
                </a:solidFill>
              </a:rPr>
              <a:pPr>
                <a:defRPr/>
              </a:pPr>
              <a:t>03/09/2015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4138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/>
          <p:nvPr userDrawn="1"/>
        </p:nvSpPr>
        <p:spPr>
          <a:xfrm>
            <a:off x="0" y="212725"/>
            <a:ext cx="9144000" cy="320675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altLang="en-US" sz="900" b="1" smtClean="0">
                <a:solidFill>
                  <a:srgbClr val="002B41"/>
                </a:solidFill>
                <a:latin typeface="Trebuchet MS" charset="0"/>
              </a:rPr>
              <a:t>ACCORHOTELS PANORAMA           </a:t>
            </a:r>
            <a:r>
              <a:rPr lang="fr-FR" altLang="en-US" sz="900" smtClean="0">
                <a:solidFill>
                  <a:srgbClr val="002B41"/>
                </a:solidFill>
                <a:latin typeface="Trebuchet MS" charset="0"/>
              </a:rPr>
              <a:t>ГРУППА КОМПАНИЙ           БРЕНДЫ           СЕРВИС           ПЕРСОНАЛ          УСТОЙЧИВОЕ РАЗВИТИЕ          СОЛИДАРНОСТЬ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CFA8-E98A-47B8-92CB-19F0E5276F39}" type="slidenum">
              <a:rPr lang="fr-F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prstClr val="black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010C-EA8B-4C03-893F-D87325DF17DB}" type="datetime1">
              <a:rPr lang="fr-FR" altLang="en-US">
                <a:solidFill>
                  <a:prstClr val="black"/>
                </a:solidFill>
              </a:rPr>
              <a:pPr>
                <a:defRPr/>
              </a:pPr>
              <a:t>03/09/2015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002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7313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6303" y="1948484"/>
            <a:ext cx="8080497" cy="141816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 smtClean="0"/>
              <a:t>Cliquez pour modifier les styles du texte du m 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62826" y="6477000"/>
            <a:ext cx="2133600" cy="365125"/>
          </a:xfrm>
          <a:prstGeom prst="rect">
            <a:avLst/>
          </a:prstGeom>
        </p:spPr>
        <p:txBody>
          <a:bodyPr vert="horz" lIns="0" tIns="18000" rIns="0" bIns="0" rtlCol="0" anchor="t" anchorCtr="0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E3ACF14-0EEA-3F4D-9348-3CB19752836C}" type="datetime1">
              <a:rPr lang="fr-FR" smtClean="0"/>
              <a:t>03/09/2015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6302" y="6477000"/>
            <a:ext cx="3586759" cy="365125"/>
          </a:xfrm>
          <a:prstGeom prst="rect">
            <a:avLst/>
          </a:prstGeom>
        </p:spPr>
        <p:txBody>
          <a:bodyPr vert="horz" lIns="0" tIns="1800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ACCORHOTELS |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11650" y="6477000"/>
            <a:ext cx="144660" cy="365125"/>
          </a:xfrm>
          <a:prstGeom prst="rect">
            <a:avLst/>
          </a:prstGeom>
        </p:spPr>
        <p:txBody>
          <a:bodyPr vert="horz" lIns="0" tIns="18000" rIns="0" bIns="0" rtlCol="0" anchor="t" anchorCtr="0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59894E3C-CCE6-F242-84E3-BCBDD257A1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96426" y="6477000"/>
            <a:ext cx="108875" cy="125898"/>
          </a:xfrm>
          <a:prstGeom prst="rect">
            <a:avLst/>
          </a:prstGeom>
          <a:noFill/>
        </p:spPr>
        <p:txBody>
          <a:bodyPr wrap="square" lIns="0" tIns="18000" rIns="0" bIns="0" rtlCol="0">
            <a:spAutoFit/>
          </a:bodyPr>
          <a:lstStyle/>
          <a:p>
            <a:pPr algn="r"/>
            <a:r>
              <a:rPr lang="fr-FR" sz="700" dirty="0" smtClean="0">
                <a:solidFill>
                  <a:schemeClr val="accent1"/>
                </a:solidFill>
              </a:rPr>
              <a:t>|</a:t>
            </a:r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16" name="Image 15" descr="ppt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1" t="15269" r="42069" b="51499"/>
          <a:stretch/>
        </p:blipFill>
        <p:spPr>
          <a:xfrm>
            <a:off x="4374588" y="6305127"/>
            <a:ext cx="445062" cy="250744"/>
          </a:xfrm>
          <a:prstGeom prst="rect">
            <a:avLst/>
          </a:prstGeom>
        </p:spPr>
      </p:pic>
      <p:cxnSp>
        <p:nvCxnSpPr>
          <p:cNvPr id="17" name="Connecteur droit 16"/>
          <p:cNvCxnSpPr/>
          <p:nvPr userDrawn="1"/>
        </p:nvCxnSpPr>
        <p:spPr>
          <a:xfrm>
            <a:off x="606302" y="6477000"/>
            <a:ext cx="3768286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4788024" y="6477000"/>
            <a:ext cx="3768286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0" r:id="rId5"/>
    <p:sldLayoutId id="2147483655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 cap="all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ts val="2000"/>
        </a:lnSpc>
        <a:spcBef>
          <a:spcPts val="0"/>
        </a:spcBef>
        <a:buFont typeface="Arial"/>
        <a:buNone/>
        <a:defRPr sz="1600" kern="1200">
          <a:solidFill>
            <a:srgbClr val="002B41"/>
          </a:solidFill>
          <a:latin typeface="+mn-lt"/>
          <a:ea typeface="+mn-ea"/>
          <a:cs typeface="+mn-cs"/>
        </a:defRPr>
      </a:lvl2pPr>
      <a:lvl3pPr marL="115888" indent="-115888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600" kern="1200">
          <a:solidFill>
            <a:srgbClr val="002B41"/>
          </a:solidFill>
          <a:latin typeface="+mn-lt"/>
          <a:ea typeface="+mn-ea"/>
          <a:cs typeface="+mn-cs"/>
        </a:defRPr>
      </a:lvl3pPr>
      <a:lvl4pPr marL="355600" indent="-163513" algn="l" defTabSz="457200" rtl="0" eaLnBrk="1" latinLnBrk="0" hangingPunct="1">
        <a:lnSpc>
          <a:spcPts val="2000"/>
        </a:lnSpc>
        <a:spcBef>
          <a:spcPct val="20000"/>
        </a:spcBef>
        <a:buSzPct val="90000"/>
        <a:buFont typeface="Lucida Grande"/>
        <a:buChar char="-"/>
        <a:defRPr sz="1600" kern="1200">
          <a:solidFill>
            <a:srgbClr val="002B4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600" kern="1200">
          <a:solidFill>
            <a:srgbClr val="002B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1463" y="6402388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latin typeface="Trebuchet MS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E4F1E-CE4C-46E2-87BF-052CB2A6B334}" type="datetime1">
              <a:rPr lang="fr-FR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03/09/2015</a:t>
            </a:fld>
            <a:endParaRPr lang="fr-FR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02388"/>
            <a:ext cx="2895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00">
                <a:latin typeface="Trebuchet MS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19888" y="6402388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latin typeface="Trebuchet MS Bold" panose="020B07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88A72-50E2-4C8E-9A7B-121D24705916}" type="slidenum">
              <a:rPr lang="fr-FR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2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 Bold"/>
          <a:ea typeface="MS PGothic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 Bold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 Bold"/>
          <a:ea typeface="MS PGothic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1463" y="6402388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latin typeface="Trebuchet MS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E4F1E-CE4C-46E2-87BF-052CB2A6B334}" type="datetime1">
              <a:rPr lang="fr-FR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03/09/2015</a:t>
            </a:fld>
            <a:endParaRPr lang="fr-FR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02388"/>
            <a:ext cx="2895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00">
                <a:latin typeface="Trebuchet MS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19888" y="6402388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latin typeface="Trebuchet MS Bold" panose="020B07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88A72-50E2-4C8E-9A7B-121D24705916}" type="slidenum">
              <a:rPr lang="fr-FR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4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 Bold"/>
          <a:ea typeface="MS PGothic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MS PGothic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 Bold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 Bold"/>
          <a:ea typeface="MS PGothic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 Bold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05F-881D-F142-8633-55F46A25D4DA}" type="datetime1">
              <a:rPr lang="fr-FR" smtClean="0"/>
              <a:t>03/09/2015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554480" y="3745896"/>
            <a:ext cx="5667095" cy="820738"/>
          </a:xfrm>
        </p:spPr>
        <p:txBody>
          <a:bodyPr/>
          <a:lstStyle/>
          <a:p>
            <a:pPr algn="ctr"/>
            <a:r>
              <a:rPr lang="ru-RU" dirty="0" smtClean="0"/>
              <a:t>Гостиничный многофункциональный </a:t>
            </a:r>
            <a:r>
              <a:rPr lang="ru-RU" dirty="0"/>
              <a:t>комплекс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43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59632" y="1124744"/>
            <a:ext cx="6552728" cy="552803"/>
            <a:chOff x="0" y="10828"/>
            <a:chExt cx="5408935" cy="760104"/>
          </a:xfrm>
        </p:grpSpPr>
        <p:sp>
          <p:nvSpPr>
            <p:cNvPr id="23" name="Rounded Rectangle 22"/>
            <p:cNvSpPr/>
            <p:nvPr/>
          </p:nvSpPr>
          <p:spPr>
            <a:xfrm>
              <a:off x="0" y="10828"/>
              <a:ext cx="5408935" cy="65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99538" y="10828"/>
              <a:ext cx="4069297" cy="76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Гостиница + </a:t>
              </a:r>
              <a:r>
                <a:rPr lang="ru-RU" sz="2800" dirty="0" smtClean="0"/>
                <a:t>Гостиница</a:t>
              </a:r>
              <a:endParaRPr lang="en-US" sz="2800" kern="1200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 rot="20106175">
            <a:off x="843600" y="2295584"/>
            <a:ext cx="1044539" cy="31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Против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0106175">
            <a:off x="6399643" y="2181932"/>
            <a:ext cx="563103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850" y="3040421"/>
            <a:ext cx="367240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Удорожание проекта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Риск «каннибализма» брендов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Усложнение дизайна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Риск запутанности клиента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Нет другого направления имущества 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38197" y="4915786"/>
            <a:ext cx="4233802" cy="1068144"/>
          </a:xfrm>
          <a:prstGeom prst="rightArrow">
            <a:avLst>
              <a:gd name="adj1" fmla="val 50000"/>
              <a:gd name="adj2" fmla="val 308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MERCURE, IBIS, ADAGIO Moscow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Paveletskaya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5743" y="5083270"/>
            <a:ext cx="404749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Ключевой фактор успеха :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сильные бренды </a:t>
            </a:r>
            <a:r>
              <a:rPr lang="ru-RU" sz="1600" dirty="0" err="1">
                <a:solidFill>
                  <a:schemeClr val="accent1"/>
                </a:solidFill>
                <a:latin typeface="Georgia"/>
                <a:cs typeface="Georgia"/>
              </a:rPr>
              <a:t>Аккора</a:t>
            </a: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 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четкое соблюдение ДНК брендов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990" y="3007193"/>
            <a:ext cx="36724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Возможности покрывать все сегменты рынка</a:t>
            </a: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Балансирование количества номеров каждого бренда</a:t>
            </a: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Уникальность дизайна </a:t>
            </a:r>
          </a:p>
        </p:txBody>
      </p:sp>
    </p:spTree>
    <p:extLst>
      <p:ext uri="{BB962C8B-B14F-4D97-AF65-F5344CB8AC3E}">
        <p14:creationId xmlns:p14="http://schemas.microsoft.com/office/powerpoint/2010/main" val="219095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166" y="1101676"/>
            <a:ext cx="3957087" cy="52695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729544"/>
            <a:ext cx="50155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Mercure IBIS Adagio Moscow</a:t>
            </a:r>
            <a:endParaRPr lang="ru-RU" sz="20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450 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номеров</a:t>
            </a: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на участке</a:t>
            </a: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 3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,</a:t>
            </a: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00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0</a:t>
            </a: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Georgia"/>
                <a:cs typeface="Georgia"/>
              </a:rPr>
              <a:t>к.м</a:t>
            </a:r>
            <a:endParaRPr lang="ru-RU" sz="20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3 бренда в одном здании + 3 этажа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апартаментов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Georgia"/>
                <a:cs typeface="Georgia"/>
              </a:rPr>
              <a:t>Accor</a:t>
            </a:r>
            <a:r>
              <a:rPr lang="en-US" sz="2000" dirty="0" smtClean="0">
                <a:solidFill>
                  <a:schemeClr val="accent1"/>
                </a:solidFill>
                <a:latin typeface="Georgia"/>
                <a:cs typeface="Georgia"/>
              </a:rPr>
              <a:t>hotels</a:t>
            </a:r>
            <a:r>
              <a:rPr lang="ru-RU" sz="2000" dirty="0" smtClean="0">
                <a:solidFill>
                  <a:schemeClr val="accent1"/>
                </a:solidFill>
                <a:latin typeface="Georgia"/>
                <a:cs typeface="Georgia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управляет 1-ым </a:t>
            </a:r>
            <a:r>
              <a:rPr lang="ru-RU" sz="2000" dirty="0" err="1">
                <a:solidFill>
                  <a:schemeClr val="accent1"/>
                </a:solidFill>
                <a:latin typeface="Georgia"/>
                <a:cs typeface="Georgia"/>
              </a:rPr>
              <a:t>апарт</a:t>
            </a:r>
            <a:r>
              <a:rPr lang="ru-RU" sz="2000" dirty="0">
                <a:solidFill>
                  <a:schemeClr val="accent1"/>
                </a:solidFill>
                <a:latin typeface="Georgia"/>
                <a:cs typeface="Georgia"/>
              </a:rPr>
              <a:t>-отелем в Москве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kern="0" dirty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4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59632" y="1124744"/>
            <a:ext cx="6552728" cy="552803"/>
            <a:chOff x="0" y="10828"/>
            <a:chExt cx="5408935" cy="760104"/>
          </a:xfrm>
        </p:grpSpPr>
        <p:sp>
          <p:nvSpPr>
            <p:cNvPr id="23" name="Rounded Rectangle 22"/>
            <p:cNvSpPr/>
            <p:nvPr/>
          </p:nvSpPr>
          <p:spPr>
            <a:xfrm>
              <a:off x="0" y="10828"/>
              <a:ext cx="5408935" cy="65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99538" y="10828"/>
              <a:ext cx="4069297" cy="76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Гостиница + </a:t>
              </a:r>
              <a:r>
                <a:rPr lang="ru-RU" sz="2800" dirty="0" smtClean="0"/>
                <a:t>Квартиры</a:t>
              </a:r>
              <a:endParaRPr lang="en-US" sz="2800" kern="1200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 rot="20106175">
            <a:off x="843600" y="2295584"/>
            <a:ext cx="1044539" cy="31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Против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0106175">
            <a:off x="6399643" y="2181932"/>
            <a:ext cx="563103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850" y="3040421"/>
            <a:ext cx="36724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Удорожание проекта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Эти 2 направления требуют разные месторасположения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Дополнительная социальная инфраструктура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02194" y="5314273"/>
            <a:ext cx="4233802" cy="627946"/>
          </a:xfrm>
          <a:prstGeom prst="rightArrow">
            <a:avLst>
              <a:gd name="adj1" fmla="val 50000"/>
              <a:gd name="adj2" fmla="val 308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IBIS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Ульяновск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5743" y="5083270"/>
            <a:ext cx="40474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Распределение инвестиции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Короткие перспективы : продаж квартир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Долгие перспективы: эксплуатация гостиницы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990" y="3007193"/>
            <a:ext cx="367240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Возможность продавать квартиры на стадии строительства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Возможность погашения кредита заранее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8520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59632" y="1124744"/>
            <a:ext cx="7257766" cy="552803"/>
            <a:chOff x="0" y="10828"/>
            <a:chExt cx="5408935" cy="760104"/>
          </a:xfrm>
        </p:grpSpPr>
        <p:sp>
          <p:nvSpPr>
            <p:cNvPr id="23" name="Rounded Rectangle 22"/>
            <p:cNvSpPr/>
            <p:nvPr/>
          </p:nvSpPr>
          <p:spPr>
            <a:xfrm>
              <a:off x="0" y="10828"/>
              <a:ext cx="5408935" cy="65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99538" y="10828"/>
              <a:ext cx="4069297" cy="76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Гостиница + </a:t>
              </a:r>
              <a:r>
                <a:rPr lang="en-US" sz="2800" dirty="0" smtClean="0"/>
                <a:t>Service Apartments</a:t>
              </a:r>
              <a:endParaRPr lang="en-US" sz="2800" kern="1200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 rot="20106175">
            <a:off x="843600" y="2295584"/>
            <a:ext cx="1044539" cy="31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Против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0106175">
            <a:off x="6399643" y="2181932"/>
            <a:ext cx="563103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38197" y="4915786"/>
            <a:ext cx="4233802" cy="676857"/>
          </a:xfrm>
          <a:prstGeom prst="rightArrow">
            <a:avLst>
              <a:gd name="adj1" fmla="val 50000"/>
              <a:gd name="adj2" fmla="val 308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" y="3040421"/>
            <a:ext cx="36724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Удорожание проекта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Риск </a:t>
            </a: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запутанности </a:t>
            </a: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клиента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990" y="3007193"/>
            <a:ext cx="3672408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Возможность продавать апартаменты на стадии строительства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Возможность погашения кредита заранее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5743" y="5083270"/>
            <a:ext cx="40474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Распределение инвестиции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Короткие перспективы : продаж квартир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Долгие перспективы: эксплуатация гостиницы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9509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dirty="0" smtClean="0"/>
              <a:t>Минимальные требования</a:t>
            </a:r>
            <a:endParaRPr lang="ru-RU" kern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353" y="1413933"/>
            <a:ext cx="8519785" cy="803617"/>
            <a:chOff x="-1075119" y="-169573"/>
            <a:chExt cx="6724363" cy="803617"/>
          </a:xfrm>
        </p:grpSpPr>
        <p:sp>
          <p:nvSpPr>
            <p:cNvPr id="14" name="Rounded Rectangle 13"/>
            <p:cNvSpPr/>
            <p:nvPr/>
          </p:nvSpPr>
          <p:spPr>
            <a:xfrm>
              <a:off x="-1075119" y="-21156"/>
              <a:ext cx="6669074" cy="655200"/>
            </a:xfrm>
            <a:prstGeom prst="roundRect">
              <a:avLst/>
            </a:prstGeom>
            <a:solidFill>
              <a:srgbClr val="AAADC0"/>
            </a:solidFill>
            <a:ln w="38100" cap="flat" cmpd="sng" algn="ctr">
              <a:solidFill>
                <a:srgbClr val="0F2F7E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5" name="Rounded Rectangle 4"/>
            <p:cNvSpPr/>
            <p:nvPr/>
          </p:nvSpPr>
          <p:spPr>
            <a:xfrm>
              <a:off x="-937175" y="-169573"/>
              <a:ext cx="6586419" cy="803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defTabSz="12446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2F7E"/>
                  </a:solidFill>
                  <a:effectLst/>
                  <a:uLnTx/>
                  <a:uFillTx/>
                  <a:latin typeface="Arial"/>
                  <a:cs typeface="Arial"/>
                </a:rPr>
                <a:t>Гостиница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2F7E"/>
                  </a:solidFill>
                  <a:effectLst/>
                  <a:uLnTx/>
                  <a:uFillTx/>
                  <a:latin typeface="Arial"/>
                  <a:cs typeface="Arial"/>
                </a:rPr>
                <a:t>ACCORHOTELS + Service apartments</a:t>
              </a:r>
            </a:p>
          </p:txBody>
        </p:sp>
      </p:grpSp>
      <p:sp>
        <p:nvSpPr>
          <p:cNvPr id="17" name="Down Arrow 16"/>
          <p:cNvSpPr/>
          <p:nvPr/>
        </p:nvSpPr>
        <p:spPr bwMode="auto">
          <a:xfrm>
            <a:off x="2302933" y="2345267"/>
            <a:ext cx="397934" cy="584200"/>
          </a:xfrm>
          <a:prstGeom prst="downArrow">
            <a:avLst/>
          </a:prstGeom>
          <a:solidFill>
            <a:srgbClr val="0F2F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380096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667" y="3098800"/>
            <a:ext cx="368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Бренд на согласование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80096"/>
              </a:solidFill>
              <a:latin typeface="Arial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Месторасположение объекта </a:t>
            </a:r>
            <a:r>
              <a:rPr lang="en-US" dirty="0" smtClean="0">
                <a:solidFill>
                  <a:srgbClr val="380096"/>
                </a:solidFill>
                <a:latin typeface="Arial" charset="0"/>
                <a:cs typeface="Arial"/>
              </a:rPr>
              <a:t>“</a:t>
            </a: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центральное</a:t>
            </a:r>
            <a:r>
              <a:rPr lang="en-US" dirty="0" smtClean="0">
                <a:solidFill>
                  <a:srgbClr val="380096"/>
                </a:solidFill>
                <a:latin typeface="Arial" charset="0"/>
                <a:cs typeface="Arial"/>
              </a:rPr>
              <a:t>”</a:t>
            </a: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 и </a:t>
            </a:r>
            <a:r>
              <a:rPr lang="en-US" dirty="0" smtClean="0">
                <a:solidFill>
                  <a:srgbClr val="380096"/>
                </a:solidFill>
                <a:latin typeface="Arial" charset="0"/>
                <a:cs typeface="Arial"/>
              </a:rPr>
              <a:t>c </a:t>
            </a: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удобным доступом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80096"/>
              </a:solidFill>
              <a:latin typeface="Arial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Количество номеров </a:t>
            </a:r>
            <a:r>
              <a:rPr lang="en-US" dirty="0" smtClean="0">
                <a:solidFill>
                  <a:srgbClr val="380096"/>
                </a:solidFill>
                <a:latin typeface="Arial" charset="0"/>
                <a:cs typeface="Arial"/>
              </a:rPr>
              <a:t>&gt; 120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80096"/>
              </a:solidFill>
              <a:latin typeface="Arial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80096"/>
                </a:solidFill>
                <a:latin typeface="Arial" charset="0"/>
                <a:cs typeface="Arial"/>
              </a:rPr>
              <a:t>Договор управления или франшиз</a:t>
            </a:r>
            <a:r>
              <a:rPr lang="en-US" dirty="0" smtClean="0">
                <a:solidFill>
                  <a:srgbClr val="380096"/>
                </a:solidFill>
                <a:latin typeface="Arial" charset="0"/>
                <a:cs typeface="Arial"/>
              </a:rPr>
              <a:t> </a:t>
            </a:r>
            <a:endParaRPr lang="en-US" dirty="0">
              <a:solidFill>
                <a:srgbClr val="380096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1E3D-91BB-B741-B84D-5696DB2CC11D}" type="datetime1">
              <a:rPr lang="fr-FR" smtClean="0">
                <a:solidFill>
                  <a:srgbClr val="FFFFFF"/>
                </a:solidFill>
              </a:rPr>
              <a:pPr/>
              <a:t>03/09/2015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ACCORHOTELS |  </a:t>
            </a:r>
            <a:r>
              <a:rPr lang="en-US" dirty="0" err="1" smtClean="0">
                <a:solidFill>
                  <a:srgbClr val="FFFFFF"/>
                </a:solidFill>
              </a:rPr>
              <a:t>PROEstate</a:t>
            </a:r>
            <a:r>
              <a:rPr lang="en-US" dirty="0" smtClean="0">
                <a:solidFill>
                  <a:srgbClr val="FFFFFF"/>
                </a:solidFill>
              </a:rPr>
              <a:t> 2015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>
                <a:solidFill>
                  <a:srgbClr val="FFFFFF"/>
                </a:solidFill>
              </a:rPr>
              <a:pPr/>
              <a:t>15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763712" y="3846086"/>
            <a:ext cx="7007426" cy="436017"/>
          </a:xfrm>
        </p:spPr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Апарт</a:t>
            </a:r>
            <a:r>
              <a:rPr lang="ru-RU" dirty="0" smtClean="0"/>
              <a:t>-отелей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88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44563" y="823913"/>
            <a:ext cx="2124075" cy="530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 err="1" smtClean="0"/>
              <a:t>Апарт</a:t>
            </a:r>
            <a:r>
              <a:rPr lang="ru-RU" kern="0" dirty="0" smtClean="0"/>
              <a:t>-отель </a:t>
            </a:r>
            <a:r>
              <a:rPr lang="en-US" kern="0" dirty="0" smtClean="0"/>
              <a:t>ADAGIO</a:t>
            </a:r>
            <a:endParaRPr lang="ru-RU" kern="0" dirty="0"/>
          </a:p>
        </p:txBody>
      </p:sp>
      <p:pic>
        <p:nvPicPr>
          <p:cNvPr id="18" name="Image 1" descr="visuel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23913"/>
            <a:ext cx="8542337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44563" y="823913"/>
            <a:ext cx="2124075" cy="530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" name="ZoneTexte 13"/>
          <p:cNvSpPr txBox="1">
            <a:spLocks noChangeArrowheads="1"/>
          </p:cNvSpPr>
          <p:nvPr/>
        </p:nvSpPr>
        <p:spPr bwMode="auto">
          <a:xfrm>
            <a:off x="914400" y="1198563"/>
            <a:ext cx="2128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СОБСТВЕННОЕ ПРИСТАНИЩЕ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В ЦЕНТРЕ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000" dirty="0">
                <a:solidFill>
                  <a:srgbClr val="FFFFFF"/>
                </a:solidFill>
                <a:latin typeface="Trebuchet MS" panose="020B0603020202020204" pitchFamily="34" charset="0"/>
              </a:rPr>
              <a:t>БОЛЬШИХ ГОРОДОВ</a:t>
            </a:r>
          </a:p>
        </p:txBody>
      </p:sp>
      <p:sp>
        <p:nvSpPr>
          <p:cNvPr id="31" name="ZoneTexte 14"/>
          <p:cNvSpPr txBox="1">
            <a:spLocks noChangeArrowheads="1"/>
          </p:cNvSpPr>
          <p:nvPr/>
        </p:nvSpPr>
        <p:spPr bwMode="auto">
          <a:xfrm>
            <a:off x="941388" y="3117850"/>
            <a:ext cx="21288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en-US" sz="1200" b="1" dirty="0">
                <a:solidFill>
                  <a:srgbClr val="FFFFFF"/>
                </a:solidFill>
                <a:latin typeface="Trebuchet MS" panose="020B0603020202020204" pitchFamily="34" charset="0"/>
              </a:rPr>
              <a:t>96</a:t>
            </a:r>
            <a:r>
              <a:rPr lang="fr-FR" altLang="en-US" sz="9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9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отелей</a:t>
            </a:r>
            <a:endParaRPr lang="fr-FR" alt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en-US" sz="1200" b="1" dirty="0">
                <a:solidFill>
                  <a:srgbClr val="FFFFFF"/>
                </a:solidFill>
                <a:latin typeface="Trebuchet MS" panose="020B0603020202020204" pitchFamily="34" charset="0"/>
              </a:rPr>
              <a:t>10 441 </a:t>
            </a:r>
            <a:r>
              <a:rPr lang="fr-FR" altLang="en-US" sz="9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номер</a:t>
            </a:r>
            <a:endParaRPr lang="fr-FR" alt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en-US" sz="1200" b="1" dirty="0">
                <a:solidFill>
                  <a:srgbClr val="FFFFFF"/>
                </a:solidFill>
                <a:latin typeface="Trebuchet MS" panose="020B0603020202020204" pitchFamily="34" charset="0"/>
              </a:rPr>
              <a:t>11</a:t>
            </a:r>
            <a:r>
              <a:rPr lang="fr-FR" altLang="en-US" sz="900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9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стран</a:t>
            </a:r>
            <a:endParaRPr lang="fr-FR" altLang="en-US" sz="9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en-US" sz="9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Вы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только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что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приехали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в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город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</a:t>
            </a:r>
            <a:b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но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уже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чувствуете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себя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как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дома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. </a:t>
            </a:r>
            <a:endParaRPr lang="ru-RU" alt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В вашем распоряжении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просторные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апартаменты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полностью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оснащенные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всем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необходимым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кухня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и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наш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гостиничный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сервис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который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облегчает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жизнь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круглосуточно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без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выходных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:</a:t>
            </a:r>
            <a:r>
              <a:rPr lang="ru-RU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уборка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завтрак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"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шведский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стол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" и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так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далее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.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От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нескольких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дней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до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нескольких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месяцев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: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чувствуйте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себя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как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дома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в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апарт-отелях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Adagio, Adagio </a:t>
            </a:r>
            <a:r>
              <a:rPr lang="fr-FR" altLang="en-US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access</a:t>
            </a: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и Adagio premium.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en-US" sz="800" dirty="0">
                <a:solidFill>
                  <a:srgbClr val="FFFFFF"/>
                </a:solidFill>
                <a:latin typeface="Trebuchet MS" panose="020B0603020202020204" pitchFamily="34" charset="0"/>
              </a:rPr>
              <a:t>www.adagio-city.com</a:t>
            </a:r>
          </a:p>
        </p:txBody>
      </p:sp>
      <p:pic>
        <p:nvPicPr>
          <p:cNvPr id="3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97" t="-70041" r="-45113" b="-53958"/>
          <a:stretch>
            <a:fillRect/>
          </a:stretch>
        </p:blipFill>
        <p:spPr bwMode="auto">
          <a:xfrm>
            <a:off x="1320800" y="2032000"/>
            <a:ext cx="1490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2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 err="1" smtClean="0"/>
              <a:t>Апарт</a:t>
            </a:r>
            <a:r>
              <a:rPr lang="ru-RU" kern="0" dirty="0" smtClean="0"/>
              <a:t>-отель </a:t>
            </a:r>
            <a:r>
              <a:rPr lang="en-US" kern="0" dirty="0" smtClean="0"/>
              <a:t>ADAGIO</a:t>
            </a:r>
            <a:endParaRPr lang="ru-RU" kern="0" dirty="0"/>
          </a:p>
        </p:txBody>
      </p:sp>
      <p:pic>
        <p:nvPicPr>
          <p:cNvPr id="7" name="Picture 13" descr="STdouche-HE230708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97002B"/>
              </a:clrFrom>
              <a:clrTo>
                <a:srgbClr val="9700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36"/>
          <a:stretch/>
        </p:blipFill>
        <p:spPr bwMode="auto">
          <a:xfrm>
            <a:off x="4952380" y="1094097"/>
            <a:ext cx="2593975" cy="14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49067" y="2580730"/>
            <a:ext cx="16594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prstClr val="black"/>
                </a:solidFill>
              </a:rPr>
              <a:t>Зона гостиной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870964" y="2541401"/>
            <a:ext cx="1590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Зона спальни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9485" y="997108"/>
            <a:ext cx="3831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srgbClr val="A70240"/>
                </a:solidFill>
                <a:latin typeface="Verdana"/>
                <a:ea typeface="+mj-ea"/>
                <a:cs typeface="+mj-cs"/>
              </a:rPr>
              <a:t>The studio apartment</a:t>
            </a:r>
            <a:endParaRPr lang="fr-FR" sz="2000" b="1" cap="all" dirty="0">
              <a:solidFill>
                <a:srgbClr val="A70240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281" y="2901454"/>
            <a:ext cx="2583314" cy="3451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617" y="2901454"/>
            <a:ext cx="2586066" cy="3451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3" name="Gruppieren 25"/>
          <p:cNvGrpSpPr/>
          <p:nvPr/>
        </p:nvGrpSpPr>
        <p:grpSpPr bwMode="gray">
          <a:xfrm>
            <a:off x="-181814" y="3523738"/>
            <a:ext cx="3692689" cy="2222555"/>
            <a:chOff x="2946400" y="1837266"/>
            <a:chExt cx="3132000" cy="3674533"/>
          </a:xfrm>
          <a:blipFill>
            <a:blip r:embed="rId5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 fov="2700000">
              <a:rot lat="289752" lon="1503283" rev="0"/>
            </a:camera>
            <a:lightRig rig="threePt" dir="t">
              <a:rot lat="0" lon="0" rev="6600000"/>
            </a:lightRig>
          </a:scene3d>
        </p:grpSpPr>
        <p:sp>
          <p:nvSpPr>
            <p:cNvPr id="14" name="Rechteck 29"/>
            <p:cNvSpPr/>
            <p:nvPr/>
          </p:nvSpPr>
          <p:spPr bwMode="gray">
            <a:xfrm>
              <a:off x="2946400" y="1837266"/>
              <a:ext cx="3132000" cy="3674533"/>
            </a:xfrm>
            <a:prstGeom prst="rect">
              <a:avLst/>
            </a:prstGeom>
            <a:grpFill/>
            <a:ln w="25400">
              <a:noFill/>
            </a:ln>
            <a:effectLst>
              <a:reflection blurRad="6350" stA="50000" endA="300" endPos="38500" dist="50800" dir="5400000" sy="-100000" algn="bl" rotWithShape="0"/>
            </a:effectLst>
            <a:sp3d extrusionH="254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de-DE" b="0"/>
            </a:p>
          </p:txBody>
        </p:sp>
        <p:sp>
          <p:nvSpPr>
            <p:cNvPr id="15" name="Rechteck 30"/>
            <p:cNvSpPr/>
            <p:nvPr/>
          </p:nvSpPr>
          <p:spPr bwMode="gray">
            <a:xfrm>
              <a:off x="3068833" y="1955800"/>
              <a:ext cx="2887134" cy="2997200"/>
            </a:xfrm>
            <a:prstGeom prst="rect">
              <a:avLst/>
            </a:prstGeom>
            <a:grpFill/>
            <a:ln>
              <a:noFill/>
            </a:ln>
            <a:sp3d extrusionH="254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de-DE" b="0"/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27170" y="2562900"/>
            <a:ext cx="13131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prstClr val="black"/>
                </a:solidFill>
              </a:rPr>
              <a:t>Зона кухни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45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 err="1" smtClean="0"/>
              <a:t>Апарт</a:t>
            </a:r>
            <a:r>
              <a:rPr lang="ru-RU" kern="0" dirty="0" smtClean="0"/>
              <a:t>-отель </a:t>
            </a:r>
            <a:r>
              <a:rPr lang="en-US" kern="0" dirty="0" smtClean="0"/>
              <a:t>ADAGIO</a:t>
            </a:r>
            <a:endParaRPr lang="ru-RU" kern="0" dirty="0"/>
          </a:p>
        </p:txBody>
      </p:sp>
      <p:sp>
        <p:nvSpPr>
          <p:cNvPr id="17" name="Rectangle 16"/>
          <p:cNvSpPr/>
          <p:nvPr/>
        </p:nvSpPr>
        <p:spPr>
          <a:xfrm>
            <a:off x="476376" y="997108"/>
            <a:ext cx="4537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cap="all" dirty="0">
                <a:solidFill>
                  <a:schemeClr val="accent2"/>
                </a:solidFill>
              </a:rPr>
              <a:t>1 </a:t>
            </a:r>
            <a:r>
              <a:rPr lang="fr-FR" sz="2000" b="1" cap="all" dirty="0" err="1">
                <a:solidFill>
                  <a:schemeClr val="accent2"/>
                </a:solidFill>
              </a:rPr>
              <a:t>bedroom</a:t>
            </a:r>
            <a:r>
              <a:rPr lang="fr-FR" sz="2000" b="1" cap="all" dirty="0">
                <a:solidFill>
                  <a:schemeClr val="accent2"/>
                </a:solidFill>
              </a:rPr>
              <a:t> </a:t>
            </a:r>
            <a:r>
              <a:rPr lang="fr-FR" sz="2000" b="1" cap="all" dirty="0" err="1">
                <a:solidFill>
                  <a:schemeClr val="accent2"/>
                </a:solidFill>
              </a:rPr>
              <a:t>apartment</a:t>
            </a:r>
            <a:r>
              <a:rPr lang="fr-FR" sz="2000" b="1" cap="all" dirty="0">
                <a:solidFill>
                  <a:schemeClr val="accent2"/>
                </a:solidFill>
              </a:rPr>
              <a:t>: ADAGIO</a:t>
            </a:r>
          </a:p>
        </p:txBody>
      </p:sp>
      <p:pic>
        <p:nvPicPr>
          <p:cNvPr id="18" name="Picture 4" descr="2Pdouche-HE2307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3034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600" y="3363972"/>
            <a:ext cx="3964083" cy="263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44" y="3362538"/>
            <a:ext cx="4030162" cy="268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103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861774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dirty="0"/>
              <a:t>ОТЛИЧИЯ МЕЖДУ </a:t>
            </a:r>
            <a:r>
              <a:rPr lang="en-US" dirty="0"/>
              <a:t>ADAGIO</a:t>
            </a:r>
            <a:r>
              <a:rPr lang="ru-RU" dirty="0"/>
              <a:t> И ДРУГИМИ ОБЪЕКТАМИ</a:t>
            </a:r>
            <a:endParaRPr lang="ru-RU" kern="0" dirty="0"/>
          </a:p>
        </p:txBody>
      </p:sp>
      <p:sp>
        <p:nvSpPr>
          <p:cNvPr id="15" name="Rectangle 14"/>
          <p:cNvSpPr/>
          <p:nvPr/>
        </p:nvSpPr>
        <p:spPr bwMode="auto">
          <a:xfrm rot="20106175">
            <a:off x="6257338" y="1237357"/>
            <a:ext cx="1387863" cy="242247"/>
          </a:xfrm>
          <a:prstGeom prst="rect">
            <a:avLst/>
          </a:prstGeom>
          <a:gradFill rotWithShape="1">
            <a:gsLst>
              <a:gs pos="0">
                <a:srgbClr val="AAADC0">
                  <a:shade val="51000"/>
                  <a:satMod val="130000"/>
                </a:srgbClr>
              </a:gs>
              <a:gs pos="80000">
                <a:srgbClr val="AAADC0">
                  <a:shade val="93000"/>
                  <a:satMod val="130000"/>
                </a:srgbClr>
              </a:gs>
              <a:gs pos="100000">
                <a:srgbClr val="AAADC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AADC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2F7E"/>
                </a:solidFill>
                <a:effectLst/>
                <a:uLnTx/>
                <a:uFillTx/>
                <a:latin typeface="Arial" charset="0"/>
                <a:cs typeface="Arial"/>
              </a:rPr>
              <a:t>HOTELS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F2F7E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0106175">
            <a:off x="840614" y="1185585"/>
            <a:ext cx="1044539" cy="242247"/>
          </a:xfrm>
          <a:prstGeom prst="rect">
            <a:avLst/>
          </a:prstGeom>
          <a:gradFill rotWithShape="1">
            <a:gsLst>
              <a:gs pos="0">
                <a:srgbClr val="C75100">
                  <a:shade val="51000"/>
                  <a:satMod val="130000"/>
                </a:srgbClr>
              </a:gs>
              <a:gs pos="80000">
                <a:srgbClr val="C75100">
                  <a:shade val="93000"/>
                  <a:satMod val="130000"/>
                </a:srgbClr>
              </a:gs>
              <a:gs pos="100000">
                <a:srgbClr val="C751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2F7E"/>
                </a:solidFill>
                <a:effectLst/>
                <a:uLnTx/>
                <a:uFillTx/>
                <a:latin typeface="Arial" charset="0"/>
                <a:cs typeface="Arial"/>
              </a:rPr>
              <a:t>ADAGIO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F2F7E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210358" y="2472860"/>
            <a:ext cx="2305050" cy="1473200"/>
          </a:xfrm>
          <a:prstGeom prst="roundRect">
            <a:avLst>
              <a:gd name="adj" fmla="val 16667"/>
            </a:avLst>
          </a:prstGeom>
          <a:solidFill>
            <a:srgbClr val="E43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lvl="0" defTabSz="914400">
              <a:defRPr/>
            </a:pPr>
            <a:r>
              <a:rPr lang="fr-FR" sz="1600" b="1" kern="0">
                <a:solidFill>
                  <a:srgbClr val="C5D7D0"/>
                </a:solidFill>
                <a:latin typeface="Arial" charset="0"/>
                <a:ea typeface="ＭＳ Ｐゴシック" charset="-128"/>
              </a:rPr>
              <a:t>Selected services</a:t>
            </a:r>
          </a:p>
          <a:p>
            <a:pPr lvl="0" defTabSz="914400">
              <a:defRPr/>
            </a:pPr>
            <a:endParaRPr lang="fr-FR" sz="1600" kern="0">
              <a:solidFill>
                <a:srgbClr val="C5D7D0"/>
              </a:solidFill>
              <a:latin typeface="Arial" charset="0"/>
              <a:ea typeface="ＭＳ Ｐゴシック" charset="-128"/>
            </a:endParaRPr>
          </a:p>
          <a:p>
            <a:pPr lvl="0" defTabSz="914400">
              <a:defRPr/>
            </a:pPr>
            <a:r>
              <a:rPr lang="fr-FR" sz="1400" kern="0">
                <a:solidFill>
                  <a:srgbClr val="C5D7D0"/>
                </a:solidFill>
                <a:latin typeface="Arial" charset="0"/>
                <a:ea typeface="ＭＳ Ｐゴシック" charset="-128"/>
              </a:rPr>
              <a:t>Reception, Breakfast </a:t>
            </a:r>
            <a:br>
              <a:rPr lang="fr-FR" sz="1400" kern="0">
                <a:solidFill>
                  <a:srgbClr val="C5D7D0"/>
                </a:solidFill>
                <a:latin typeface="Arial" charset="0"/>
                <a:ea typeface="ＭＳ Ｐゴシック" charset="-128"/>
              </a:rPr>
            </a:br>
            <a:r>
              <a:rPr lang="fr-FR" sz="1400" kern="0">
                <a:solidFill>
                  <a:srgbClr val="C5D7D0"/>
                </a:solidFill>
                <a:latin typeface="Arial" charset="0"/>
                <a:ea typeface="ＭＳ Ｐゴシック" charset="-128"/>
              </a:rPr>
              <a:t>facilities, cleaning…</a:t>
            </a:r>
            <a:endParaRPr lang="fr-FR" sz="1400" kern="0" dirty="0">
              <a:solidFill>
                <a:srgbClr val="C5D7D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>
            <a:off x="5907542" y="2472860"/>
            <a:ext cx="2449513" cy="1473200"/>
          </a:xfrm>
          <a:prstGeom prst="roundRect">
            <a:avLst>
              <a:gd name="adj" fmla="val 16667"/>
            </a:avLst>
          </a:prstGeom>
          <a:solidFill>
            <a:srgbClr val="E43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fr-FR" sz="1400" kern="0" smtClean="0">
              <a:solidFill>
                <a:srgbClr val="C5D7D0"/>
              </a:solidFill>
              <a:latin typeface="Verdan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0358" y="4038466"/>
            <a:ext cx="230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2000" dirty="0">
                <a:solidFill>
                  <a:srgbClr val="998B84"/>
                </a:solidFill>
                <a:latin typeface="Verdana"/>
                <a:cs typeface="Arial"/>
              </a:rPr>
              <a:t> 4 – 90 </a:t>
            </a:r>
            <a:r>
              <a:rPr lang="ru-RU" sz="2000" dirty="0" smtClean="0">
                <a:solidFill>
                  <a:srgbClr val="998B84"/>
                </a:solidFill>
                <a:latin typeface="Verdana"/>
                <a:cs typeface="Arial"/>
              </a:rPr>
              <a:t>ночей</a:t>
            </a:r>
            <a:endParaRPr lang="fr-FR" sz="2000" dirty="0">
              <a:solidFill>
                <a:srgbClr val="998B84"/>
              </a:solidFill>
              <a:latin typeface="Verdana"/>
              <a:cs typeface="Arial"/>
            </a:endParaRPr>
          </a:p>
          <a:p>
            <a:pPr algn="ctr" defTabSz="914400"/>
            <a:r>
              <a:rPr lang="ru-RU" sz="2000" dirty="0" smtClean="0">
                <a:solidFill>
                  <a:srgbClr val="998B84"/>
                </a:solidFill>
                <a:latin typeface="Verdana"/>
                <a:cs typeface="Arial"/>
              </a:rPr>
              <a:t>+ </a:t>
            </a:r>
            <a:r>
              <a:rPr lang="fr-FR" sz="2000" dirty="0" smtClean="0">
                <a:solidFill>
                  <a:srgbClr val="998B84"/>
                </a:solidFill>
                <a:latin typeface="Verdana"/>
                <a:cs typeface="Arial"/>
              </a:rPr>
              <a:t>90 </a:t>
            </a:r>
            <a:r>
              <a:rPr lang="ru-RU" sz="2000" dirty="0" smtClean="0">
                <a:solidFill>
                  <a:srgbClr val="998B84"/>
                </a:solidFill>
                <a:latin typeface="Verdana"/>
                <a:cs typeface="Arial"/>
              </a:rPr>
              <a:t>ночей</a:t>
            </a:r>
            <a:r>
              <a:rPr lang="fr-FR" sz="2000" dirty="0" smtClean="0">
                <a:solidFill>
                  <a:srgbClr val="998B84"/>
                </a:solidFill>
                <a:latin typeface="Verdana"/>
                <a:cs typeface="Arial"/>
              </a:rPr>
              <a:t> </a:t>
            </a:r>
            <a:endParaRPr lang="fr-FR" sz="2000" dirty="0">
              <a:solidFill>
                <a:srgbClr val="998B84"/>
              </a:solidFill>
              <a:latin typeface="Verdana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9774" y="4286887"/>
            <a:ext cx="230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2000" dirty="0">
                <a:solidFill>
                  <a:srgbClr val="998B84"/>
                </a:solidFill>
                <a:latin typeface="Verdana"/>
                <a:cs typeface="Arial"/>
              </a:rPr>
              <a:t> </a:t>
            </a:r>
            <a:r>
              <a:rPr lang="ru-RU" sz="2000" dirty="0" smtClean="0">
                <a:solidFill>
                  <a:srgbClr val="998B84"/>
                </a:solidFill>
                <a:latin typeface="Verdana"/>
                <a:cs typeface="Arial"/>
              </a:rPr>
              <a:t>1</a:t>
            </a:r>
            <a:r>
              <a:rPr lang="fr-FR" sz="2000" dirty="0" smtClean="0">
                <a:solidFill>
                  <a:srgbClr val="998B84"/>
                </a:solidFill>
                <a:latin typeface="Verdana"/>
                <a:cs typeface="Arial"/>
              </a:rPr>
              <a:t> </a:t>
            </a:r>
            <a:r>
              <a:rPr lang="fr-FR" sz="2000" dirty="0">
                <a:solidFill>
                  <a:srgbClr val="998B84"/>
                </a:solidFill>
                <a:latin typeface="Verdana"/>
                <a:cs typeface="Arial"/>
              </a:rPr>
              <a:t>– </a:t>
            </a:r>
            <a:r>
              <a:rPr lang="ru-RU" sz="2000" dirty="0">
                <a:solidFill>
                  <a:srgbClr val="998B84"/>
                </a:solidFill>
                <a:latin typeface="Verdana"/>
                <a:cs typeface="Arial"/>
              </a:rPr>
              <a:t>7</a:t>
            </a:r>
            <a:r>
              <a:rPr lang="fr-FR" sz="2000" dirty="0" smtClean="0">
                <a:solidFill>
                  <a:srgbClr val="998B84"/>
                </a:solidFill>
                <a:latin typeface="Verdana"/>
                <a:cs typeface="Arial"/>
              </a:rPr>
              <a:t> </a:t>
            </a:r>
            <a:r>
              <a:rPr lang="ru-RU" sz="2000" dirty="0" smtClean="0">
                <a:solidFill>
                  <a:srgbClr val="998B84"/>
                </a:solidFill>
                <a:latin typeface="Verdana"/>
                <a:cs typeface="Arial"/>
              </a:rPr>
              <a:t>ночей</a:t>
            </a:r>
            <a:endParaRPr lang="fr-FR" sz="2000" dirty="0">
              <a:solidFill>
                <a:srgbClr val="998B84"/>
              </a:solidFill>
              <a:latin typeface="Verdana"/>
              <a:cs typeface="Arial"/>
            </a:endParaRPr>
          </a:p>
        </p:txBody>
      </p:sp>
      <p:grpSp>
        <p:nvGrpSpPr>
          <p:cNvPr id="21" name="Groupe 3"/>
          <p:cNvGrpSpPr/>
          <p:nvPr/>
        </p:nvGrpSpPr>
        <p:grpSpPr>
          <a:xfrm>
            <a:off x="125350" y="4893237"/>
            <a:ext cx="8860707" cy="1304187"/>
            <a:chOff x="1033039" y="1075001"/>
            <a:chExt cx="8232851" cy="1290303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1033039" y="1110099"/>
              <a:ext cx="1491161" cy="1255205"/>
            </a:xfrm>
            <a:prstGeom prst="roundRect">
              <a:avLst>
                <a:gd name="adj" fmla="val 16667"/>
              </a:avLst>
            </a:prstGeom>
            <a:solidFill>
              <a:srgbClr val="FF6418">
                <a:alpha val="70000"/>
              </a:srgb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Выгодное управление</a:t>
              </a:r>
              <a:endPara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6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riangle isocèle 11"/>
            <p:cNvSpPr/>
            <p:nvPr/>
          </p:nvSpPr>
          <p:spPr>
            <a:xfrm rot="5400000">
              <a:off x="2069231" y="1623826"/>
              <a:ext cx="1252279" cy="229678"/>
            </a:xfrm>
            <a:prstGeom prst="triangle">
              <a:avLst/>
            </a:prstGeom>
            <a:solidFill>
              <a:srgbClr val="E8501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F2F7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2852913" y="1110099"/>
              <a:ext cx="1512418" cy="1255205"/>
            </a:xfrm>
            <a:prstGeom prst="roundRect">
              <a:avLst>
                <a:gd name="adj" fmla="val 16667"/>
              </a:avLst>
            </a:prstGeom>
            <a:solidFill>
              <a:srgbClr val="F29713">
                <a:alpha val="70000"/>
              </a:srgb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3002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Длительное проживание</a:t>
              </a:r>
              <a:endPara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3002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4516573" y="1110099"/>
              <a:ext cx="1512418" cy="1255205"/>
            </a:xfrm>
            <a:prstGeom prst="roundRect">
              <a:avLst>
                <a:gd name="adj" fmla="val 16667"/>
              </a:avLst>
            </a:prstGeom>
            <a:solidFill>
              <a:srgbClr val="F29713">
                <a:alpha val="70000"/>
              </a:srgb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3002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Меньше операционных затрат</a:t>
              </a:r>
              <a:endPara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3002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6180233" y="1110099"/>
              <a:ext cx="1512418" cy="1255205"/>
            </a:xfrm>
            <a:prstGeom prst="roundRect">
              <a:avLst>
                <a:gd name="adj" fmla="val 16667"/>
              </a:avLst>
            </a:prstGeom>
            <a:solidFill>
              <a:srgbClr val="F29713">
                <a:alpha val="70000"/>
              </a:srgb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3002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Меньше персонала</a:t>
              </a:r>
              <a:endPara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3002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riangle isocèle 15"/>
            <p:cNvSpPr/>
            <p:nvPr/>
          </p:nvSpPr>
          <p:spPr>
            <a:xfrm rot="5400000">
              <a:off x="7247634" y="1586302"/>
              <a:ext cx="1252279" cy="229678"/>
            </a:xfrm>
            <a:prstGeom prst="triangle">
              <a:avLst/>
            </a:prstGeom>
            <a:solidFill>
              <a:srgbClr val="E8501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F2F7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8067853" y="1110099"/>
              <a:ext cx="1198037" cy="1255205"/>
            </a:xfrm>
            <a:prstGeom prst="roundRect">
              <a:avLst>
                <a:gd name="adj" fmla="val 16667"/>
              </a:avLst>
            </a:prstGeom>
            <a:solidFill>
              <a:srgbClr val="FF6418">
                <a:alpha val="70000"/>
              </a:srgb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Маржа ВОП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&gt;60%</a:t>
              </a:r>
              <a:endPara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6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055180" y="2658597"/>
            <a:ext cx="2046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Full Services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Reception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Restaurant, </a:t>
            </a:r>
            <a:b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Spa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Facilities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2603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1E3D-91BB-B741-B84D-5696DB2CC11D}" type="datetime1">
              <a:rPr lang="fr-FR" smtClean="0"/>
              <a:pPr/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763712" y="3846086"/>
            <a:ext cx="7007426" cy="872034"/>
          </a:xfrm>
        </p:spPr>
        <p:txBody>
          <a:bodyPr/>
          <a:lstStyle/>
          <a:p>
            <a:r>
              <a:rPr lang="fr-FR" dirty="0" err="1" smtClean="0"/>
              <a:t>AccorHotels</a:t>
            </a:r>
            <a:r>
              <a:rPr lang="fr-FR" dirty="0" smtClean="0"/>
              <a:t> </a:t>
            </a:r>
            <a:r>
              <a:rPr lang="ru-RU" dirty="0" smtClean="0"/>
              <a:t>сегодня в мире и в России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08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861774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dirty="0"/>
              <a:t>ОТЛИЧИЯ МЕЖДУ </a:t>
            </a:r>
            <a:r>
              <a:rPr lang="en-US" dirty="0"/>
              <a:t>ADAGIO</a:t>
            </a:r>
            <a:r>
              <a:rPr lang="ru-RU" dirty="0"/>
              <a:t> И ДРУГИМИ ОБЪЕКТАМИ</a:t>
            </a:r>
            <a:endParaRPr lang="ru-RU" kern="0" dirty="0"/>
          </a:p>
        </p:txBody>
      </p:sp>
      <p:sp>
        <p:nvSpPr>
          <p:cNvPr id="16" name="Rectangle 15"/>
          <p:cNvSpPr/>
          <p:nvPr/>
        </p:nvSpPr>
        <p:spPr bwMode="auto">
          <a:xfrm rot="20106175">
            <a:off x="840614" y="1185585"/>
            <a:ext cx="1044539" cy="242247"/>
          </a:xfrm>
          <a:prstGeom prst="rect">
            <a:avLst/>
          </a:prstGeom>
          <a:gradFill rotWithShape="1">
            <a:gsLst>
              <a:gs pos="0">
                <a:srgbClr val="C75100">
                  <a:shade val="51000"/>
                  <a:satMod val="130000"/>
                </a:srgbClr>
              </a:gs>
              <a:gs pos="80000">
                <a:srgbClr val="C75100">
                  <a:shade val="93000"/>
                  <a:satMod val="130000"/>
                </a:srgbClr>
              </a:gs>
              <a:gs pos="100000">
                <a:srgbClr val="C751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2F7E"/>
                </a:solidFill>
                <a:effectLst/>
                <a:uLnTx/>
                <a:uFillTx/>
                <a:latin typeface="Arial" charset="0"/>
                <a:cs typeface="Arial"/>
              </a:rPr>
              <a:t>ADAGIO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F2F7E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0106175">
            <a:off x="6290589" y="1466079"/>
            <a:ext cx="1387863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SERVICE APARTMENTS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8" name="AutoShape 63"/>
          <p:cNvSpPr>
            <a:spLocks noChangeArrowheads="1"/>
          </p:cNvSpPr>
          <p:nvPr/>
        </p:nvSpPr>
        <p:spPr bwMode="auto">
          <a:xfrm>
            <a:off x="210358" y="2472859"/>
            <a:ext cx="2305050" cy="3589273"/>
          </a:xfrm>
          <a:prstGeom prst="roundRect">
            <a:avLst>
              <a:gd name="adj" fmla="val 16667"/>
            </a:avLst>
          </a:prstGeom>
          <a:solidFill>
            <a:srgbClr val="E43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9" name="AutoShape 63"/>
          <p:cNvSpPr>
            <a:spLocks noChangeArrowheads="1"/>
          </p:cNvSpPr>
          <p:nvPr/>
        </p:nvSpPr>
        <p:spPr bwMode="auto">
          <a:xfrm>
            <a:off x="6090227" y="2472860"/>
            <a:ext cx="2305050" cy="3589272"/>
          </a:xfrm>
          <a:prstGeom prst="roundRect">
            <a:avLst>
              <a:gd name="adj" fmla="val 16667"/>
            </a:avLst>
          </a:prstGeom>
          <a:solidFill>
            <a:srgbClr val="E43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0" name="AutoShape 63"/>
          <p:cNvSpPr>
            <a:spLocks noChangeArrowheads="1"/>
          </p:cNvSpPr>
          <p:nvPr/>
        </p:nvSpPr>
        <p:spPr bwMode="auto">
          <a:xfrm>
            <a:off x="210358" y="2472859"/>
            <a:ext cx="2305050" cy="3589273"/>
          </a:xfrm>
          <a:prstGeom prst="roundRect">
            <a:avLst>
              <a:gd name="adj" fmla="val 16667"/>
            </a:avLst>
          </a:prstGeom>
          <a:solidFill>
            <a:srgbClr val="E43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32423" y="2757224"/>
            <a:ext cx="193514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Один Владелец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noProof="0" dirty="0" smtClean="0">
                <a:solidFill>
                  <a:srgbClr val="C5D7D0"/>
                </a:solidFill>
              </a:rPr>
              <a:t>Отношение с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гостиничным</a:t>
            </a: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оператором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C5D7D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Успех проекта на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C5D7D0"/>
                </a:solidFill>
              </a:rPr>
              <a:t>д</a:t>
            </a:r>
            <a:r>
              <a:rPr lang="ru-RU" sz="1600" kern="0" dirty="0" smtClean="0">
                <a:solidFill>
                  <a:srgbClr val="C5D7D0"/>
                </a:solidFill>
              </a:rPr>
              <a:t>олгосрочный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период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dirty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212292" y="2757224"/>
            <a:ext cx="218298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C5D7D0"/>
                </a:solidFill>
              </a:rPr>
              <a:t>М</a:t>
            </a:r>
            <a:r>
              <a:rPr lang="ru-RU" sz="1600" kern="0" dirty="0" smtClean="0">
                <a:solidFill>
                  <a:srgbClr val="C5D7D0"/>
                </a:solidFill>
              </a:rPr>
              <a:t>ного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Владельцев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C5D7D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C5D7D0"/>
                </a:solidFill>
              </a:rPr>
              <a:t>Успех проекта на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C5D7D0"/>
                </a:solidFill>
              </a:rPr>
              <a:t>п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родаж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квартир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C5D7D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C5D7D0"/>
                </a:solidFill>
              </a:rPr>
              <a:t>Обязательства </a:t>
            </a:r>
            <a:r>
              <a:rPr lang="ru-RU" sz="1600" kern="0" dirty="0" smtClean="0">
                <a:solidFill>
                  <a:srgbClr val="C5D7D0"/>
                </a:solidFill>
              </a:rPr>
              <a:t>перед разными</a:t>
            </a:r>
            <a:endParaRPr lang="ru-RU" sz="1600" kern="0" dirty="0" smtClean="0">
              <a:solidFill>
                <a:srgbClr val="C5D7D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5D7D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собственниками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C5D7D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C5D7D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3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C:\Users\lmassarediduca\Downloads\Accor_Hotels%2Bbaseline-Blc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9075"/>
            <a:ext cx="5314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211513"/>
            <a:ext cx="1473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675313"/>
            <a:ext cx="711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ZoneTexte 7"/>
          <p:cNvSpPr txBox="1">
            <a:spLocks noChangeArrowheads="1"/>
          </p:cNvSpPr>
          <p:nvPr/>
        </p:nvSpPr>
        <p:spPr bwMode="auto">
          <a:xfrm>
            <a:off x="2032000" y="2551113"/>
            <a:ext cx="5019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3300" smtClean="0">
                <a:solidFill>
                  <a:srgbClr val="FFFFFF"/>
                </a:solidFill>
                <a:latin typeface="Trebuchet MS" panose="020B0603020202020204" pitchFamily="34" charset="0"/>
              </a:rPr>
              <a:t>Присоединяйтесь к нам</a:t>
            </a:r>
          </a:p>
        </p:txBody>
      </p:sp>
    </p:spTree>
    <p:extLst>
      <p:ext uri="{BB962C8B-B14F-4D97-AF65-F5344CB8AC3E}">
        <p14:creationId xmlns:p14="http://schemas.microsoft.com/office/powerpoint/2010/main" val="4202413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1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5" descr="visuel car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949325"/>
            <a:ext cx="743585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4138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972175"/>
            <a:ext cx="4457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oneTexte 13"/>
          <p:cNvSpPr txBox="1">
            <a:spLocks noChangeArrowheads="1"/>
          </p:cNvSpPr>
          <p:nvPr/>
        </p:nvSpPr>
        <p:spPr bwMode="auto">
          <a:xfrm>
            <a:off x="3419475" y="1355725"/>
            <a:ext cx="16875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noProof="1" smtClean="0">
                <a:solidFill>
                  <a:srgbClr val="002B41"/>
                </a:solidFill>
              </a:rPr>
              <a:t>29 %*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000" b="1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Франция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1 562 ОТЕЛЯ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140 918 НОМЕРОВ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b="1" noProof="1" smtClean="0">
                <a:solidFill>
                  <a:srgbClr val="D04158"/>
                </a:solidFill>
              </a:rPr>
              <a:t>В планах более 5 000</a:t>
            </a:r>
          </a:p>
        </p:txBody>
      </p:sp>
      <p:sp>
        <p:nvSpPr>
          <p:cNvPr id="12294" name="ZoneTexte 15"/>
          <p:cNvSpPr txBox="1">
            <a:spLocks noChangeArrowheads="1"/>
          </p:cNvSpPr>
          <p:nvPr/>
        </p:nvSpPr>
        <p:spPr bwMode="auto">
          <a:xfrm>
            <a:off x="5719763" y="1849438"/>
            <a:ext cx="159543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noProof="1" smtClean="0">
                <a:solidFill>
                  <a:srgbClr val="002B41"/>
                </a:solidFill>
              </a:rPr>
              <a:t>26 %*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900" b="1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Центральная, Северная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900" b="1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и Восточная Европа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700" i="1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за пределами Франции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noProof="1" smtClean="0">
                <a:solidFill>
                  <a:srgbClr val="002B41"/>
                </a:solidFill>
              </a:rPr>
              <a:t>902 отеля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noProof="1" smtClean="0">
                <a:solidFill>
                  <a:srgbClr val="002B41"/>
                </a:solidFill>
              </a:rPr>
              <a:t>124 417 </a:t>
            </a:r>
            <a:r>
              <a:rPr lang="ru-RU" altLang="en-US" sz="10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номеров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900" b="1" noProof="1" smtClean="0">
                <a:solidFill>
                  <a:srgbClr val="D04158"/>
                </a:solidFill>
              </a:rPr>
              <a:t>В планах более 20 900</a:t>
            </a:r>
          </a:p>
        </p:txBody>
      </p:sp>
      <p:sp>
        <p:nvSpPr>
          <p:cNvPr id="12295" name="ZoneTexte 16"/>
          <p:cNvSpPr txBox="1">
            <a:spLocks noChangeArrowheads="1"/>
          </p:cNvSpPr>
          <p:nvPr/>
        </p:nvSpPr>
        <p:spPr bwMode="auto">
          <a:xfrm>
            <a:off x="4805363" y="4322763"/>
            <a:ext cx="1685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noProof="1" smtClean="0">
                <a:solidFill>
                  <a:srgbClr val="002B41"/>
                </a:solidFill>
              </a:rPr>
              <a:t>11 %</a:t>
            </a:r>
            <a:r>
              <a:rPr lang="en-US" altLang="en-US" sz="1200" noProof="1" smtClean="0">
                <a:solidFill>
                  <a:srgbClr val="002B41"/>
                </a:solidFill>
              </a:rPr>
              <a:t>*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800" b="1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Средиземноморский регион** </a:t>
            </a:r>
            <a:r>
              <a:rPr lang="ru-RU" altLang="en-US" sz="800" noProof="1" smtClean="0">
                <a:solidFill>
                  <a:srgbClr val="002B41"/>
                </a:solidFill>
              </a:rPr>
              <a:t/>
            </a:r>
            <a:br>
              <a:rPr lang="ru-RU" altLang="en-US" sz="800" noProof="1" smtClean="0">
                <a:solidFill>
                  <a:srgbClr val="002B41"/>
                </a:solidFill>
              </a:rPr>
            </a:br>
            <a:r>
              <a:rPr lang="ru-RU" altLang="en-US" sz="800" b="1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Ближний Восток, Африка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35 отелей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52 982 </a:t>
            </a:r>
            <a:r>
              <a:rPr lang="ru-RU" altLang="en-US" sz="11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номера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b="1" noProof="1" smtClean="0">
                <a:solidFill>
                  <a:srgbClr val="D04158"/>
                </a:solidFill>
              </a:rPr>
              <a:t>В планах более 21 300</a:t>
            </a:r>
          </a:p>
        </p:txBody>
      </p:sp>
      <p:sp>
        <p:nvSpPr>
          <p:cNvPr id="12296" name="ZoneTexte 17"/>
          <p:cNvSpPr txBox="1">
            <a:spLocks noChangeArrowheads="1"/>
          </p:cNvSpPr>
          <p:nvPr/>
        </p:nvSpPr>
        <p:spPr bwMode="auto">
          <a:xfrm>
            <a:off x="2566988" y="3194050"/>
            <a:ext cx="16875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noProof="1" smtClean="0">
                <a:solidFill>
                  <a:srgbClr val="002B41"/>
                </a:solidFill>
              </a:rPr>
              <a:t>10 %*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900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Северная и Латинская Америка, Карибский регион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280 отелей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45 971 </a:t>
            </a:r>
            <a:r>
              <a:rPr lang="ru-RU" altLang="en-US" sz="11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номер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b="1" noProof="1" smtClean="0">
                <a:solidFill>
                  <a:srgbClr val="D04158"/>
                </a:solidFill>
              </a:rPr>
              <a:t>В планах более 28 000</a:t>
            </a:r>
          </a:p>
        </p:txBody>
      </p:sp>
      <p:sp>
        <p:nvSpPr>
          <p:cNvPr id="12297" name="ZoneTexte 18"/>
          <p:cNvSpPr txBox="1">
            <a:spLocks noChangeArrowheads="1"/>
          </p:cNvSpPr>
          <p:nvPr/>
        </p:nvSpPr>
        <p:spPr bwMode="auto">
          <a:xfrm>
            <a:off x="7086600" y="3709988"/>
            <a:ext cx="16875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noProof="1" smtClean="0">
                <a:solidFill>
                  <a:srgbClr val="002B41"/>
                </a:solidFill>
              </a:rPr>
              <a:t>24 %*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E6A500"/>
                </a:solidFill>
                <a:latin typeface="Georgia" panose="02040502050405020303" pitchFamily="18" charset="0"/>
              </a:rPr>
              <a:t>Азиатско-Тихоокеанский регион</a:t>
            </a:r>
            <a:endParaRPr lang="ru-RU" altLang="en-US" sz="1100" noProof="1" smtClean="0">
              <a:solidFill>
                <a:srgbClr val="002B41"/>
              </a:solidFill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621 отель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100" noProof="1" smtClean="0">
                <a:solidFill>
                  <a:srgbClr val="002B41"/>
                </a:solidFill>
              </a:rPr>
              <a:t>118 008 </a:t>
            </a:r>
            <a:r>
              <a:rPr lang="ru-RU" altLang="en-US" sz="1100" noProof="1" smtClean="0">
                <a:solidFill>
                  <a:srgbClr val="002B41"/>
                </a:solidFill>
                <a:latin typeface="Trebuchet MS" panose="020B0603020202020204" pitchFamily="34" charset="0"/>
              </a:rPr>
              <a:t>номеров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000" b="1" noProof="1" smtClean="0">
                <a:solidFill>
                  <a:srgbClr val="D04158"/>
                </a:solidFill>
              </a:rPr>
              <a:t>В планах более 80 000</a:t>
            </a:r>
          </a:p>
        </p:txBody>
      </p:sp>
      <p:grpSp>
        <p:nvGrpSpPr>
          <p:cNvPr id="12298" name="Grouper 24"/>
          <p:cNvGrpSpPr>
            <a:grpSpLocks/>
          </p:cNvGrpSpPr>
          <p:nvPr/>
        </p:nvGrpSpPr>
        <p:grpSpPr bwMode="auto">
          <a:xfrm>
            <a:off x="212725" y="533400"/>
            <a:ext cx="2817813" cy="5383213"/>
            <a:chOff x="213139" y="533574"/>
            <a:chExt cx="2818375" cy="5383439"/>
          </a:xfrm>
        </p:grpSpPr>
        <p:sp>
          <p:nvSpPr>
            <p:cNvPr id="12303" name="ZoneTexte 19"/>
            <p:cNvSpPr txBox="1">
              <a:spLocks noChangeArrowheads="1"/>
            </p:cNvSpPr>
            <p:nvPr/>
          </p:nvSpPr>
          <p:spPr bwMode="auto">
            <a:xfrm>
              <a:off x="1075692" y="533574"/>
              <a:ext cx="1955822" cy="131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2200" b="1" noProof="1" smtClean="0">
                  <a:solidFill>
                    <a:srgbClr val="002B41"/>
                  </a:solidFill>
                </a:rPr>
                <a:t>Ведущий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2200" b="1" noProof="1" smtClean="0">
                  <a:solidFill>
                    <a:srgbClr val="002B41"/>
                  </a:solidFill>
                </a:rPr>
                <a:t>гостиничный оператор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2200" b="1" noProof="1" smtClean="0">
                  <a:solidFill>
                    <a:srgbClr val="002B41"/>
                  </a:solidFill>
                </a:rPr>
                <a:t>мира</a:t>
              </a:r>
            </a:p>
          </p:txBody>
        </p:sp>
        <p:sp>
          <p:nvSpPr>
            <p:cNvPr id="12304" name="ZoneTexte 21"/>
            <p:cNvSpPr txBox="1">
              <a:spLocks noChangeArrowheads="1"/>
            </p:cNvSpPr>
            <p:nvPr/>
          </p:nvSpPr>
          <p:spPr bwMode="auto">
            <a:xfrm>
              <a:off x="213139" y="1905177"/>
              <a:ext cx="1687372" cy="175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 b="1" noProof="1" smtClean="0">
                  <a:solidFill>
                    <a:srgbClr val="002B41"/>
                  </a:solidFill>
                </a:rPr>
                <a:t>482 296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НОМЕРОВ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en-US" sz="1200" noProof="1" smtClean="0">
                <a:solidFill>
                  <a:srgbClr val="002B41"/>
                </a:solidFill>
                <a:latin typeface="Trebuchet MS" panose="020B0603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600" b="1" noProof="1" smtClean="0">
                  <a:solidFill>
                    <a:srgbClr val="002B41"/>
                  </a:solidFill>
                </a:rPr>
                <a:t>3717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ОТЕЛЕЙ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en-US" sz="1200" noProof="1" smtClean="0">
                <a:solidFill>
                  <a:srgbClr val="002B41"/>
                </a:solidFill>
                <a:latin typeface="Trebuchet MS" panose="020B0603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600" b="1" noProof="1" smtClean="0">
                  <a:solidFill>
                    <a:srgbClr val="002B41"/>
                  </a:solidFill>
                </a:rPr>
                <a:t>92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СТРАНЫ</a:t>
              </a:r>
            </a:p>
          </p:txBody>
        </p:sp>
        <p:sp>
          <p:nvSpPr>
            <p:cNvPr id="12305" name="ZoneTexte 22"/>
            <p:cNvSpPr txBox="1">
              <a:spLocks noChangeArrowheads="1"/>
            </p:cNvSpPr>
            <p:nvPr/>
          </p:nvSpPr>
          <p:spPr bwMode="auto">
            <a:xfrm>
              <a:off x="213139" y="3730093"/>
              <a:ext cx="1687372" cy="147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100" noProof="1" smtClean="0">
                  <a:solidFill>
                    <a:srgbClr val="D04158"/>
                  </a:solidFill>
                </a:rPr>
                <a:t>В ПЛАНАХ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en-US" sz="1100" noProof="1" smtClean="0">
                <a:solidFill>
                  <a:srgbClr val="D04158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600" b="1" noProof="1" smtClean="0">
                  <a:solidFill>
                    <a:srgbClr val="D04158"/>
                  </a:solidFill>
                </a:rPr>
                <a:t>БОЛЕЕ 800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noProof="1" smtClean="0">
                  <a:solidFill>
                    <a:srgbClr val="D04158"/>
                  </a:solidFill>
                  <a:latin typeface="Trebuchet MS" panose="020B0603020202020204" pitchFamily="34" charset="0"/>
                </a:rPr>
                <a:t>ОТЕЛЕЙ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en-US" sz="1200" noProof="1" smtClean="0">
                <a:solidFill>
                  <a:srgbClr val="D04158"/>
                </a:solidFill>
                <a:latin typeface="Trebuchet MS" panose="020B0603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600" b="1" noProof="1" smtClean="0">
                  <a:solidFill>
                    <a:srgbClr val="D04158"/>
                  </a:solidFill>
                </a:rPr>
                <a:t>БОЛЕЕ 156 000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noProof="1" smtClean="0">
                  <a:solidFill>
                    <a:srgbClr val="D04158"/>
                  </a:solidFill>
                  <a:latin typeface="Trebuchet MS" panose="020B0603020202020204" pitchFamily="34" charset="0"/>
                </a:rPr>
                <a:t>НОМЕРОВ</a:t>
              </a:r>
            </a:p>
          </p:txBody>
        </p:sp>
        <p:sp>
          <p:nvSpPr>
            <p:cNvPr id="12306" name="ZoneTexte 23"/>
            <p:cNvSpPr txBox="1">
              <a:spLocks noChangeArrowheads="1"/>
            </p:cNvSpPr>
            <p:nvPr/>
          </p:nvSpPr>
          <p:spPr bwMode="auto">
            <a:xfrm>
              <a:off x="213139" y="5270681"/>
              <a:ext cx="1687372" cy="6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 Bold" panose="020B07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b="1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Раз в 2 дня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b="1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открывается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en-US" sz="1200" b="1" noProof="1" smtClean="0">
                  <a:solidFill>
                    <a:srgbClr val="002B41"/>
                  </a:solidFill>
                  <a:latin typeface="Trebuchet MS" panose="020B0603020202020204" pitchFamily="34" charset="0"/>
                </a:rPr>
                <a:t>1 новый отель</a:t>
              </a:r>
            </a:p>
          </p:txBody>
        </p:sp>
      </p:grpSp>
      <p:sp>
        <p:nvSpPr>
          <p:cNvPr id="12299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3B79AD91-69B3-4BB4-8AA7-671A5B84DB2E}" type="slidenum">
              <a:rPr altLang="en-US" sz="600" noProof="1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600" noProof="1">
              <a:solidFill>
                <a:srgbClr val="000000"/>
              </a:solidFill>
            </a:endParaRPr>
          </a:p>
        </p:txBody>
      </p:sp>
      <p:sp>
        <p:nvSpPr>
          <p:cNvPr id="12300" name="Espace réservé de la date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600" noProof="1" smtClean="0">
                <a:solidFill>
                  <a:srgbClr val="000000"/>
                </a:solidFill>
              </a:rPr>
              <a:t>c</a:t>
            </a:r>
            <a:r>
              <a:rPr lang="ru-RU" altLang="en-US" sz="600" noProof="1" smtClean="0">
                <a:solidFill>
                  <a:srgbClr val="000000"/>
                </a:solidFill>
              </a:rPr>
              <a:t>ентябрь 2015 – </a:t>
            </a:r>
            <a:r>
              <a:rPr lang="en-US" altLang="en-US" sz="600" noProof="1" smtClean="0">
                <a:solidFill>
                  <a:srgbClr val="000000"/>
                </a:solidFill>
              </a:rPr>
              <a:t>PROEstate </a:t>
            </a:r>
            <a:endParaRPr lang="ru-RU" altLang="en-US" sz="600" noProof="1" smtClean="0">
              <a:solidFill>
                <a:srgbClr val="000000"/>
              </a:solidFill>
            </a:endParaRPr>
          </a:p>
        </p:txBody>
      </p:sp>
      <p:sp>
        <p:nvSpPr>
          <p:cNvPr id="12301" name="Espace réservé de la date 3"/>
          <p:cNvSpPr txBox="1">
            <a:spLocks/>
          </p:cNvSpPr>
          <p:nvPr/>
        </p:nvSpPr>
        <p:spPr bwMode="auto">
          <a:xfrm>
            <a:off x="7637463" y="6143625"/>
            <a:ext cx="1252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900" noProof="1" smtClean="0">
                <a:solidFill>
                  <a:srgbClr val="002B41"/>
                </a:solidFill>
              </a:rPr>
              <a:t>Данные на 31.12.2014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2227263" y="384175"/>
            <a:ext cx="1074737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74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1" descr="visuel bibl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oneTexte 7"/>
          <p:cNvSpPr txBox="1">
            <a:spLocks noChangeArrowheads="1"/>
          </p:cNvSpPr>
          <p:nvPr/>
        </p:nvSpPr>
        <p:spPr bwMode="auto">
          <a:xfrm>
            <a:off x="0" y="212725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900" b="1" smtClean="0">
                <a:solidFill>
                  <a:srgbClr val="002B41"/>
                </a:solidFill>
                <a:latin typeface="Trebuchet MS" panose="020B0603020202020204" pitchFamily="34" charset="0"/>
              </a:rPr>
              <a:t>ACCORHOTELS PANORAMA           </a:t>
            </a:r>
            <a:r>
              <a:rPr lang="fr-FR" altLang="en-US" sz="900" smtClean="0">
                <a:solidFill>
                  <a:srgbClr val="002B41"/>
                </a:solidFill>
                <a:latin typeface="Trebuchet MS" panose="020B0603020202020204" pitchFamily="34" charset="0"/>
              </a:rPr>
              <a:t>ГРУППА КОМПАНИЙ           БРЕНДЫ           СЕРВИС           ПЕРСОНАЛ          УСТОЙЧИВОЕ РАЗВИТИЕ          СОЛИДАРНОСТЬ</a:t>
            </a:r>
          </a:p>
        </p:txBody>
      </p:sp>
      <p:pic>
        <p:nvPicPr>
          <p:cNvPr id="10245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434138"/>
            <a:ext cx="85756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ZoneTexte 10"/>
          <p:cNvSpPr txBox="1">
            <a:spLocks noChangeArrowheads="1"/>
          </p:cNvSpPr>
          <p:nvPr/>
        </p:nvSpPr>
        <p:spPr bwMode="auto">
          <a:xfrm>
            <a:off x="257175" y="703263"/>
            <a:ext cx="77628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 b="1" smtClean="0">
                <a:solidFill>
                  <a:srgbClr val="002B41"/>
                </a:solidFill>
                <a:latin typeface="Trebuchet MS" panose="020B0603020202020204" pitchFamily="34" charset="0"/>
              </a:rPr>
              <a:t>Наши бренды соответствуют любым желаниям </a:t>
            </a:r>
          </a:p>
        </p:txBody>
      </p:sp>
      <p:sp>
        <p:nvSpPr>
          <p:cNvPr id="10247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E9C7CBEB-5BDB-4ACE-9982-87C662B5276C}" type="slidenum">
              <a:rPr lang="fr-FR" altLang="en-US" sz="60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fr-FR" altLang="en-US" sz="600">
              <a:solidFill>
                <a:srgbClr val="00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249488" y="373063"/>
            <a:ext cx="1036637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968375" y="2503488"/>
            <a:ext cx="128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quarter" idx="12"/>
          </p:nvPr>
        </p:nvSpPr>
        <p:spPr bwMode="auto">
          <a:xfrm>
            <a:off x="271463" y="64023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 Bold" panose="020B0703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600" noProof="1" smtClean="0">
                <a:solidFill>
                  <a:srgbClr val="000000"/>
                </a:solidFill>
              </a:rPr>
              <a:t>c</a:t>
            </a:r>
            <a:r>
              <a:rPr lang="ru-RU" altLang="en-US" sz="600" noProof="1" smtClean="0">
                <a:solidFill>
                  <a:srgbClr val="000000"/>
                </a:solidFill>
              </a:rPr>
              <a:t>ентябрь 2015 – </a:t>
            </a:r>
            <a:r>
              <a:rPr lang="en-US" altLang="en-US" sz="600" noProof="1" smtClean="0">
                <a:solidFill>
                  <a:srgbClr val="000000"/>
                </a:solidFill>
              </a:rPr>
              <a:t>PROEstate </a:t>
            </a:r>
            <a:endParaRPr lang="ru-RU" altLang="en-US" sz="600"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2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r>
              <a:rPr lang="ru-RU" dirty="0" smtClean="0"/>
              <a:t>Развитие </a:t>
            </a:r>
            <a:r>
              <a:rPr lang="en-US" dirty="0" err="1" smtClean="0"/>
              <a:t>AccorHotels</a:t>
            </a:r>
            <a:r>
              <a:rPr lang="en-US" dirty="0" smtClean="0"/>
              <a:t> </a:t>
            </a:r>
            <a:r>
              <a:rPr lang="ru-RU" dirty="0" smtClean="0"/>
              <a:t>в России и СНГ</a:t>
            </a:r>
            <a:endParaRPr lang="fr-F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22664"/>
              </p:ext>
            </p:extLst>
          </p:nvPr>
        </p:nvGraphicFramePr>
        <p:xfrm>
          <a:off x="1722267" y="755130"/>
          <a:ext cx="6090081" cy="5918209"/>
        </p:xfrm>
        <a:graphic>
          <a:graphicData uri="http://schemas.openxmlformats.org/drawingml/2006/table">
            <a:tbl>
              <a:tblPr/>
              <a:tblGrid>
                <a:gridCol w="1203571"/>
                <a:gridCol w="1095252"/>
                <a:gridCol w="1155429"/>
                <a:gridCol w="986932"/>
                <a:gridCol w="577717"/>
                <a:gridCol w="1071180"/>
              </a:tblGrid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PULLMAN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Sochi University Plaza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Sochi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21/1/2014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NOVOTEL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Moscow Airport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NOVOTEL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9/12/2002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NOVOTEL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Petersburg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7/18/2005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NOVOTEL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Yekaterinburg Centre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Yekaterinburg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11/2/2010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NOVOTEL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 City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2/3/2013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Arbat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26/2/2012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 Khutor Lower Base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Sochi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Koprino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Rybinsk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1/11/2012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Bakhushina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12/11/2013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Lipetsk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Lipetsk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Sochi University Plaza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Sochi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20/1/2014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 Baumanskaya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15/05/2014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Rostov na Donu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Rostov na Donu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14/11/2014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Tiumen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Tiumen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6/4/2015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Voronezh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Voronezh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20/05/2015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MERCURE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Tbilisi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Tbilisi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15/06/2015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Petersburg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4/14/2008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Pravobulachnaya st.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Kazan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7/27/2009</a:t>
                      </a:r>
                    </a:p>
                  </a:txBody>
                  <a:tcPr marL="1782" marR="1782" marT="1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Omsk Centre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Omsk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9/8/2009</a:t>
                      </a:r>
                    </a:p>
                  </a:txBody>
                  <a:tcPr marL="1782" marR="1782" marT="1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Paveletskaya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9/14/2009</a:t>
                      </a:r>
                    </a:p>
                  </a:txBody>
                  <a:tcPr marL="1782" marR="1782" marT="1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Nizhnyi - Novg.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2/1/2011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Kiev Shevchenko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Kiev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16/08/2011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Yaroslav Center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Yaroslav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5/9/2011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1/3/2012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Kaliningrad Center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Kaliningrad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27/08/2013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Bakhushina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12/11/2013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Tcheboksary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Tcheboksary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18/06/2015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Astana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Astana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Kazakhstan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1/7/2015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Dynamo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16/07/2015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IBIS STYLES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Lviv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Lviv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21/08/2015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ADAGIO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Bakhushina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12/11/2013</a:t>
                      </a:r>
                    </a:p>
                  </a:txBody>
                  <a:tcPr marL="1782" marR="1782" marT="17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HOTELS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82" marR="1782" marT="1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2" marR="1782" marT="1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2" marR="1782" marT="1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ROOMS UNDER OPERATIONS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5,832</a:t>
                      </a:r>
                    </a:p>
                  </a:txBody>
                  <a:tcPr marL="1782" marR="1782" marT="1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2" marR="1782" marT="1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82" marR="1782" marT="1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7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r>
              <a:rPr lang="ru-RU" dirty="0" smtClean="0"/>
              <a:t>Развитие </a:t>
            </a:r>
            <a:r>
              <a:rPr lang="en-US" dirty="0" err="1" smtClean="0"/>
              <a:t>AccorHotels</a:t>
            </a:r>
            <a:r>
              <a:rPr lang="en-US" dirty="0" smtClean="0"/>
              <a:t> </a:t>
            </a:r>
            <a:r>
              <a:rPr lang="ru-RU" dirty="0" smtClean="0"/>
              <a:t>в России и СНГ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83520" y="2599529"/>
            <a:ext cx="457696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schemeClr val="accent1"/>
                </a:solidFill>
                <a:latin typeface="Georgia"/>
                <a:cs typeface="Georgia"/>
              </a:rPr>
              <a:t>45% гостиницы </a:t>
            </a:r>
            <a:r>
              <a:rPr lang="ru-RU" sz="2800" dirty="0" err="1">
                <a:solidFill>
                  <a:schemeClr val="accent1"/>
                </a:solidFill>
                <a:latin typeface="Georgia"/>
                <a:cs typeface="Georgia"/>
              </a:rPr>
              <a:t>Аккор</a:t>
            </a:r>
            <a:r>
              <a:rPr lang="ru-RU" sz="2800" dirty="0">
                <a:solidFill>
                  <a:schemeClr val="accent1"/>
                </a:solidFill>
                <a:latin typeface="Georgia"/>
                <a:cs typeface="Georgia"/>
              </a:rPr>
              <a:t> в России и СНГ </a:t>
            </a:r>
          </a:p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schemeClr val="accent1"/>
                </a:solidFill>
                <a:latin typeface="Georgia"/>
                <a:cs typeface="Georgia"/>
              </a:rPr>
              <a:t>=</a:t>
            </a:r>
          </a:p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schemeClr val="accent1"/>
                </a:solidFill>
                <a:latin typeface="Georgia"/>
                <a:cs typeface="Georgia"/>
              </a:rPr>
              <a:t>часть многофункционального комплекса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20194024"/>
              </p:ext>
            </p:extLst>
          </p:nvPr>
        </p:nvGraphicFramePr>
        <p:xfrm>
          <a:off x="1723516" y="1321496"/>
          <a:ext cx="5408936" cy="67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6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1E3D-91BB-B741-B84D-5696DB2CC11D}" type="datetime1">
              <a:rPr lang="fr-FR" smtClean="0">
                <a:solidFill>
                  <a:srgbClr val="FFFFFF"/>
                </a:solidFill>
              </a:rPr>
              <a:pPr/>
              <a:t>03/09/2015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ACCORHOTELS |  </a:t>
            </a:r>
            <a:r>
              <a:rPr lang="en-US" dirty="0" err="1" smtClean="0">
                <a:solidFill>
                  <a:srgbClr val="FFFFFF"/>
                </a:solidFill>
              </a:rPr>
              <a:t>PROEstate</a:t>
            </a:r>
            <a:r>
              <a:rPr lang="en-US" dirty="0" smtClean="0">
                <a:solidFill>
                  <a:srgbClr val="FFFFFF"/>
                </a:solidFill>
              </a:rPr>
              <a:t> 2015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763712" y="3846086"/>
            <a:ext cx="7007426" cy="436017"/>
          </a:xfrm>
        </p:spPr>
        <p:txBody>
          <a:bodyPr/>
          <a:lstStyle/>
          <a:p>
            <a:r>
              <a:rPr lang="ru-RU" dirty="0" smtClean="0"/>
              <a:t>Виды МФК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71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sp>
        <p:nvSpPr>
          <p:cNvPr id="8" name="Rectangle 7"/>
          <p:cNvSpPr/>
          <p:nvPr/>
        </p:nvSpPr>
        <p:spPr>
          <a:xfrm>
            <a:off x="1230325" y="1412776"/>
            <a:ext cx="6128601" cy="169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Причины развития таких комплексов:</a:t>
            </a:r>
          </a:p>
          <a:p>
            <a:pPr>
              <a:spcBef>
                <a:spcPct val="20000"/>
              </a:spcBef>
            </a:pPr>
            <a:endParaRPr lang="ru-RU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Земляный участок.</a:t>
            </a:r>
          </a:p>
          <a:p>
            <a:pPr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Наличие конкуренции или будущей конкуренции.</a:t>
            </a:r>
          </a:p>
          <a:p>
            <a:pPr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Принципиальные условие для развития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3429000"/>
            <a:ext cx="57423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Для </a:t>
            </a: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диверсификации </a:t>
            </a: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инвестиции</a:t>
            </a:r>
            <a:endParaRPr lang="en-US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lvl="0"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Д</a:t>
            </a: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ля </a:t>
            </a: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уменьшения риска</a:t>
            </a:r>
          </a:p>
          <a:p>
            <a:pPr lvl="0"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Для оптимизации вложения</a:t>
            </a:r>
            <a:endParaRPr lang="ru-RU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lvl="0"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dirty="0">
                <a:solidFill>
                  <a:schemeClr val="accent1"/>
                </a:solidFill>
                <a:latin typeface="Georgia"/>
                <a:cs typeface="Georgia"/>
              </a:rPr>
              <a:t>Для синергии бизнеса</a:t>
            </a:r>
            <a:endParaRPr lang="ru-RU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9488292">
            <a:off x="87256" y="1337590"/>
            <a:ext cx="1295822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Почему?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103" y="3258632"/>
            <a:ext cx="1295822" cy="31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А еще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…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FE4-95F6-A040-8A67-F96095000AE3}" type="datetime1">
              <a:rPr lang="fr-FR" smtClean="0"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ACCORHOTELS |  </a:t>
            </a:r>
            <a:r>
              <a:rPr lang="en-US" dirty="0" err="1" smtClean="0"/>
              <a:t>PROEstate</a:t>
            </a:r>
            <a:r>
              <a:rPr lang="en-US" dirty="0" smtClean="0"/>
              <a:t>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6302" y="315213"/>
            <a:ext cx="8080498" cy="430887"/>
          </a:xfrm>
        </p:spPr>
        <p:txBody>
          <a:bodyPr/>
          <a:lstStyle/>
          <a:p>
            <a:pPr>
              <a:lnSpc>
                <a:spcPct val="100000"/>
              </a:lnSpc>
              <a:buFontTx/>
            </a:pPr>
            <a:r>
              <a:rPr lang="ru-RU" kern="0" dirty="0"/>
              <a:t>Многофункциональный комплекс </a:t>
            </a:r>
            <a:endParaRPr lang="ru-RU" kern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7624" y="1289410"/>
            <a:ext cx="6552728" cy="552803"/>
            <a:chOff x="0" y="10828"/>
            <a:chExt cx="5408935" cy="760104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0828"/>
              <a:ext cx="5408935" cy="65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34949" y="10828"/>
              <a:ext cx="4768835" cy="76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Гостиница + </a:t>
              </a:r>
              <a:r>
                <a:rPr lang="ru-RU" sz="2800" b="0" i="0" kern="1200" dirty="0" smtClean="0"/>
                <a:t>Бизнес-Центр </a:t>
              </a:r>
              <a:endParaRPr lang="en-US" sz="2800" kern="1200" dirty="0"/>
            </a:p>
          </p:txBody>
        </p:sp>
      </p:grpSp>
      <p:sp>
        <p:nvSpPr>
          <p:cNvPr id="16" name="Rectangle 15"/>
          <p:cNvSpPr/>
          <p:nvPr/>
        </p:nvSpPr>
        <p:spPr bwMode="auto">
          <a:xfrm rot="20106175">
            <a:off x="6303977" y="2696534"/>
            <a:ext cx="563103" cy="340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20106175">
            <a:off x="840200" y="2772959"/>
            <a:ext cx="1044539" cy="31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Против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8197" y="4915786"/>
            <a:ext cx="4233802" cy="1178194"/>
          </a:xfrm>
          <a:prstGeom prst="rightArrow">
            <a:avLst>
              <a:gd name="adj1" fmla="val 50000"/>
              <a:gd name="adj2" fmla="val 308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ibis Moscow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Paveletskaya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Novotel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Moscow Center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1" y="3373693"/>
            <a:ext cx="439248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Удорожание проекта</a:t>
            </a: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Риск плохого позиционирования</a:t>
            </a:r>
          </a:p>
          <a:p>
            <a:pPr indent="-354013"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Усложнение дизайна 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39" y="3387109"/>
            <a:ext cx="403440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Балансирование инвестиции </a:t>
            </a: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Дает дополнительный </a:t>
            </a:r>
            <a:r>
              <a:rPr lang="en-US" sz="1600" dirty="0">
                <a:solidFill>
                  <a:schemeClr val="accent1"/>
                </a:solidFill>
                <a:latin typeface="Georgia"/>
                <a:cs typeface="Georgia"/>
              </a:rPr>
              <a:t>Value</a:t>
            </a:r>
            <a:endParaRPr lang="ru-RU" sz="1600" dirty="0">
              <a:solidFill>
                <a:schemeClr val="accent1"/>
              </a:solidFill>
              <a:latin typeface="Georgia"/>
              <a:cs typeface="Georgia"/>
            </a:endParaRPr>
          </a:p>
          <a:p>
            <a:pPr indent="-354013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Каждый бизнес дополняет другому 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5743" y="5083270"/>
            <a:ext cx="404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Доход от </a:t>
            </a: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сотрудников офисов </a:t>
            </a: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для гостиницы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Georgia"/>
                <a:cs typeface="Georgia"/>
              </a:rPr>
              <a:t>Удорожание аренды </a:t>
            </a:r>
            <a:r>
              <a:rPr lang="ru-RU" sz="1600" dirty="0" smtClean="0">
                <a:solidFill>
                  <a:schemeClr val="accent1"/>
                </a:solidFill>
                <a:latin typeface="Georgia"/>
                <a:cs typeface="Georgia"/>
              </a:rPr>
              <a:t>для офиса </a:t>
            </a:r>
            <a:endParaRPr lang="en-US" sz="16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2580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ar défaut">
  <a:themeElements>
    <a:clrScheme name="Acco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2B41"/>
      </a:accent1>
      <a:accent2>
        <a:srgbClr val="E6A500"/>
      </a:accent2>
      <a:accent3>
        <a:srgbClr val="B7C9C0"/>
      </a:accent3>
      <a:accent4>
        <a:srgbClr val="D04158"/>
      </a:accent4>
      <a:accent5>
        <a:srgbClr val="8D8A55"/>
      </a:accent5>
      <a:accent6>
        <a:srgbClr val="F4F4F4"/>
      </a:accent6>
      <a:hlink>
        <a:srgbClr val="0000FF"/>
      </a:hlink>
      <a:folHlink>
        <a:srgbClr val="800080"/>
      </a:folHlink>
    </a:clrScheme>
    <a:fontScheme name="Ré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Personnalisée 16">
      <a:dk1>
        <a:sysClr val="windowText" lastClr="000000"/>
      </a:dk1>
      <a:lt1>
        <a:sysClr val="window" lastClr="FFFFFF"/>
      </a:lt1>
      <a:dk2>
        <a:srgbClr val="002B41"/>
      </a:dk2>
      <a:lt2>
        <a:srgbClr val="EEECE1"/>
      </a:lt2>
      <a:accent1>
        <a:srgbClr val="91BCAA"/>
      </a:accent1>
      <a:accent2>
        <a:srgbClr val="C0504D"/>
      </a:accent2>
      <a:accent3>
        <a:srgbClr val="535529"/>
      </a:accent3>
      <a:accent4>
        <a:srgbClr val="E6A5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Personnalisée 16">
      <a:dk1>
        <a:sysClr val="windowText" lastClr="000000"/>
      </a:dk1>
      <a:lt1>
        <a:sysClr val="window" lastClr="FFFFFF"/>
      </a:lt1>
      <a:dk2>
        <a:srgbClr val="002B41"/>
      </a:dk2>
      <a:lt2>
        <a:srgbClr val="EEECE1"/>
      </a:lt2>
      <a:accent1>
        <a:srgbClr val="91BCAA"/>
      </a:accent1>
      <a:accent2>
        <a:srgbClr val="C0504D"/>
      </a:accent2>
      <a:accent3>
        <a:srgbClr val="535529"/>
      </a:accent3>
      <a:accent4>
        <a:srgbClr val="E6A5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or_Keywords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4aa03534-0523-4a93-a201-8d4d68bcd569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6afad2b0-8f1c-4681-8b40-44e4985db30b</TermId>
        </TermInfo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88ac6422-78fc-43ea-a6aa-39662f6cf207</TermId>
        </TermInfo>
        <TermInfo xmlns="http://schemas.microsoft.com/office/infopath/2007/PartnerControls">
          <TermName xmlns="http://schemas.microsoft.com/office/infopath/2007/PartnerControls">4/3</TermName>
          <TermId xmlns="http://schemas.microsoft.com/office/infopath/2007/PartnerControls">3ca4c38c-fdc7-4a18-9392-1310ecb91efb</TermId>
        </TermInfo>
      </Terms>
    </Accor_KeywordsTaxHTField0>
    <Accor_SecurityCountry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countries</TermName>
          <TermId xmlns="http://schemas.microsoft.com/office/infopath/2007/PartnerControls">43385cd7-f979-4c00-9969-fe5589b31871</TermId>
        </TermInfo>
      </Terms>
    </Accor_SecurityCountryTaxHTField0>
    <Accor_SecurityBrand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Brands</TermName>
          <TermId xmlns="http://schemas.microsoft.com/office/infopath/2007/PartnerControls">7df31d4e-5757-4846-b903-f5f3de8c68fd</TermId>
        </TermInfo>
      </Terms>
    </Accor_SecurityBrandTaxHTField0>
    <Accor_TargetManagementModeTaxHTField0 xmlns="329B9A60-B2B6-48B2-B938-9012A1A7D489">
      <Terms xmlns="http://schemas.microsoft.com/office/infopath/2007/PartnerControls"/>
    </Accor_TargetManagementModeTaxHTField0>
    <Accor_PublishingDate xmlns="329B9A60-B2B6-48B2-B938-9012A1A7D489">2015-06-30T22:00:00+00:00</Accor_PublishingDate>
    <Accor_TargetCountryTaxHTField0 xmlns="329B9A60-B2B6-48B2-B938-9012A1A7D489">
      <Terms xmlns="http://schemas.microsoft.com/office/infopath/2007/PartnerControls"/>
    </Accor_TargetCountryTaxHTField0>
    <Accor_ContentLanguages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39a6406a-8106-41ed-a80f-afe85bf75bab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115e359d-49c2-4bab-8ebd-3bd1fa8495be</TermId>
        </TermInfo>
      </Terms>
    </Accor_ContentLanguagesTaxHTField0>
    <Accor_SecurityProfile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profiles</TermName>
          <TermId xmlns="http://schemas.microsoft.com/office/infopath/2007/PartnerControls">ed12ac3b-1bea-4aaf-b48c-a198d3630126</TermId>
        </TermInfo>
      </Terms>
    </Accor_SecurityProfileTaxHTField0>
    <Accor_SecurityManagerStatus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manager status</TermName>
          <TermId xmlns="http://schemas.microsoft.com/office/infopath/2007/PartnerControls">007fc08f-1541-4b63-a673-3ed92ea92db2</TermId>
        </TermInfo>
      </Terms>
    </Accor_SecurityManagerStatusTaxHTField0>
    <Accor_TargetProfileTaxHTField0 xmlns="329B9A60-B2B6-48B2-B938-9012A1A7D489">
      <Terms xmlns="http://schemas.microsoft.com/office/infopath/2007/PartnerControls"/>
    </Accor_TargetProfileTaxHTField0>
    <Accor_SecurityManagementMode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management modes</TermName>
          <TermId xmlns="http://schemas.microsoft.com/office/infopath/2007/PartnerControls">edb2df1d-b7d8-4006-86c0-8f64d6eb931b</TermId>
        </TermInfo>
      </Terms>
    </Accor_SecurityManagementModeTaxHTField0>
    <Accor_TargetBrandTaxHTField0 xmlns="329B9A60-B2B6-48B2-B938-9012A1A7D489">
      <Terms xmlns="http://schemas.microsoft.com/office/infopath/2007/PartnerControls"/>
    </Accor_TargetBrandTaxHTField0>
    <Accor_DisableClaims xmlns="329B9A60-B2B6-48B2-B938-9012A1A7D489">false</Accor_DisableClaims>
    <Accor_TargetManagerStatusTaxHTField0 xmlns="329B9A60-B2B6-48B2-B938-9012A1A7D489">
      <Terms xmlns="http://schemas.microsoft.com/office/infopath/2007/PartnerControls"/>
    </Accor_TargetManagerStatusTaxHTField0>
    <Accor_TargetDomainTaxHTField0 xmlns="329B9A60-B2B6-48B2-B938-9012A1A7D4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bfdfee52-5f83-49dc-b35a-14f4a666a9d4</TermId>
        </TermInfo>
      </Terms>
    </Accor_TargetDomainTaxHTField0>
    <Accor_Description xmlns="329B9A60-B2B6-48B2-B938-9012A1A7D4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ccor Document" ma:contentTypeID="0x010100983A746FF00B47FFB954EAAE9B30B58800475E893C3129CC4CBED11652D02B3676" ma:contentTypeVersion="0" ma:contentTypeDescription="Accor Document Content Type" ma:contentTypeScope="" ma:versionID="bc9e30759fc4ffb201aa8f16cbc9ed51">
  <xsd:schema xmlns:xsd="http://www.w3.org/2001/XMLSchema" xmlns:xs="http://www.w3.org/2001/XMLSchema" xmlns:p="http://schemas.microsoft.com/office/2006/metadata/properties" xmlns:ns2="329B9A60-B2B6-48B2-B938-9012A1A7D489" targetNamespace="http://schemas.microsoft.com/office/2006/metadata/properties" ma:root="true" ma:fieldsID="0b95d43afb870161f4adbfd7c3f2f92b" ns2:_="">
    <xsd:import namespace="329B9A60-B2B6-48B2-B938-9012A1A7D489"/>
    <xsd:element name="properties">
      <xsd:complexType>
        <xsd:sequence>
          <xsd:element name="documentManagement">
            <xsd:complexType>
              <xsd:all>
                <xsd:element ref="ns2:Accor_Description" minOccurs="0"/>
                <xsd:element ref="ns2:Accor_ContentLanguagesTaxHTField0" minOccurs="0"/>
                <xsd:element ref="ns2:Accor_PublishingDate"/>
                <xsd:element ref="ns2:Accor_SecurityProfileTaxHTField0" minOccurs="0"/>
                <xsd:element ref="ns2:Accor_SecurityBrandTaxHTField0" minOccurs="0"/>
                <xsd:element ref="ns2:Accor_SecurityManagementModeTaxHTField0" minOccurs="0"/>
                <xsd:element ref="ns2:Accor_SecurityCountryTaxHTField0" minOccurs="0"/>
                <xsd:element ref="ns2:Accor_SecurityManagerStatusTaxHTField0" minOccurs="0"/>
                <xsd:element ref="ns2:Accor_TargetDomainTaxHTField0" minOccurs="0"/>
                <xsd:element ref="ns2:Accor_TargetProfileTaxHTField0" minOccurs="0"/>
                <xsd:element ref="ns2:Accor_TargetBrandTaxHTField0" minOccurs="0"/>
                <xsd:element ref="ns2:Accor_TargetManagementModeTaxHTField0" minOccurs="0"/>
                <xsd:element ref="ns2:Accor_TargetCountryTaxHTField0" minOccurs="0"/>
                <xsd:element ref="ns2:Accor_TargetManagerStatusTaxHTField0" minOccurs="0"/>
                <xsd:element ref="ns2:Accor_KeywordsTaxHTField0" minOccurs="0"/>
                <xsd:element ref="ns2:Accor_DisableClai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9A60-B2B6-48B2-B938-9012A1A7D489" elementFormDefault="qualified">
    <xsd:import namespace="http://schemas.microsoft.com/office/2006/documentManagement/types"/>
    <xsd:import namespace="http://schemas.microsoft.com/office/infopath/2007/PartnerControls"/>
    <xsd:element name="Accor_Description" ma:index="8" nillable="true" ma:displayName="Description" ma:internalName="Accor_Description">
      <xsd:simpleType>
        <xsd:restriction base="dms:Note">
          <xsd:maxLength value="255"/>
        </xsd:restriction>
      </xsd:simpleType>
    </xsd:element>
    <xsd:element name="Accor_ContentLanguagesTaxHTField0" ma:index="10" ma:taxonomy="true" ma:internalName="Accor_ContentLanguagesTaxHTField0" ma:taxonomyFieldName="Accor_ContentLanguages" ma:displayName="Content Languages" ma:fieldId="{e28994ef-48db-4244-8baa-ec24b838abc9}" ma:taxonomyMulti="true" ma:sspId="82bc0594-6b8c-4eb2-bab1-2aa07c31c6b3" ma:termSetId="6f3366bb-b5e0-4a8f-9abd-079625b6a8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PublishingDate" ma:index="11" ma:displayName="Publishing Date" ma:format="DateOnly" ma:internalName="Accor_PublishingDate">
      <xsd:simpleType>
        <xsd:restriction base="dms:DateTime"/>
      </xsd:simpleType>
    </xsd:element>
    <xsd:element name="Accor_SecurityProfileTaxHTField0" ma:index="13" nillable="true" ma:taxonomy="true" ma:internalName="Accor_SecurityProfileTaxHTField0" ma:taxonomyFieldName="Accor_SecurityProfile" ma:displayName="Security Profile" ma:fieldId="{ff006a2d-20a1-44b4-b342-3db4c634077d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BrandTaxHTField0" ma:index="15" nillable="true" ma:taxonomy="true" ma:internalName="Accor_SecurityBrandTaxHTField0" ma:taxonomyFieldName="Accor_SecurityBrand" ma:displayName="Security Brand" ma:fieldId="{cf9661ed-fcae-4876-854b-7cbf6a49bdc2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mentModeTaxHTField0" ma:index="17" nillable="true" ma:taxonomy="true" ma:internalName="Accor_SecurityManagementModeTaxHTField0" ma:taxonomyFieldName="Accor_SecurityManagementMode" ma:displayName="Security Management Mode" ma:fieldId="{b67754cd-8502-44fa-9295-8fe3b4d65d66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CountryTaxHTField0" ma:index="19" nillable="true" ma:taxonomy="true" ma:internalName="Accor_SecurityCountryTaxHTField0" ma:taxonomyFieldName="Accor_SecurityCountry" ma:displayName="Security Country" ma:fieldId="{f8ad80cc-c0c7-4465-ab24-cfa298856b5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rStatusTaxHTField0" ma:index="21" nillable="true" ma:taxonomy="true" ma:internalName="Accor_SecurityManagerStatusTaxHTField0" ma:taxonomyFieldName="Accor_SecurityManagerStatus" ma:displayName="Security Manager Status" ma:fieldId="{841b5a79-7f81-4ac0-905c-79f626ca0a51}" ma:taxonomyMulti="true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DomainTaxHTField0" ma:index="23" nillable="true" ma:taxonomy="true" ma:internalName="Accor_TargetDomainTaxHTField0" ma:taxonomyFieldName="Accor_TargetDomain" ma:displayName="Target Domain" ma:fieldId="{b0492cbe-8b23-4854-bd0e-919a711dde69}" ma:taxonomyMulti="true" ma:sspId="82bc0594-6b8c-4eb2-bab1-2aa07c31c6b3" ma:termSetId="9a121506-f86d-4552-8426-9cb320b26b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ProfileTaxHTField0" ma:index="25" nillable="true" ma:taxonomy="true" ma:internalName="Accor_TargetProfileTaxHTField0" ma:taxonomyFieldName="Accor_TargetProfile" ma:displayName="Target Profile" ma:fieldId="{1875000d-ad69-4752-b460-25e5e7c9ac91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BrandTaxHTField0" ma:index="27" nillable="true" ma:taxonomy="true" ma:internalName="Accor_TargetBrandTaxHTField0" ma:taxonomyFieldName="Accor_TargetBrand" ma:displayName="Target Brand" ma:fieldId="{995751cc-79b8-49a9-bb73-ddff0c4f4489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mentModeTaxHTField0" ma:index="29" nillable="true" ma:taxonomy="true" ma:internalName="Accor_TargetManagementModeTaxHTField0" ma:taxonomyFieldName="Accor_TargetManagementMode" ma:displayName="Target Management Mode" ma:fieldId="{2bc87dba-13a1-4ebf-ac6d-f056cd6ed5fb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CountryTaxHTField0" ma:index="31" nillable="true" ma:taxonomy="true" ma:internalName="Accor_TargetCountryTaxHTField0" ma:taxonomyFieldName="Accor_TargetCountry" ma:displayName="Target Country" ma:fieldId="{62b5f095-2cdc-46a4-a7f7-47fcf3206ec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rStatusTaxHTField0" ma:index="33" nillable="true" ma:taxonomy="true" ma:internalName="Accor_TargetManagerStatusTaxHTField0" ma:taxonomyFieldName="Accor_TargetManagerStatus" ma:displayName="Target Manager Status" ma:fieldId="{dc3bea02-e8c5-4e28-bd91-453c94353e16}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KeywordsTaxHTField0" ma:index="35" nillable="true" ma:taxonomy="true" ma:internalName="Accor_KeywordsTaxHTField0" ma:taxonomyFieldName="Accor_Keywords" ma:displayName="Keywords" ma:fieldId="{5b490438-8fc9-4154-98be-09f5e90947d4}" ma:taxonomyMulti="true" ma:sspId="82bc0594-6b8c-4eb2-bab1-2aa07c31c6b3" ma:termSetId="765aff88-50b3-4f37-84e9-a14b5b84ba3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ccor_DisableClaims" ma:index="36" nillable="true" ma:displayName="Disable Claims Security" ma:description="When checked, no custom security is applied. By default, the item security inheritance is kept." ma:internalName="Accor_DisableClaim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170CE-C1EE-41C2-83D2-CD675DD211F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29B9A60-B2B6-48B2-B938-9012A1A7D489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449BFB-7CB5-4763-BAAE-78FBC42E2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2F5B9-1B93-4B0C-B16C-E3A78BC2B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9A60-B2B6-48B2-B938-9012A1A7D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256</TotalTime>
  <Words>824</Words>
  <Application>Microsoft Office PowerPoint</Application>
  <PresentationFormat>On-screen Show (4:3)</PresentationFormat>
  <Paragraphs>468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Georgia</vt:lpstr>
      <vt:lpstr>Lucida Grande</vt:lpstr>
      <vt:lpstr>Trebuchet MS</vt:lpstr>
      <vt:lpstr>Trebuchet MS Bold</vt:lpstr>
      <vt:lpstr>Verdana</vt:lpstr>
      <vt:lpstr>Wingdings</vt:lpstr>
      <vt:lpstr>Thème par défaut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 4/3 (standard)</dc:title>
  <dc:creator>R S</dc:creator>
  <cp:lastModifiedBy>FEUILLAT Alexis</cp:lastModifiedBy>
  <cp:revision>44</cp:revision>
  <dcterms:created xsi:type="dcterms:W3CDTF">2015-05-26T17:27:38Z</dcterms:created>
  <dcterms:modified xsi:type="dcterms:W3CDTF">2015-09-03T16:19:25Z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cor_TargetCountry">
    <vt:lpwstr/>
  </property>
  <property fmtid="{D5CDD505-2E9C-101B-9397-08002B2CF9AE}" pid="3" name="Accor_TargetDomain">
    <vt:lpwstr>11;#Communication|bfdfee52-5f83-49dc-b35a-14f4a666a9d4</vt:lpwstr>
  </property>
  <property fmtid="{D5CDD505-2E9C-101B-9397-08002B2CF9AE}" pid="4" name="Accor_ContentLanguages">
    <vt:lpwstr>9;#FR|39a6406a-8106-41ed-a80f-afe85bf75bab;#7;#EN|115e359d-49c2-4bab-8ebd-3bd1fa8495be</vt:lpwstr>
  </property>
  <property fmtid="{D5CDD505-2E9C-101B-9397-08002B2CF9AE}" pid="5" name="Accor_SecurityProfile">
    <vt:lpwstr>2;#All profiles|ed12ac3b-1bea-4aaf-b48c-a198d3630126</vt:lpwstr>
  </property>
  <property fmtid="{D5CDD505-2E9C-101B-9397-08002B2CF9AE}" pid="6" name="ContentTypeId">
    <vt:lpwstr>0x010100983A746FF00B47FFB954EAAE9B30B58800475E893C3129CC4CBED11652D02B3676</vt:lpwstr>
  </property>
  <property fmtid="{D5CDD505-2E9C-101B-9397-08002B2CF9AE}" pid="7" name="Accor_SecurityManagerStatus">
    <vt:lpwstr>6;#All manager status|007fc08f-1541-4b63-a673-3ed92ea92db2</vt:lpwstr>
  </property>
  <property fmtid="{D5CDD505-2E9C-101B-9397-08002B2CF9AE}" pid="8" name="Accor_SecurityManagementMode">
    <vt:lpwstr>4;#All management modes|edb2df1d-b7d8-4006-86c0-8f64d6eb931b</vt:lpwstr>
  </property>
  <property fmtid="{D5CDD505-2E9C-101B-9397-08002B2CF9AE}" pid="9" name="Accor_SecurityCountry">
    <vt:lpwstr>5;#All countries|43385cd7-f979-4c00-9969-fe5589b31871</vt:lpwstr>
  </property>
  <property fmtid="{D5CDD505-2E9C-101B-9397-08002B2CF9AE}" pid="10" name="Accor_TargetProfile">
    <vt:lpwstr/>
  </property>
  <property fmtid="{D5CDD505-2E9C-101B-9397-08002B2CF9AE}" pid="11" name="Accor_TargetBrand">
    <vt:lpwstr/>
  </property>
  <property fmtid="{D5CDD505-2E9C-101B-9397-08002B2CF9AE}" pid="12" name="Accor_Keywords">
    <vt:lpwstr>754;#PowerPoint|4aa03534-0523-4a93-a201-8d4d68bcd569;#294;#template|6afad2b0-8f1c-4681-8b40-44e4985db30b;#1463;#Corporate|88ac6422-78fc-43ea-a6aa-39662f6cf207;#7974;#4/3|3ca4c38c-fdc7-4a18-9392-1310ecb91efb</vt:lpwstr>
  </property>
  <property fmtid="{D5CDD505-2E9C-101B-9397-08002B2CF9AE}" pid="13" name="Accor_TargetManagerStatus">
    <vt:lpwstr/>
  </property>
  <property fmtid="{D5CDD505-2E9C-101B-9397-08002B2CF9AE}" pid="14" name="Accor_TargetManagementMode">
    <vt:lpwstr/>
  </property>
  <property fmtid="{D5CDD505-2E9C-101B-9397-08002B2CF9AE}" pid="15" name="Accor_SecurityBrand">
    <vt:lpwstr>3;#All Brands|7df31d4e-5757-4846-b903-f5f3de8c68fd</vt:lpwstr>
  </property>
</Properties>
</file>