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9" r:id="rId2"/>
    <p:sldMasterId id="2147483648" r:id="rId3"/>
    <p:sldMasterId id="2147483695" r:id="rId4"/>
  </p:sldMasterIdLst>
  <p:notesMasterIdLst>
    <p:notesMasterId r:id="rId17"/>
  </p:notesMasterIdLst>
  <p:sldIdLst>
    <p:sldId id="281" r:id="rId5"/>
    <p:sldId id="299" r:id="rId6"/>
    <p:sldId id="302" r:id="rId7"/>
    <p:sldId id="283" r:id="rId8"/>
    <p:sldId id="303" r:id="rId9"/>
    <p:sldId id="304" r:id="rId10"/>
    <p:sldId id="305" r:id="rId11"/>
    <p:sldId id="306" r:id="rId12"/>
    <p:sldId id="308" r:id="rId13"/>
    <p:sldId id="294" r:id="rId14"/>
    <p:sldId id="307" r:id="rId15"/>
    <p:sldId id="295" r:id="rId1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eobrazhenskaya, Marina" initials="P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0"/>
    <a:srgbClr val="C2C9D0"/>
    <a:srgbClr val="B6BEC6"/>
    <a:srgbClr val="002846"/>
    <a:srgbClr val="A0AAB4"/>
    <a:srgbClr val="D2DAEE"/>
    <a:srgbClr val="A4B4DC"/>
    <a:srgbClr val="8FA3D5"/>
    <a:srgbClr val="C5CFE9"/>
    <a:srgbClr val="98A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12C8C85-51F0-491E-9774-3900AFEF0FD7}">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422" autoAdjust="0"/>
  </p:normalViewPr>
  <p:slideViewPr>
    <p:cSldViewPr>
      <p:cViewPr varScale="1">
        <p:scale>
          <a:sx n="87" d="100"/>
          <a:sy n="87" d="100"/>
        </p:scale>
        <p:origin x="-11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15684D7-4379-4526-81F1-40DB86E08FEF}" type="datetimeFigureOut">
              <a:rPr lang="ru-RU" smtClean="0"/>
              <a:pPr/>
              <a:t>07.09.15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FCB989B-999D-48C6-BFF1-0B775337C571}" type="slidenum">
              <a:rPr lang="ru-RU" smtClean="0"/>
              <a:pPr/>
              <a:t>‹#›</a:t>
            </a:fld>
            <a:endParaRPr lang="ru-RU"/>
          </a:p>
        </p:txBody>
      </p:sp>
    </p:spTree>
    <p:extLst>
      <p:ext uri="{BB962C8B-B14F-4D97-AF65-F5344CB8AC3E}">
        <p14:creationId xmlns:p14="http://schemas.microsoft.com/office/powerpoint/2010/main" val="349167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e.lawyercom.ru/npd-doc.aspx?npmid=99&amp;npid=420283299&amp;anchor=XA00MC82N5%23XA00MC82N5" TargetMode="External"/><Relationship Id="rId12" Type="http://schemas.openxmlformats.org/officeDocument/2006/relationships/hyperlink" Target="http://e.lawyercom.ru/npd-doc.aspx?npmid=99&amp;npid=420283299&amp;anchor=ZAP1T7A3BA%23ZAP1T7A3BA" TargetMode="External"/><Relationship Id="rId13" Type="http://schemas.openxmlformats.org/officeDocument/2006/relationships/hyperlink" Target="http://e.lawyercom.ru/npd-doc.aspx?npmid=99&amp;npid=420283299&amp;anchor=ZAP1NHU38V%23ZAP1NHU38V" TargetMode="External"/><Relationship Id="rId14" Type="http://schemas.openxmlformats.org/officeDocument/2006/relationships/hyperlink" Target="http://e.lawyercom.ru/npd-doc.aspx?npmid=99&amp;npid=420283299&amp;anchor=XA00MLI2OR%23XA00MLI2OR" TargetMode="External"/><Relationship Id="rId15" Type="http://schemas.openxmlformats.org/officeDocument/2006/relationships/hyperlink" Target="http://e.lawyercom.ru/npd-doc.aspx?npmid=99&amp;npid=420283299&amp;anchor=XA00MJS2OI%23XA00MJS2OI" TargetMode="External"/><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lawyercom.ru/npd-doc.aspx?npmid=99&amp;npid=420283299&amp;anchor=ZA00S002P2%23ZA00S002P2" TargetMode="External"/><Relationship Id="rId4" Type="http://schemas.openxmlformats.org/officeDocument/2006/relationships/hyperlink" Target="http://e.lawyercom.ru/npd-doc.aspx?npmid=99&amp;npid=420283299&amp;anchor=ZA00MU82P5%23ZA00MU82P5" TargetMode="External"/><Relationship Id="rId5" Type="http://schemas.openxmlformats.org/officeDocument/2006/relationships/hyperlink" Target="http://e.lawyercom.ru/npd-doc.aspx?npmid=96&amp;npid=474812012" TargetMode="External"/><Relationship Id="rId6" Type="http://schemas.openxmlformats.org/officeDocument/2006/relationships/hyperlink" Target="http://e.lawyercom.ru/npd-doc.aspx?npmid=98&amp;npid=1411187" TargetMode="External"/><Relationship Id="rId7" Type="http://schemas.openxmlformats.org/officeDocument/2006/relationships/hyperlink" Target="http://e.lawyercom.ru/npd-doc.aspx?npmid=98&amp;npid=1082588" TargetMode="External"/><Relationship Id="rId8" Type="http://schemas.openxmlformats.org/officeDocument/2006/relationships/hyperlink" Target="http://e.lawyercom.ru/npd-doc.aspx?npmid=99&amp;npid=420283299&amp;anchor=ZA00MMA2P2%23ZA00MMA2P2" TargetMode="External"/><Relationship Id="rId9" Type="http://schemas.openxmlformats.org/officeDocument/2006/relationships/hyperlink" Target="http://e.lawyercom.ru/npd-doc.aspx?npmid=96&amp;npid=875462687" TargetMode="External"/><Relationship Id="rId10" Type="http://schemas.openxmlformats.org/officeDocument/2006/relationships/hyperlink" Target="http://e.lawyercom.ru/npd-doc.aspx?npmid=96&amp;npid=885067544" TargetMode="External"/></Relationships>
</file>

<file path=ppt/notesSlides/_rels/notesSlide2.xml.rels><?xml version="1.0" encoding="UTF-8" standalone="yes"?>
<Relationships xmlns="http://schemas.openxmlformats.org/package/2006/relationships"><Relationship Id="rId11" Type="http://schemas.openxmlformats.org/officeDocument/2006/relationships/hyperlink" Target="consultantplus://offline/ref=B4F4D1F9C66338B004305A8FF25660AB69FC0098FC7EF33CCD8E651BCBkFACW" TargetMode="External"/><Relationship Id="rId12" Type="http://schemas.openxmlformats.org/officeDocument/2006/relationships/hyperlink" Target="consultantplus://offline/ref=B82DAE0CBAD781AD8B5277E11D0ABC63C6D8EB4289B8F28075EBBD2178BC22425C56941AABBACF03d4QDW" TargetMode="External"/><Relationship Id="rId13" Type="http://schemas.openxmlformats.org/officeDocument/2006/relationships/hyperlink" Target="consultantplus://offline/ref=B82DAE0CBAD781AD8B5277E11D0ABC63C6D8EB438BB1F28075EBBD2178dBQCW" TargetMode="External"/><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consultantplus://offline/ref=B4F4D1F9C66338B004305A8FF25660AB61F70B99FE70AE36C5D76919kCACW" TargetMode="External"/><Relationship Id="rId4" Type="http://schemas.openxmlformats.org/officeDocument/2006/relationships/hyperlink" Target="consultantplus://offline/ref=B4F4D1F9C66338B004305A8FF25660AB69F00B98F87AF33CCD8E651BCBFC19DA56C430B3A54A6904k2A0W" TargetMode="External"/><Relationship Id="rId5" Type="http://schemas.openxmlformats.org/officeDocument/2006/relationships/hyperlink" Target="consultantplus://offline/ref=B4F4D1F9C66338B004305A8FF25660AB69F30097FD7CF33CCD8E651BCBFC19DA56C430B3A54A6907k2A5W" TargetMode="External"/><Relationship Id="rId6" Type="http://schemas.openxmlformats.org/officeDocument/2006/relationships/hyperlink" Target="consultantplus://offline/ref=B4F4D1F9C66338B004305A8FF25660AB69F00B98F87AF33CCD8E651BCBFC19DA56C430B3A54A6904k2A2W" TargetMode="External"/><Relationship Id="rId7" Type="http://schemas.openxmlformats.org/officeDocument/2006/relationships/hyperlink" Target="consultantplus://offline/ref=B4F4D1F9C66338B004305A8FF25660AB69F00B98F87AF33CCD8E651BCBFC19DA56C430B3A54A6904k2A3W" TargetMode="External"/><Relationship Id="rId8" Type="http://schemas.openxmlformats.org/officeDocument/2006/relationships/hyperlink" Target="consultantplus://offline/ref=B4F4D1F9C66338B004305A8FF25660AB69F30097FD7CF33CCD8E651BCBFC19DA56C430B3A54A6907k2A6W" TargetMode="External"/><Relationship Id="rId9" Type="http://schemas.openxmlformats.org/officeDocument/2006/relationships/hyperlink" Target="consultantplus://offline/ref=B4F4D1F9C66338B004305A8FF25660AB69F30190F773F33CCD8E651BCBFC19DA56C430B3A54A6A04k2A7W" TargetMode="External"/><Relationship Id="rId10" Type="http://schemas.openxmlformats.org/officeDocument/2006/relationships/hyperlink" Target="consultantplus://offline/ref=B4F4D1F9C66338B004305A8FF25660AB6EF70193F770AE36C5D76919CCF346CD518D3CB2A54B61k0AEW"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consultantplus://offline/ref=B8A5BA0E4BFD0051A613425696CF4AD8C26239C491F60871FC5D6FFA2FA08E2FB6C1E023FF95FF0EE5Z1W" TargetMode="External"/><Relationship Id="rId4" Type="http://schemas.openxmlformats.org/officeDocument/2006/relationships/hyperlink" Target="consultantplus://offline/ref=B8A5BA0E4BFD0051A613425696CF4AD8C26F3BC492F00871FC5D6FFA2FA08E2FB6C1E023FF95F60FE5Z3W" TargetMode="External"/><Relationship Id="rId5" Type="http://schemas.openxmlformats.org/officeDocument/2006/relationships/hyperlink" Target="consultantplus://offline/ref=B8A5BA0E4BFD0051A613425696CF4AD8C26D3FC791F70871FC5D6FFA2FA08E2FB6C1E023FF95F40AE5Z4W" TargetMode="External"/><Relationship Id="rId6" Type="http://schemas.openxmlformats.org/officeDocument/2006/relationships/hyperlink" Target="consultantplus://offline/ref=B8A5BA0E4BFD0051A613425696CF4AD8C26E34C894F10871FC5D6FFA2FA08E2FB6C1E023FF95F40CE5Z2W" TargetMode="External"/><Relationship Id="rId7" Type="http://schemas.openxmlformats.org/officeDocument/2006/relationships/hyperlink" Target="consultantplus://offline/ref=B8A5BA0E4BFD0051A613425696CF4AD8CA6D3CC492FB557BF40463F828AFD138B188EC22FF95FEE0Z6W" TargetMode="External"/><Relationship Id="rId8" Type="http://schemas.openxmlformats.org/officeDocument/2006/relationships/hyperlink" Target="consultantplus://offline/ref=B8A5BA0E4BFD0051A613425696CF4AD8C26E34C894F10871FC5D6FFA2FA08E2FB6C1E023FF95F40CE5Z4W" TargetMode="External"/><Relationship Id="rId9" Type="http://schemas.openxmlformats.org/officeDocument/2006/relationships/hyperlink" Target="consultantplus://offline/ref=B8A5BA0E4BFD0051A613425696CF4AD8C26D3FC791F70871FC5D6FFA2FA08E2FB6C1E023FF95F40AE5Z6W" TargetMode="External"/><Relationship Id="rId10" Type="http://schemas.openxmlformats.org/officeDocument/2006/relationships/hyperlink" Target="consultantplus://offline/ref=B8A5BA0E4BFD0051A613425696CF4AD8C26C34C295F10871FC5D6FFA2FA08E2FB6C1E023FF95F60CE5Z6W" TargetMode="External"/><Relationship Id="rId11" Type="http://schemas.openxmlformats.org/officeDocument/2006/relationships/hyperlink" Target="consultantplus://offline/ref=B8A5BA0E4BFD0051A613425696CF4AD8C26935C091F80871FC5D6FFA2FA08E2FB6C1E023FF95F60CE5Z2W"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smtClean="0"/>
              <a:t>В ГК появились институты из английского права — заверения об обстоятельствах (</a:t>
            </a:r>
            <a:r>
              <a:rPr lang="ru-RU" dirty="0" smtClean="0">
                <a:hlinkClick r:id="rId3"/>
              </a:rPr>
              <a:t>ст. 431.2 ГК РФ</a:t>
            </a:r>
            <a:r>
              <a:rPr lang="ru-RU" dirty="0" smtClean="0"/>
              <a:t>) и возмещение потерь (</a:t>
            </a:r>
            <a:r>
              <a:rPr lang="ru-RU" dirty="0" smtClean="0">
                <a:hlinkClick r:id="rId4"/>
              </a:rPr>
              <a:t>ст. 406.1 ГК РФ</a:t>
            </a:r>
            <a:r>
              <a:rPr lang="ru-RU" dirty="0" smtClean="0"/>
              <a:t>). Появление институтов английского права было связано по всей видимости с тем, что наши нормы о качестве не работали в некоторых ситуациях, а именно в сделках M&amp;A. Например, некто приобретает стопроцентную долю в уставном капитале строительной компании. Главный актив этой компании — три стройплощадки, на которых все готово к началу строительства. По сути, покупателя интересует не сама доля в уставном капитале как таковая, а, конечно же, бизнес (он покупает готовый бизнес). Поэтому он проверяет самые ценные активы компании — какие у нее права на участки под строительство, оформлены ли они надлежащим образом, получено ли разрешение на строительство и т. д. Но проверить можно только формальную, доступную часть информации. </a:t>
            </a:r>
            <a:r>
              <a:rPr lang="ru-RU" b="1" dirty="0" smtClean="0"/>
              <a:t>Какая-то информация, которая несет в себе потенциальные риски, может оказаться недоступной для проверки. Допустим, после покупки бизнеса этот скрытый риск проявляется — например, третье лицо успешно оспаривает права на один из участков, и в итоге у покупателя не три стройплощадки, а две. </a:t>
            </a:r>
            <a:r>
              <a:rPr lang="ru-RU" dirty="0" smtClean="0"/>
              <a:t> факту он приобрел менее ценный бизнес, чем ожидал. Может ли покупатель на этом основании предъявить продавцу доли требование, связанное со снижением цены, опираясь на нормы о качестве товара? Наши суды привыкли считать, что нет, потому что к долям в уставном капитале (так же как и к акциям) вообще неприменимо понятие качества (см., например, постановления </a:t>
            </a:r>
            <a:r>
              <a:rPr lang="ru-RU" dirty="0" smtClean="0">
                <a:hlinkClick r:id="rId5"/>
              </a:rPr>
              <a:t>ФАС Западно-Сибирского округа от 29.08.13 по делу № А75-5903/2012</a:t>
            </a:r>
            <a:r>
              <a:rPr lang="ru-RU" dirty="0" smtClean="0"/>
              <a:t>, </a:t>
            </a:r>
            <a:r>
              <a:rPr lang="ru-RU" dirty="0" smtClean="0">
                <a:hlinkClick r:id="rId6"/>
              </a:rPr>
              <a:t>Четвертого арбитражного апелляционного суда от 16.04.15 по делу № А58-1581/2012</a:t>
            </a:r>
            <a:r>
              <a:rPr lang="ru-RU" dirty="0" smtClean="0"/>
              <a:t>, </a:t>
            </a:r>
            <a:r>
              <a:rPr lang="ru-RU" dirty="0" smtClean="0">
                <a:hlinkClick r:id="rId7"/>
              </a:rPr>
              <a:t>Тринадцатого арбитражного апелляционного суда от 12.05.14 по делу № А26-6324/2013</a:t>
            </a:r>
            <a:r>
              <a:rPr lang="ru-RU" dirty="0" smtClean="0"/>
              <a:t>). Кроме того, раз предметом сделки является не бизнес как таковой, а доли в уставном капитале (или акции) компании, то изменение состояния активов компании после сделки, по мнению судов, не должно влиять на цену сделки купли-продажи долей (акций). Даже при попытках оспаривания сделок с акциями (долями) на основании </a:t>
            </a:r>
            <a:r>
              <a:rPr lang="ru-RU" dirty="0" smtClean="0">
                <a:hlinkClick r:id="rId8"/>
              </a:rPr>
              <a:t>статьи 178</a:t>
            </a:r>
            <a:r>
              <a:rPr lang="ru-RU" dirty="0" smtClean="0"/>
              <a:t> Гражданского кодекса (как сделки, совершенной под влиянием заблуждения) суды тоже полагали, что заблуждение относительно финансового состояния компании не может считаться заблуждением относительно качества предмета сделки — акций или долей (постановления ФАС </a:t>
            </a:r>
            <a:r>
              <a:rPr lang="ru-RU" dirty="0" smtClean="0">
                <a:hlinkClick r:id="rId9"/>
              </a:rPr>
              <a:t>Уральского округа от 04.09.08 по делу № А76-26716/ 2007-11-923/37/7–205</a:t>
            </a:r>
            <a:r>
              <a:rPr lang="ru-RU" dirty="0" smtClean="0"/>
              <a:t>, </a:t>
            </a:r>
            <a:r>
              <a:rPr lang="ru-RU" dirty="0" smtClean="0">
                <a:hlinkClick r:id="rId10"/>
              </a:rPr>
              <a:t>Северо-Западного округа от 19.07.10 по делу № А13-12530/2009</a:t>
            </a:r>
            <a:r>
              <a:rPr lang="ru-RU" dirty="0" smtClean="0"/>
              <a:t>). Для преодоления этой негативной судебной практики, возможно, стоило бы развивать то, что есть, — нормы нашего Гражданского кодекса о качестве. Но законодатель вместо этого предпочел заимствовать иные инструменты из английского права</a:t>
            </a:r>
            <a:r>
              <a:rPr lang="ru-RU" smtClean="0"/>
              <a:t>. </a:t>
            </a:r>
          </a:p>
          <a:p>
            <a:r>
              <a:rPr lang="ru-RU" b="1" smtClean="0"/>
              <a:t>Заверения </a:t>
            </a:r>
            <a:r>
              <a:rPr lang="ru-RU" b="1" dirty="0" smtClean="0"/>
              <a:t>об обстоятельствах.</a:t>
            </a:r>
            <a:r>
              <a:rPr lang="ru-RU" dirty="0" smtClean="0"/>
              <a:t> Суть новых норм о заверениях (</a:t>
            </a:r>
            <a:r>
              <a:rPr lang="ru-RU" dirty="0" smtClean="0">
                <a:hlinkClick r:id="rId3"/>
              </a:rPr>
              <a:t>ст. 431.2 ГК РФ</a:t>
            </a:r>
            <a:r>
              <a:rPr lang="ru-RU" dirty="0" smtClean="0"/>
              <a:t>) проще всего показать применительно к тому примеру, который был описан выше (ситуация с покупкой стопроцентной доли в уставном капитале). Продавец может дать покупателю заверения относительно обстоятельств, относящихся к предмету договора: например, относительно финансового и имущественного состояния компании, наличия у нее лицензий, наличия у третьих лиц оснований для оспаривания ее прав на земельные участки и т. д. </a:t>
            </a:r>
            <a:r>
              <a:rPr lang="ru-RU" b="1" dirty="0" smtClean="0"/>
              <a:t>Если впоследствии окажется, что какое-то из заверений не соответствует действительности, то продавец должен возместить покупателю причиненные этим убытки либо уплатить предусмотренную договором неустойку. Причем признание договора незаключенным или недействительным не препятствует применению последствий недостоверности заверений. Иными словами, оговорка о заверениях является независимой (в этом она сходна с третейской оговоркой) и действует даже тогда, когда договор оказывается недействительным или незаключенным</a:t>
            </a:r>
            <a:r>
              <a:rPr lang="ru-RU" dirty="0" smtClean="0"/>
              <a:t>.</a:t>
            </a:r>
          </a:p>
          <a:p>
            <a:r>
              <a:rPr lang="ru-RU" dirty="0" smtClean="0"/>
              <a:t>Сторона, которая при заключении договора либо до или после его заключения дала другой стороне недостоверные заверения об обстоятельствах, имеющих значение для заключения договора, его исполнения или прекращения (в том числе относящихся к предмету договора, полномочиям на его заключение, соответствию договора применимому к нему праву, наличию необходимых лицензий и разрешений, своему финансовому состоянию либо относящихся к третьему лицу), обязана возместить другой стороне по ее требованию убытки, причиненные недостоверностью таких заверений, или уплатить предусмотренную договором неустойку.</a:t>
            </a:r>
          </a:p>
          <a:p>
            <a:r>
              <a:rPr lang="ru-RU" dirty="0" smtClean="0"/>
              <a:t>Признание договора незаключенным или недействительным само по себе не препятствует наступлению последствий, предусмотренных абзацем первым настоящего пункта </a:t>
            </a:r>
            <a:r>
              <a:rPr lang="ru-RU" b="1" dirty="0" smtClean="0"/>
              <a:t>(п. 1 ст. 431.2 ГК РФ)</a:t>
            </a:r>
            <a:r>
              <a:rPr lang="ru-RU" dirty="0" smtClean="0"/>
              <a:t>.</a:t>
            </a:r>
          </a:p>
          <a:p>
            <a:r>
              <a:rPr lang="ru-RU" dirty="0" smtClean="0"/>
              <a:t>У стороны, которая получила недостоверные заверения, наряду с правом потребовать возмещения убытков или выплаты неустойки есть еще одна опция — это право на отказ от договора, то есть возможность выйти из него в одностороннем порядке (</a:t>
            </a:r>
            <a:r>
              <a:rPr lang="ru-RU" dirty="0" smtClean="0">
                <a:hlinkClick r:id="rId11"/>
              </a:rPr>
              <a:t>п. 2 ст. 431.2 ГК РФ</a:t>
            </a:r>
            <a:r>
              <a:rPr lang="ru-RU" dirty="0" smtClean="0"/>
              <a:t>). Другой вариант — вместо отказа от договора эта сторона может потребовать признания его недействительным как сделки, совершенной под влиянием обмана либо заблуждения (ст. </a:t>
            </a:r>
            <a:r>
              <a:rPr lang="ru-RU" dirty="0" smtClean="0">
                <a:hlinkClick r:id="rId8"/>
              </a:rPr>
              <a:t>178</a:t>
            </a:r>
            <a:r>
              <a:rPr lang="ru-RU" dirty="0" smtClean="0"/>
              <a:t>, </a:t>
            </a:r>
            <a:r>
              <a:rPr lang="ru-RU" dirty="0" smtClean="0">
                <a:hlinkClick r:id="rId12"/>
              </a:rPr>
              <a:t>179</a:t>
            </a:r>
            <a:r>
              <a:rPr lang="ru-RU" dirty="0" smtClean="0"/>
              <a:t> ГК РФ).</a:t>
            </a:r>
          </a:p>
          <a:p>
            <a:r>
              <a:rPr lang="ru-RU" b="1" smtClean="0"/>
              <a:t>Компенсация потерь.</a:t>
            </a:r>
            <a:r>
              <a:rPr lang="ru-RU" smtClean="0"/>
              <a:t> Норма о компенсации потерь закреплена в </a:t>
            </a:r>
            <a:r>
              <a:rPr lang="ru-RU" smtClean="0">
                <a:hlinkClick r:id="rId4"/>
              </a:rPr>
              <a:t>статье 406.1</a:t>
            </a:r>
            <a:r>
              <a:rPr lang="ru-RU" smtClean="0"/>
              <a:t> Гражданского кодекса. Этот институт применяется только к договорам, обеими сторонами которых являются коммерсанты (то есть к договорам в предпринимательских отношениях), а также к корпоративным договорам либо договорам купли-продажи акций долей в уставном капитале ООО (п. </a:t>
            </a:r>
            <a:r>
              <a:rPr lang="ru-RU" smtClean="0">
                <a:hlinkClick r:id="rId13"/>
              </a:rPr>
              <a:t>1</a:t>
            </a:r>
            <a:r>
              <a:rPr lang="ru-RU" smtClean="0"/>
              <a:t>, </a:t>
            </a:r>
            <a:r>
              <a:rPr lang="ru-RU" smtClean="0">
                <a:hlinkClick r:id="rId14"/>
              </a:rPr>
              <a:t>5</a:t>
            </a:r>
            <a:r>
              <a:rPr lang="ru-RU" smtClean="0"/>
              <a:t> ст. 406.1 ГК РФ). Суть этой нормы в том, что в договоре можно предусмотреть обязанность одной стороны возместить контрагенту имущественные потери в случае наступления конкретных обстоятельств, не связанных с нарушением обязательства этой стороной. Причем в отличие от неустойки суд не имеет полномочий снижать установленный в договоре размер возмещения потерь (</a:t>
            </a:r>
            <a:r>
              <a:rPr lang="ru-RU" smtClean="0">
                <a:hlinkClick r:id="rId15"/>
              </a:rPr>
              <a:t>п. 2 ст. 406.1 ГК РФ</a:t>
            </a:r>
            <a:r>
              <a:rPr lang="ru-RU" smtClean="0"/>
              <a:t>). Предусмотрено только одно исключение из этого правила — если доказано, что сторона, требующая компенсацию, умышленно содействовала увеличению размера потерь. В договоре можно предусмотреть, что продавец обязан возместить имущественные потери покупателя в случае, если третьи лица оспорят права на принадлежащие компании земельные участки. Сумму компенсации в такой ситуации можно определять, к примеру, исходя из потенциальной прибыли, которую покупатель бизнеса получил бы, если бы он смог реализовать проект застройки на участке, как предполагалось при покупке. Оговорка о возмещении потерь тоже независимая — если договор будет признан недействительным или незаключенным, то условие о возмещении потерь все равно сохраняет свою силу (</a:t>
            </a:r>
            <a:r>
              <a:rPr lang="ru-RU" smtClean="0">
                <a:hlinkClick r:id="rId15"/>
              </a:rPr>
              <a:t>п. 2 ст. 406.1 ГК РФ</a:t>
            </a:r>
            <a:r>
              <a:rPr lang="ru-RU" smtClean="0"/>
              <a:t>).</a:t>
            </a:r>
          </a:p>
          <a:p>
            <a:endParaRPr lang="ru-RU"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2</a:t>
            </a:fld>
            <a:endParaRPr lang="ru-RU"/>
          </a:p>
        </p:txBody>
      </p:sp>
    </p:spTree>
    <p:extLst>
      <p:ext uri="{BB962C8B-B14F-4D97-AF65-F5344CB8AC3E}">
        <p14:creationId xmlns:p14="http://schemas.microsoft.com/office/powerpoint/2010/main" val="238607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b="0" i="0" u="none" strike="noStrike" kern="1200" baseline="0" dirty="0" smtClean="0">
                <a:solidFill>
                  <a:schemeClr val="tx1"/>
                </a:solidFill>
                <a:latin typeface="+mn-lt"/>
                <a:ea typeface="+mn-ea"/>
                <a:cs typeface="+mn-cs"/>
              </a:rPr>
              <a:t>Статья 7. Открытость сведений о государственной регистрации прав</a:t>
            </a:r>
          </a:p>
          <a:p>
            <a:r>
              <a:rPr lang="ru-RU" sz="1200" b="0" i="0" u="none" strike="noStrike" kern="1200" baseline="0" dirty="0" smtClean="0">
                <a:solidFill>
                  <a:schemeClr val="tx1"/>
                </a:solidFill>
                <a:latin typeface="+mn-lt"/>
                <a:ea typeface="+mn-ea"/>
                <a:cs typeface="+mn-cs"/>
              </a:rPr>
              <a:t>1. Сведения, содержащиеся в Едином государственном реестре прав, являются общедоступными (за исключением сведений, доступ к которым ограничен федеральным </a:t>
            </a:r>
            <a:r>
              <a:rPr lang="ru-RU" sz="1200" b="0" i="0" u="none" strike="noStrike" kern="1200" baseline="0" dirty="0" smtClean="0">
                <a:solidFill>
                  <a:schemeClr val="tx1"/>
                </a:solidFill>
                <a:latin typeface="+mn-lt"/>
                <a:ea typeface="+mn-ea"/>
                <a:cs typeface="+mn-cs"/>
                <a:hlinkClick r:id="rId3"/>
              </a:rPr>
              <a:t>законом) и предоставляются органом, осуществляющим государственную регистрацию прав, по запросам (далее также в настоящей статье - запросы о предоставлении сведений) любых лиц, в том числе посредством почтового отправления, использования информационно-телекоммуникационных сетей общего пользования, в том числе сети "Интернет", включая единый портал государственных и муниципальных услуг, или иных технических средств связи, посредством обеспечения доступа к информационному ресурсу, содержащему сведения Единого государственного реестра прав.</a:t>
            </a:r>
          </a:p>
          <a:p>
            <a:r>
              <a:rPr lang="ru-RU" sz="1200" b="0" i="0" u="none" strike="noStrike" kern="1200" baseline="0" dirty="0" smtClean="0">
                <a:solidFill>
                  <a:schemeClr val="tx1"/>
                </a:solidFill>
                <a:latin typeface="+mn-lt"/>
                <a:ea typeface="+mn-ea"/>
                <a:cs typeface="+mn-cs"/>
              </a:rPr>
              <a:t>(в ред. Федеральных законов от 21.12.2009 </a:t>
            </a:r>
            <a:r>
              <a:rPr lang="ru-RU" sz="1200" b="0" i="0" u="none" strike="noStrike" kern="1200" baseline="0" dirty="0" smtClean="0">
                <a:solidFill>
                  <a:schemeClr val="tx1"/>
                </a:solidFill>
                <a:latin typeface="+mn-lt"/>
                <a:ea typeface="+mn-ea"/>
                <a:cs typeface="+mn-cs"/>
                <a:hlinkClick r:id="rId4"/>
              </a:rPr>
              <a:t>N 334-ФЗ, от 23.07.2013 </a:t>
            </a:r>
            <a:r>
              <a:rPr lang="ru-RU" sz="1200" b="0" i="0" u="none" strike="noStrike" kern="1200" baseline="0" dirty="0" smtClean="0">
                <a:solidFill>
                  <a:schemeClr val="tx1"/>
                </a:solidFill>
                <a:latin typeface="+mn-lt"/>
                <a:ea typeface="+mn-ea"/>
                <a:cs typeface="+mn-cs"/>
                <a:hlinkClick r:id="rId5"/>
              </a:rPr>
              <a:t>N 250-ФЗ)</a:t>
            </a:r>
          </a:p>
          <a:p>
            <a:r>
              <a:rPr lang="ru-RU" sz="1200" b="0" i="0" u="none" strike="noStrike" kern="1200" baseline="0" dirty="0" smtClean="0">
                <a:solidFill>
                  <a:schemeClr val="tx1"/>
                </a:solidFill>
                <a:latin typeface="+mn-lt"/>
                <a:ea typeface="+mn-ea"/>
                <a:cs typeface="+mn-cs"/>
              </a:rPr>
              <a:t>Сведения, содержащиеся в Едином государственном реестре прав, предоставляются в виде выписки из Единого государственного реестра прав или в ином виде, определенном органом нормативно-правового регулирования в сфере государственной регистрации прав.</a:t>
            </a:r>
          </a:p>
          <a:p>
            <a:r>
              <a:rPr lang="ru-RU" sz="1200" b="0" i="0" u="none" strike="noStrike" kern="1200" baseline="0" dirty="0" smtClean="0">
                <a:solidFill>
                  <a:schemeClr val="tx1"/>
                </a:solidFill>
                <a:latin typeface="+mn-lt"/>
                <a:ea typeface="+mn-ea"/>
                <a:cs typeface="+mn-cs"/>
              </a:rPr>
              <a:t>(в ред. Федерального </a:t>
            </a:r>
            <a:r>
              <a:rPr lang="ru-RU" sz="1200" b="0" i="0" u="none" strike="noStrike" kern="1200" baseline="0" dirty="0" smtClean="0">
                <a:solidFill>
                  <a:schemeClr val="tx1"/>
                </a:solidFill>
                <a:latin typeface="+mn-lt"/>
                <a:ea typeface="+mn-ea"/>
                <a:cs typeface="+mn-cs"/>
                <a:hlinkClick r:id="rId6"/>
              </a:rPr>
              <a:t>закона от 21.12.2009 N 334-ФЗ)</a:t>
            </a:r>
          </a:p>
          <a:p>
            <a:r>
              <a:rPr lang="ru-RU" sz="1200" b="0" i="0" u="none" strike="noStrike" kern="1200" baseline="0" dirty="0" smtClean="0">
                <a:solidFill>
                  <a:schemeClr val="tx1"/>
                </a:solidFill>
                <a:latin typeface="+mn-lt"/>
                <a:ea typeface="+mn-ea"/>
                <a:cs typeface="+mn-cs"/>
              </a:rPr>
              <a:t>Выписка из Единого государственного реестра прав должна содержать описание объекта недвижимости, зарегистрированные права на него, а также ограничения (обременения) прав, сведения о существующих на момент выдачи выписки </a:t>
            </a:r>
            <a:r>
              <a:rPr lang="ru-RU" sz="1200" b="0" i="0" u="none" strike="noStrike" kern="1200" baseline="0" dirty="0" err="1" smtClean="0">
                <a:solidFill>
                  <a:schemeClr val="tx1"/>
                </a:solidFill>
                <a:latin typeface="+mn-lt"/>
                <a:ea typeface="+mn-ea"/>
                <a:cs typeface="+mn-cs"/>
              </a:rPr>
              <a:t>правопритязаниях</a:t>
            </a:r>
            <a:r>
              <a:rPr lang="ru-RU" sz="1200" b="0" i="0" u="none" strike="noStrike" kern="1200" baseline="0" dirty="0" smtClean="0">
                <a:solidFill>
                  <a:schemeClr val="tx1"/>
                </a:solidFill>
                <a:latin typeface="+mn-lt"/>
                <a:ea typeface="+mn-ea"/>
                <a:cs typeface="+mn-cs"/>
              </a:rPr>
              <a:t> и заявленных в судебном порядке правах требования в отношении данного объекта недвижимости, отметки о возражении в отношении зарегистрированного права на него, сведения о наличии решения об изъятии объекта недвижимости для государственных или муниципальных нужд.</a:t>
            </a:r>
          </a:p>
          <a:p>
            <a:r>
              <a:rPr lang="ru-RU" sz="1200" b="0" i="0" u="none" strike="noStrike" kern="1200" baseline="0" dirty="0" smtClean="0">
                <a:solidFill>
                  <a:schemeClr val="tx1"/>
                </a:solidFill>
                <a:latin typeface="+mn-lt"/>
                <a:ea typeface="+mn-ea"/>
                <a:cs typeface="+mn-cs"/>
              </a:rPr>
              <a:t>(абзац введен Федеральным </a:t>
            </a:r>
            <a:r>
              <a:rPr lang="ru-RU" sz="1200" b="0" i="0" u="none" strike="noStrike" kern="1200" baseline="0" dirty="0" smtClean="0">
                <a:solidFill>
                  <a:schemeClr val="tx1"/>
                </a:solidFill>
                <a:latin typeface="+mn-lt"/>
                <a:ea typeface="+mn-ea"/>
                <a:cs typeface="+mn-cs"/>
                <a:hlinkClick r:id="rId7"/>
              </a:rPr>
              <a:t>законом от 21.12.2009 N 334-ФЗ, в ред. Федеральных законов от 23.07.2013 </a:t>
            </a:r>
            <a:r>
              <a:rPr lang="ru-RU" sz="1200" b="0" i="0" u="none" strike="noStrike" kern="1200" baseline="0" dirty="0" smtClean="0">
                <a:solidFill>
                  <a:schemeClr val="tx1"/>
                </a:solidFill>
                <a:latin typeface="+mn-lt"/>
                <a:ea typeface="+mn-ea"/>
                <a:cs typeface="+mn-cs"/>
                <a:hlinkClick r:id="rId8"/>
              </a:rPr>
              <a:t>N 250-ФЗ, от 31.12.2014 </a:t>
            </a:r>
            <a:r>
              <a:rPr lang="ru-RU" sz="1200" b="0" i="0" u="none" strike="noStrike" kern="1200" baseline="0" dirty="0" smtClean="0">
                <a:solidFill>
                  <a:schemeClr val="tx1"/>
                </a:solidFill>
                <a:latin typeface="+mn-lt"/>
                <a:ea typeface="+mn-ea"/>
                <a:cs typeface="+mn-cs"/>
                <a:hlinkClick r:id="rId9"/>
              </a:rPr>
              <a:t>N 499-ФЗ)</a:t>
            </a:r>
          </a:p>
          <a:p>
            <a:r>
              <a:rPr lang="ru-RU" sz="1200" b="0" i="0" u="none" strike="noStrike" kern="1200" baseline="0" dirty="0" smtClean="0">
                <a:solidFill>
                  <a:schemeClr val="tx1"/>
                </a:solidFill>
                <a:latin typeface="+mn-lt"/>
                <a:ea typeface="+mn-ea"/>
                <a:cs typeface="+mn-cs"/>
              </a:rPr>
              <a:t>В выписке из Единого государственного реестра прав, содержащей сведения о земельном участке, на котором создается объект недвижимого имущества, в состав которого входят жилые и нежилые помещения, являющиеся предметами договоров участия в долевом строительстве, помимо сведений об ипотеке указывается наличие зарегистрированных договоров участия в долевом строительстве с перечнем объектов долевого строительства, а также фирменные наименования (наименования) юридических лиц - участников долевого строительства, фамилии, имена, отчества физических лиц - участников долевого строительства.</a:t>
            </a:r>
          </a:p>
          <a:p>
            <a:r>
              <a:rPr lang="ru-RU" sz="1200" b="0" i="0" u="none" strike="noStrike" kern="1200" baseline="0" dirty="0" smtClean="0">
                <a:solidFill>
                  <a:schemeClr val="tx1"/>
                </a:solidFill>
                <a:latin typeface="+mn-lt"/>
                <a:ea typeface="+mn-ea"/>
                <a:cs typeface="+mn-cs"/>
              </a:rPr>
              <a:t>(абзац введен Федеральным </a:t>
            </a:r>
            <a:r>
              <a:rPr lang="ru-RU" sz="1200" b="0" i="0" u="none" strike="noStrike" kern="1200" baseline="0" dirty="0" smtClean="0">
                <a:solidFill>
                  <a:schemeClr val="tx1"/>
                </a:solidFill>
                <a:latin typeface="+mn-lt"/>
                <a:ea typeface="+mn-ea"/>
                <a:cs typeface="+mn-cs"/>
                <a:hlinkClick r:id="rId10"/>
              </a:rPr>
              <a:t>законом от 30.12.2004 N 214-ФЗ)</a:t>
            </a:r>
          </a:p>
          <a:p>
            <a:r>
              <a:rPr lang="ru-RU" sz="1200" b="0" i="0" u="none" strike="noStrike" kern="1200" baseline="0" dirty="0" smtClean="0">
                <a:solidFill>
                  <a:schemeClr val="tx1"/>
                </a:solidFill>
                <a:latin typeface="+mn-lt"/>
                <a:ea typeface="+mn-ea"/>
                <a:cs typeface="+mn-cs"/>
              </a:rPr>
              <a:t>Выписка из Единого государственного реестра прав, предоставляемая по запросу органа государственной власти или органа местного самоуправления (государственного или муниципального учреждения, действующего по поручению таких органов), направленному в орган, осуществляющий государственную регистрацию прав, в целях выявления в соответствии с Земельным </a:t>
            </a:r>
            <a:r>
              <a:rPr lang="ru-RU" sz="1200" b="0" i="0" u="none" strike="noStrike" kern="1200" baseline="0" dirty="0" smtClean="0">
                <a:solidFill>
                  <a:schemeClr val="tx1"/>
                </a:solidFill>
                <a:latin typeface="+mn-lt"/>
                <a:ea typeface="+mn-ea"/>
                <a:cs typeface="+mn-cs"/>
                <a:hlinkClick r:id="rId11"/>
              </a:rPr>
              <a:t>кодексом Российской Федерации правообладателей земельных участков и (или) расположенных на них объектов недвижимости, подлежащих изъятию для государственных или муниципальных нужд, наряду со сведениями, указанными в </a:t>
            </a:r>
            <a:r>
              <a:rPr lang="ru-RU" sz="1200" b="0" i="0" u="none" strike="noStrike" kern="1200" baseline="0" dirty="0" smtClean="0">
                <a:solidFill>
                  <a:schemeClr val="tx1"/>
                </a:solidFill>
                <a:latin typeface="+mn-lt"/>
                <a:ea typeface="+mn-ea"/>
                <a:cs typeface="+mn-cs"/>
                <a:hlinkClick r:id=""/>
              </a:rPr>
              <a:t>абзаце третьем настоящего пункта, должна содержать сведения об адресе места жительства гражданина, являющегося правообладателем такого недвижимого имущества.</a:t>
            </a:r>
          </a:p>
          <a:p>
            <a:r>
              <a:rPr lang="ru-RU" sz="1200" b="0" i="0" u="none" strike="noStrike" kern="1200" baseline="0" dirty="0" smtClean="0">
                <a:solidFill>
                  <a:schemeClr val="tx1"/>
                </a:solidFill>
                <a:latin typeface="+mn-lt"/>
                <a:ea typeface="+mn-ea"/>
                <a:cs typeface="+mn-cs"/>
              </a:rPr>
              <a:t>Ст. 70.1 ЗК, Постановление Правительства РФ от 22.07.2008 N 561 "О некоторых вопросах, связанных с резервированием земель для государственных или муниципальных нужд"</a:t>
            </a:r>
          </a:p>
          <a:p>
            <a:r>
              <a:rPr lang="ru-RU" sz="1200" b="0" i="0" u="none" strike="noStrike" kern="1200" baseline="0" dirty="0" smtClean="0">
                <a:solidFill>
                  <a:schemeClr val="tx1"/>
                </a:solidFill>
                <a:latin typeface="+mn-lt"/>
                <a:ea typeface="+mn-ea"/>
                <a:cs typeface="+mn-cs"/>
              </a:rPr>
              <a:t>Решение о резервировании земель и схема резервируемых земель должны содержать необходимые для внесения в государственный кадастр недвижимости сведения о земельных участках (их частях), права на которые ограничиваются решением о резервировании земель.</a:t>
            </a:r>
          </a:p>
          <a:p>
            <a:r>
              <a:rPr lang="ru-RU" sz="1200" b="0" i="0" u="none" strike="noStrike" kern="1200" baseline="0" dirty="0" smtClean="0">
                <a:solidFill>
                  <a:schemeClr val="tx1"/>
                </a:solidFill>
                <a:latin typeface="+mn-lt"/>
                <a:ea typeface="+mn-ea"/>
                <a:cs typeface="+mn-cs"/>
              </a:rPr>
              <a:t>Решение о резервировании земель принимается по отношению к земельным участкам, находящимся в пределах одного кадастрового округа.</a:t>
            </a:r>
          </a:p>
          <a:p>
            <a:r>
              <a:rPr lang="ru-RU" sz="1200" b="0" i="0" u="none" strike="noStrike" kern="1200" baseline="0" dirty="0" smtClean="0">
                <a:solidFill>
                  <a:schemeClr val="tx1"/>
                </a:solidFill>
                <a:latin typeface="+mn-lt"/>
                <a:ea typeface="+mn-ea"/>
                <a:cs typeface="+mn-cs"/>
              </a:rPr>
              <a:t>7. Решение о резервировании земель, принятое органами государственной власти, подлежит опубликованию в официальных средствах массовой информации субъекта Российской Федерации, на территории которого расположены резервируемые земельные участки.</a:t>
            </a:r>
          </a:p>
          <a:p>
            <a:r>
              <a:rPr lang="ru-RU" sz="1200" b="0" i="0" u="none" strike="noStrike" kern="1200" baseline="0" dirty="0" smtClean="0">
                <a:solidFill>
                  <a:schemeClr val="tx1"/>
                </a:solidFill>
                <a:latin typeface="+mn-lt"/>
                <a:ea typeface="+mn-ea"/>
                <a:cs typeface="+mn-cs"/>
              </a:rPr>
              <a:t>Решение о резервировании земель, принятое органами местного самоуправления, подлежит опубликованию в официальных средствах массовой информации органов местного самоуправления по месту нахождения резервируемых земельных участков.</a:t>
            </a:r>
          </a:p>
          <a:p>
            <a:r>
              <a:rPr lang="ru-RU" sz="1200" b="0" i="0" u="none" strike="noStrike" kern="1200" baseline="0" dirty="0" smtClean="0">
                <a:solidFill>
                  <a:schemeClr val="tx1"/>
                </a:solidFill>
                <a:latin typeface="+mn-lt"/>
                <a:ea typeface="+mn-ea"/>
                <a:cs typeface="+mn-cs"/>
              </a:rPr>
              <a:t>Решение о резервировании земель вступает в силу не ранее его опубликования.</a:t>
            </a:r>
          </a:p>
          <a:p>
            <a:r>
              <a:rPr lang="ru-RU" sz="1200" b="0" i="0" u="none" strike="noStrike" kern="1200" baseline="0" dirty="0" smtClean="0">
                <a:solidFill>
                  <a:schemeClr val="tx1"/>
                </a:solidFill>
                <a:latin typeface="+mn-lt"/>
                <a:ea typeface="+mn-ea"/>
                <a:cs typeface="+mn-cs"/>
              </a:rPr>
              <a:t>8. Орган государственной власти или орган местного самоуправления, принявшие решение о резервировании земель, направляют копию решения о резервировании земель и прилагаемую к нему схему резервируемых земель в федеральный орган исполнительной власти, осуществляющий ведение государственного кадастра недвижимости в порядке, установленном </a:t>
            </a:r>
            <a:r>
              <a:rPr lang="ru-RU" sz="1200" b="0" i="0" u="none" strike="noStrike" kern="1200" baseline="0" dirty="0" smtClean="0">
                <a:solidFill>
                  <a:schemeClr val="tx1"/>
                </a:solidFill>
                <a:latin typeface="+mn-lt"/>
                <a:ea typeface="+mn-ea"/>
                <a:cs typeface="+mn-cs"/>
                <a:hlinkClick r:id="rId12"/>
              </a:rPr>
              <a:t>статьей 15 Федерального закона "О государственном кадастре недвижимости".</a:t>
            </a:r>
          </a:p>
          <a:p>
            <a:r>
              <a:rPr lang="ru-RU" sz="1200" b="0" i="0" u="none" strike="noStrike" kern="1200" baseline="0" dirty="0" smtClean="0">
                <a:solidFill>
                  <a:schemeClr val="tx1"/>
                </a:solidFill>
                <a:latin typeface="+mn-lt"/>
                <a:ea typeface="+mn-ea"/>
                <a:cs typeface="+mn-cs"/>
              </a:rPr>
              <a:t>9. Государственная регистрация ограничений прав, установленных решением о резервировании земель, а также прекращения таких ограничений осуществляется в соответствии с Федеральным </a:t>
            </a:r>
            <a:r>
              <a:rPr lang="ru-RU" sz="1200" b="0" i="0" u="none" strike="noStrike" kern="1200" baseline="0" dirty="0" smtClean="0">
                <a:solidFill>
                  <a:schemeClr val="tx1"/>
                </a:solidFill>
                <a:latin typeface="+mn-lt"/>
                <a:ea typeface="+mn-ea"/>
                <a:cs typeface="+mn-cs"/>
                <a:hlinkClick r:id="rId13"/>
              </a:rPr>
              <a:t>законом "О государственной регистрации прав на недвижимое имущество и сделок с ним".</a:t>
            </a:r>
          </a:p>
          <a:p>
            <a:endParaRPr lang="ru-RU" sz="1200" b="0" i="0" u="none" strike="noStrike" kern="1200" baseline="0" dirty="0" smtClean="0">
              <a:solidFill>
                <a:schemeClr val="tx1"/>
              </a:solidFill>
              <a:latin typeface="+mn-lt"/>
              <a:ea typeface="+mn-ea"/>
              <a:cs typeface="+mn-cs"/>
              <a:hlinkClick r:id=""/>
            </a:endParaRPr>
          </a:p>
          <a:p>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4</a:t>
            </a:fld>
            <a:endParaRPr lang="ru-RU"/>
          </a:p>
        </p:txBody>
      </p:sp>
    </p:spTree>
    <p:extLst>
      <p:ext uri="{BB962C8B-B14F-4D97-AF65-F5344CB8AC3E}">
        <p14:creationId xmlns:p14="http://schemas.microsoft.com/office/powerpoint/2010/main" val="370959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b="0" i="0" u="none" strike="noStrike" kern="1200" baseline="0" dirty="0" smtClean="0">
                <a:solidFill>
                  <a:schemeClr val="tx1"/>
                </a:solidFill>
                <a:latin typeface="+mn-lt"/>
                <a:ea typeface="+mn-ea"/>
                <a:cs typeface="+mn-cs"/>
              </a:rPr>
              <a:t>Статья 14. Порядок предоставления сведений, внесенных в государственный кадастр недвижимости</a:t>
            </a:r>
          </a:p>
          <a:p>
            <a:r>
              <a:rPr lang="ru-RU" sz="1200" b="0" i="0" u="none" strike="noStrike" kern="1200" baseline="0" dirty="0" smtClean="0">
                <a:solidFill>
                  <a:schemeClr val="tx1"/>
                </a:solidFill>
                <a:latin typeface="+mn-lt"/>
                <a:ea typeface="+mn-ea"/>
                <a:cs typeface="+mn-cs"/>
              </a:rPr>
              <a:t>2. Сведения, внесенные в государственный кадастр недвижимости, предоставляются в виде:</a:t>
            </a:r>
          </a:p>
          <a:p>
            <a:r>
              <a:rPr lang="ru-RU" sz="1200" b="0" i="0" u="none" strike="noStrike" kern="1200" baseline="0" dirty="0" smtClean="0">
                <a:solidFill>
                  <a:schemeClr val="tx1"/>
                </a:solidFill>
                <a:latin typeface="+mn-lt"/>
                <a:ea typeface="+mn-ea"/>
                <a:cs typeface="+mn-cs"/>
              </a:rPr>
              <a:t>1) копии документа, на основании которого сведения об объекте недвижимости внесены в государственный кадастр недвижимости;</a:t>
            </a:r>
          </a:p>
          <a:p>
            <a:r>
              <a:rPr lang="ru-RU" sz="1200" b="0" i="0" u="none" strike="noStrike" kern="1200" baseline="0" dirty="0" smtClean="0">
                <a:solidFill>
                  <a:schemeClr val="tx1"/>
                </a:solidFill>
                <a:latin typeface="+mn-lt"/>
                <a:ea typeface="+mn-ea"/>
                <a:cs typeface="+mn-cs"/>
              </a:rPr>
              <a:t>2) кадастровой выписки об объекте недвижимости;</a:t>
            </a:r>
          </a:p>
          <a:p>
            <a:r>
              <a:rPr lang="ru-RU" sz="1200" b="0" i="0" u="none" strike="noStrike" kern="1200" baseline="0" dirty="0" smtClean="0">
                <a:solidFill>
                  <a:schemeClr val="tx1"/>
                </a:solidFill>
                <a:latin typeface="+mn-lt"/>
                <a:ea typeface="+mn-ea"/>
                <a:cs typeface="+mn-cs"/>
              </a:rPr>
              <a:t>3) кадастрового паспорта объекта недвижимости;</a:t>
            </a:r>
          </a:p>
          <a:p>
            <a:r>
              <a:rPr lang="ru-RU" sz="1200" b="0" i="0" u="none" strike="noStrike" kern="1200" baseline="0" dirty="0" smtClean="0">
                <a:solidFill>
                  <a:schemeClr val="tx1"/>
                </a:solidFill>
                <a:latin typeface="+mn-lt"/>
                <a:ea typeface="+mn-ea"/>
                <a:cs typeface="+mn-cs"/>
              </a:rPr>
              <a:t>4) кадастрового </a:t>
            </a:r>
            <a:r>
              <a:rPr lang="ru-RU" sz="1200" b="0" i="0" u="none" strike="noStrike" kern="1200" baseline="0" dirty="0" smtClean="0">
                <a:solidFill>
                  <a:schemeClr val="tx1"/>
                </a:solidFill>
                <a:latin typeface="+mn-lt"/>
                <a:ea typeface="+mn-ea"/>
                <a:cs typeface="+mn-cs"/>
                <a:hlinkClick r:id="rId3"/>
              </a:rPr>
              <a:t>плана территории;</a:t>
            </a:r>
          </a:p>
          <a:p>
            <a:r>
              <a:rPr lang="ru-RU" sz="1200" b="0" i="0" u="none" strike="noStrike" kern="1200" baseline="0" dirty="0" smtClean="0">
                <a:solidFill>
                  <a:schemeClr val="tx1"/>
                </a:solidFill>
                <a:latin typeface="+mn-lt"/>
                <a:ea typeface="+mn-ea"/>
                <a:cs typeface="+mn-cs"/>
              </a:rPr>
              <a:t>4.1) кадастровой </a:t>
            </a:r>
            <a:r>
              <a:rPr lang="ru-RU" sz="1200" b="0" i="0" u="none" strike="noStrike" kern="1200" baseline="0" dirty="0" smtClean="0">
                <a:solidFill>
                  <a:schemeClr val="tx1"/>
                </a:solidFill>
                <a:latin typeface="+mn-lt"/>
                <a:ea typeface="+mn-ea"/>
                <a:cs typeface="+mn-cs"/>
                <a:hlinkClick r:id="rId4"/>
              </a:rPr>
              <a:t>справки о кадастровой стоимости объекта недвижимости;</a:t>
            </a:r>
          </a:p>
          <a:p>
            <a:r>
              <a:rPr lang="ru-RU" sz="1200" b="0" i="0" u="none" strike="noStrike" kern="1200" baseline="0" dirty="0" smtClean="0">
                <a:solidFill>
                  <a:schemeClr val="tx1"/>
                </a:solidFill>
                <a:latin typeface="+mn-lt"/>
                <a:ea typeface="+mn-ea"/>
                <a:cs typeface="+mn-cs"/>
              </a:rPr>
              <a:t>(п. 4.1 введен Федеральным </a:t>
            </a:r>
            <a:r>
              <a:rPr lang="ru-RU" sz="1200" b="0" i="0" u="none" strike="noStrike" kern="1200" baseline="0" dirty="0" smtClean="0">
                <a:solidFill>
                  <a:schemeClr val="tx1"/>
                </a:solidFill>
                <a:latin typeface="+mn-lt"/>
                <a:ea typeface="+mn-ea"/>
                <a:cs typeface="+mn-cs"/>
                <a:hlinkClick r:id="rId5"/>
              </a:rPr>
              <a:t>законом от 23.07.2013 N 250-ФЗ)</a:t>
            </a:r>
          </a:p>
          <a:p>
            <a:r>
              <a:rPr lang="ru-RU" sz="1200" b="0" i="0" u="none" strike="noStrike" kern="1200" baseline="0" dirty="0" smtClean="0">
                <a:solidFill>
                  <a:schemeClr val="tx1"/>
                </a:solidFill>
                <a:latin typeface="+mn-lt"/>
                <a:ea typeface="+mn-ea"/>
                <a:cs typeface="+mn-cs"/>
              </a:rPr>
              <a:t>5) в ином виде, определенном органом нормативно-правового регулирования в сфере кадастровых отношений.</a:t>
            </a:r>
          </a:p>
          <a:p>
            <a:r>
              <a:rPr lang="ru-RU" sz="1200" b="0" i="0" u="none" strike="noStrike" kern="1200" baseline="0" dirty="0" smtClean="0">
                <a:solidFill>
                  <a:schemeClr val="tx1"/>
                </a:solidFill>
                <a:latin typeface="+mn-lt"/>
                <a:ea typeface="+mn-ea"/>
                <a:cs typeface="+mn-cs"/>
              </a:rPr>
              <a:t>(п. 5 в ред. Федерального </a:t>
            </a:r>
            <a:r>
              <a:rPr lang="ru-RU" sz="1200" b="0" i="0" u="none" strike="noStrike" kern="1200" baseline="0" dirty="0" smtClean="0">
                <a:solidFill>
                  <a:schemeClr val="tx1"/>
                </a:solidFill>
                <a:latin typeface="+mn-lt"/>
                <a:ea typeface="+mn-ea"/>
                <a:cs typeface="+mn-cs"/>
                <a:hlinkClick r:id="rId6"/>
              </a:rPr>
              <a:t>закона от 21.12.2009 N 334-ФЗ)</a:t>
            </a:r>
          </a:p>
          <a:p>
            <a:r>
              <a:rPr lang="ru-RU" sz="1200" b="0" i="0" u="none" strike="noStrike" kern="1200" baseline="0" dirty="0" smtClean="0">
                <a:solidFill>
                  <a:schemeClr val="tx1"/>
                </a:solidFill>
                <a:latin typeface="+mn-lt"/>
                <a:ea typeface="+mn-ea"/>
                <a:cs typeface="+mn-cs"/>
              </a:rPr>
              <a:t>3. Кадастровая выписка об объекте недвижимости представляет собой выписку из государственного кадастра недвижимости, содержащую запрашиваемые </a:t>
            </a:r>
            <a:r>
              <a:rPr lang="ru-RU" sz="1200" b="0" i="0" u="none" strike="noStrike" kern="1200" baseline="0" dirty="0" smtClean="0">
                <a:solidFill>
                  <a:schemeClr val="tx1"/>
                </a:solidFill>
                <a:latin typeface="+mn-lt"/>
                <a:ea typeface="+mn-ea"/>
                <a:cs typeface="+mn-cs"/>
                <a:hlinkClick r:id="rId7"/>
              </a:rPr>
              <a:t>сведения об объекте недвижимости. Если в соответствии с кадастровыми сведениями объект недвижимости, сведения о котором запрашиваются, прекратил существование, любая кадастровая выписка о таком объекте наряду с запрашиваемыми сведениями должна содержать кадастровые сведения о прекращении существования такого объекта.</a:t>
            </a:r>
          </a:p>
          <a:p>
            <a:r>
              <a:rPr lang="ru-RU" sz="1200" b="0" i="0" u="none" strike="noStrike" kern="1200" baseline="0" dirty="0" smtClean="0">
                <a:solidFill>
                  <a:schemeClr val="tx1"/>
                </a:solidFill>
                <a:latin typeface="+mn-lt"/>
                <a:ea typeface="+mn-ea"/>
                <a:cs typeface="+mn-cs"/>
              </a:rPr>
              <a:t>4. Кадастровый паспорт объекта недвижимости представляет собой выписку из государственного кадастра недвижимости, содержащую уникальные характеристики объекта недвижимости, а также в зависимости от вида объекта недвижимости иные предусмотренные настоящим Федеральным законом сведения об объекте недвижимости.</a:t>
            </a:r>
          </a:p>
          <a:p>
            <a:r>
              <a:rPr lang="ru-RU" sz="1200" b="0" i="0" u="none" strike="noStrike" kern="1200" baseline="0" dirty="0" smtClean="0">
                <a:solidFill>
                  <a:schemeClr val="tx1"/>
                </a:solidFill>
                <a:latin typeface="+mn-lt"/>
                <a:ea typeface="+mn-ea"/>
                <a:cs typeface="+mn-cs"/>
              </a:rPr>
              <a:t>(часть четвертая в ред. Федерального </a:t>
            </a:r>
            <a:r>
              <a:rPr lang="ru-RU" sz="1200" b="0" i="0" u="none" strike="noStrike" kern="1200" baseline="0" dirty="0" smtClean="0">
                <a:solidFill>
                  <a:schemeClr val="tx1"/>
                </a:solidFill>
                <a:latin typeface="+mn-lt"/>
                <a:ea typeface="+mn-ea"/>
                <a:cs typeface="+mn-cs"/>
                <a:hlinkClick r:id="rId8"/>
              </a:rPr>
              <a:t>закона от 21.12.2009 N 334-ФЗ)</a:t>
            </a:r>
          </a:p>
          <a:p>
            <a:r>
              <a:rPr lang="ru-RU" sz="1200" b="0" i="0" u="none" strike="noStrike" kern="1200" baseline="0" dirty="0" smtClean="0">
                <a:solidFill>
                  <a:schemeClr val="tx1"/>
                </a:solidFill>
                <a:latin typeface="+mn-lt"/>
                <a:ea typeface="+mn-ea"/>
                <a:cs typeface="+mn-cs"/>
              </a:rPr>
              <a:t>5. Кадастровый план территории представляет собой тематический план кадастрового квартала или иной указанной в соответствующем запросе территории в пределах кадастрового квартала, который составлен на картографической основе и на котором в графической форме и текстовой форме воспроизведены запрашиваемые сведения.</a:t>
            </a:r>
          </a:p>
          <a:p>
            <a:r>
              <a:rPr lang="ru-RU" sz="1200" b="0" i="0" u="none" strike="noStrike" kern="1200" baseline="0" dirty="0" smtClean="0">
                <a:solidFill>
                  <a:schemeClr val="tx1"/>
                </a:solidFill>
                <a:latin typeface="+mn-lt"/>
                <a:ea typeface="+mn-ea"/>
                <a:cs typeface="+mn-cs"/>
              </a:rPr>
              <a:t>5.1. Кадастровая справка о кадастровой стоимости объекта недвижимости представляет собой выписку из государственного кадастра недвижимости, содержащую сведения о кадастровой стоимости объекта недвижимости и его кадастровом номере.</a:t>
            </a:r>
          </a:p>
          <a:p>
            <a:r>
              <a:rPr lang="ru-RU" sz="1200" b="0" i="0" u="none" strike="noStrike" kern="1200" baseline="0" dirty="0" smtClean="0">
                <a:solidFill>
                  <a:schemeClr val="tx1"/>
                </a:solidFill>
                <a:latin typeface="+mn-lt"/>
                <a:ea typeface="+mn-ea"/>
                <a:cs typeface="+mn-cs"/>
              </a:rPr>
              <a:t>(часть 5.1 введена Федеральным </a:t>
            </a:r>
            <a:r>
              <a:rPr lang="ru-RU" sz="1200" b="0" i="0" u="none" strike="noStrike" kern="1200" baseline="0" dirty="0" smtClean="0">
                <a:solidFill>
                  <a:schemeClr val="tx1"/>
                </a:solidFill>
                <a:latin typeface="+mn-lt"/>
                <a:ea typeface="+mn-ea"/>
                <a:cs typeface="+mn-cs"/>
                <a:hlinkClick r:id="rId9"/>
              </a:rPr>
              <a:t>законом от 23.07.2013 N 250-ФЗ)</a:t>
            </a:r>
          </a:p>
          <a:p>
            <a:r>
              <a:rPr lang="ru-RU" sz="1200" b="0" i="0" u="none" strike="noStrike" kern="1200" baseline="0" dirty="0" smtClean="0">
                <a:solidFill>
                  <a:schemeClr val="tx1"/>
                </a:solidFill>
                <a:latin typeface="+mn-lt"/>
                <a:ea typeface="+mn-ea"/>
                <a:cs typeface="+mn-cs"/>
              </a:rPr>
              <a:t>6. Орган кадастрового учета имеет право по запросу любого лица предоставлять полученную на основе общедоступных кадастровых сведений обобщенную информацию, в том числе аналитическую информацию. Такая информация может размещаться в сети "Интернет" на </a:t>
            </a:r>
            <a:r>
              <a:rPr lang="ru-RU" sz="1200" b="0" i="0" u="none" strike="noStrike" kern="1200" baseline="0" dirty="0" smtClean="0">
                <a:solidFill>
                  <a:schemeClr val="tx1"/>
                </a:solidFill>
                <a:latin typeface="+mn-lt"/>
                <a:ea typeface="+mn-ea"/>
                <a:cs typeface="+mn-cs"/>
                <a:hlinkClick r:id="rId10"/>
              </a:rPr>
              <a:t>официальном сайте органа кадастрового учета и </a:t>
            </a:r>
            <a:r>
              <a:rPr lang="ru-RU" sz="1200" b="0" i="0" u="none" strike="noStrike" kern="1200" baseline="0" dirty="0" smtClean="0">
                <a:solidFill>
                  <a:schemeClr val="tx1"/>
                </a:solidFill>
                <a:latin typeface="+mn-lt"/>
                <a:ea typeface="+mn-ea"/>
                <a:cs typeface="+mn-cs"/>
                <a:hlinkClick r:id="rId11"/>
              </a:rPr>
              <a:t>официальном сайте органа нормативно-правового регулирования в сфере кадастровых отношений. Состав, виды такой информации, сроки ее предоставления, порядок ее размещения в сети "Интернет" на указанных официальных сайтах устанавливаются органом нормативно-правового регулирования в сфере кадастровых отношений.</a:t>
            </a:r>
          </a:p>
          <a:p>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5</a:t>
            </a:fld>
            <a:endParaRPr lang="ru-RU"/>
          </a:p>
        </p:txBody>
      </p:sp>
    </p:spTree>
    <p:extLst>
      <p:ext uri="{BB962C8B-B14F-4D97-AF65-F5344CB8AC3E}">
        <p14:creationId xmlns:p14="http://schemas.microsoft.com/office/powerpoint/2010/main" val="188796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Генеральные</a:t>
            </a:r>
            <a:r>
              <a:rPr lang="ru-RU" baseline="0" dirty="0" smtClean="0"/>
              <a:t> планы, правила землепользования и застройки, проекты планировки территории, проекты межевания кварталов – общедоступные документы территориального планирования. </a:t>
            </a:r>
          </a:p>
          <a:p>
            <a:r>
              <a:rPr lang="ru-RU" baseline="0" dirty="0" smtClean="0"/>
              <a:t>Если правила землепользования и застройки населенного пункта утверждены не были, крайне рекомендуется запросить у продавца участка ГПЗУ (при возможности), в котором также будут указаны максимальные/минимальные параметры объекта, который возможно разместить на земельном участке. </a:t>
            </a:r>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6</a:t>
            </a:fld>
            <a:endParaRPr lang="ru-RU"/>
          </a:p>
        </p:txBody>
      </p:sp>
    </p:spTree>
    <p:extLst>
      <p:ext uri="{BB962C8B-B14F-4D97-AF65-F5344CB8AC3E}">
        <p14:creationId xmlns:p14="http://schemas.microsoft.com/office/powerpoint/2010/main" val="143937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Утвержденная приказом Минэкономразвития</a:t>
            </a:r>
            <a:r>
              <a:rPr lang="ru-RU" baseline="0" dirty="0" smtClean="0"/>
              <a:t> от 25.08.2014 № 504 форма кадастрового паспорта предполагает наличие сведений об объектах капительного строительства, расположенных на земельном участке.</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Однако на практике такие сведения крайне редко отражены в кадастровых паспортах земельных участков. В целях минимизации рисков рекомендуется заказать проведение изыскательских работ, результатом которых будет являться топографический план. Топографический план является результатом топографической съемки. На нем изображаются условными знаками рельеф местности, наземные и подземные здания, сооружения, коммуникации и природные объекты. Такой документ составляется на основании, в том числе дежурной карты города.</a:t>
            </a:r>
            <a:r>
              <a:rPr lang="ru-RU"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Важно также проверить</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наличие межевых знаков на границах земельного участка.</a:t>
            </a:r>
            <a:r>
              <a:rPr lang="ru-RU" sz="1200" b="0" i="0" kern="1200" baseline="0" dirty="0" smtClean="0">
                <a:solidFill>
                  <a:schemeClr val="tx1"/>
                </a:solidFill>
                <a:effectLst/>
                <a:latin typeface="+mn-lt"/>
                <a:ea typeface="+mn-ea"/>
                <a:cs typeface="+mn-cs"/>
              </a:rPr>
              <a:t> Наличие межевых знаков</a:t>
            </a:r>
            <a:r>
              <a:rPr lang="ru-RU" sz="1200" b="0" i="0" kern="1200" dirty="0" smtClean="0">
                <a:solidFill>
                  <a:schemeClr val="tx1"/>
                </a:solidFill>
                <a:effectLst/>
                <a:latin typeface="+mn-lt"/>
                <a:ea typeface="+mn-ea"/>
                <a:cs typeface="+mn-cs"/>
              </a:rPr>
              <a:t> является обязательным требованием российского законодательства, что отражено в ст. 42 ЗК РФ. </a:t>
            </a:r>
            <a:endParaRPr lang="ru-RU" baseline="0" dirty="0" smtClean="0"/>
          </a:p>
          <a:p>
            <a:endParaRPr lang="ru-RU" baseline="0" dirty="0" smtClean="0"/>
          </a:p>
          <a:p>
            <a:r>
              <a:rPr lang="ru-RU" baseline="0" dirty="0" smtClean="0"/>
              <a:t>Для г. Москвы проверить наличие объектов недвижимости возможно посредством получения сведений из адресного реестра ГБУ г. Москвы БТИ </a:t>
            </a:r>
          </a:p>
          <a:p>
            <a:r>
              <a:rPr lang="ru-RU" baseline="0" dirty="0" smtClean="0"/>
              <a:t>Адресный реестр ведется </a:t>
            </a:r>
            <a:r>
              <a:rPr lang="ru-RU" sz="1200" b="0" i="0" kern="1200" dirty="0" smtClean="0">
                <a:solidFill>
                  <a:schemeClr val="tx1"/>
                </a:solidFill>
                <a:effectLst/>
                <a:latin typeface="+mn-lt"/>
                <a:ea typeface="+mn-ea"/>
                <a:cs typeface="+mn-cs"/>
              </a:rPr>
              <a:t>с использованием:</a:t>
            </a:r>
          </a:p>
          <a:p>
            <a:r>
              <a:rPr lang="ru-RU" sz="1200" b="0" i="0" kern="1200" dirty="0" smtClean="0">
                <a:solidFill>
                  <a:schemeClr val="tx1"/>
                </a:solidFill>
                <a:effectLst/>
                <a:latin typeface="+mn-lt"/>
                <a:ea typeface="+mn-ea"/>
                <a:cs typeface="+mn-cs"/>
              </a:rPr>
              <a:t>- единой государственной картографической основы города Москвы ГУП «</a:t>
            </a:r>
            <a:r>
              <a:rPr lang="ru-RU" sz="1200" b="0" i="0" kern="1200" dirty="0" err="1" smtClean="0">
                <a:solidFill>
                  <a:schemeClr val="tx1"/>
                </a:solidFill>
                <a:effectLst/>
                <a:latin typeface="+mn-lt"/>
                <a:ea typeface="+mn-ea"/>
                <a:cs typeface="+mn-cs"/>
              </a:rPr>
              <a:t>Мосгоргеотрест</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 общемосковских классификаторов территориальных единиц, территорий и улиц  города Москвы.</a:t>
            </a:r>
          </a:p>
          <a:p>
            <a:r>
              <a:rPr lang="ru-RU" baseline="0" dirty="0" smtClean="0"/>
              <a:t> </a:t>
            </a:r>
          </a:p>
          <a:p>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7</a:t>
            </a:fld>
            <a:endParaRPr lang="ru-RU"/>
          </a:p>
        </p:txBody>
      </p:sp>
    </p:spTree>
    <p:extLst>
      <p:ext uri="{BB962C8B-B14F-4D97-AF65-F5344CB8AC3E}">
        <p14:creationId xmlns:p14="http://schemas.microsoft.com/office/powerpoint/2010/main" val="338056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8</a:t>
            </a:fld>
            <a:endParaRPr lang="ru-RU"/>
          </a:p>
        </p:txBody>
      </p:sp>
    </p:spTree>
    <p:extLst>
      <p:ext uri="{BB962C8B-B14F-4D97-AF65-F5344CB8AC3E}">
        <p14:creationId xmlns:p14="http://schemas.microsoft.com/office/powerpoint/2010/main" val="268113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ru-RU" sz="1200" b="0" i="0" kern="1200" dirty="0" smtClean="0">
                <a:solidFill>
                  <a:schemeClr val="tx1"/>
                </a:solidFill>
                <a:effectLst/>
                <a:latin typeface="+mn-lt"/>
                <a:ea typeface="+mn-ea"/>
                <a:cs typeface="+mn-cs"/>
              </a:rPr>
              <a:t>Исключение необходимости подачи отдельного заявления о кадастровом учете объекта недвижимости для последующей государственной регистрации права. </a:t>
            </a:r>
          </a:p>
          <a:p>
            <a:pPr marL="228600" indent="-228600">
              <a:buAutoNum type="arabicPeriod"/>
            </a:pPr>
            <a:r>
              <a:rPr lang="ru-RU" sz="1200" b="0" i="0" kern="1200" dirty="0" smtClean="0">
                <a:solidFill>
                  <a:schemeClr val="tx1"/>
                </a:solidFill>
                <a:effectLst/>
                <a:latin typeface="+mn-lt"/>
                <a:ea typeface="+mn-ea"/>
                <a:cs typeface="+mn-cs"/>
              </a:rPr>
              <a:t>На основании сведений, поступающих в порядке информационного взаимодействия от иных органов и нотариусов</a:t>
            </a:r>
            <a:endParaRPr lang="ru-RU" sz="1200" b="0" i="0" u="none" strike="noStrike" kern="1200" baseline="0" dirty="0" smtClean="0">
              <a:solidFill>
                <a:schemeClr val="tx1"/>
              </a:solidFill>
              <a:latin typeface="+mn-lt"/>
              <a:ea typeface="+mn-ea"/>
              <a:cs typeface="+mn-cs"/>
            </a:endParaRPr>
          </a:p>
          <a:p>
            <a:r>
              <a:rPr lang="ru-RU" sz="1200" b="0" i="0" kern="1200" dirty="0" smtClean="0">
                <a:solidFill>
                  <a:schemeClr val="tx1"/>
                </a:solidFill>
                <a:effectLst/>
                <a:latin typeface="+mn-lt"/>
                <a:ea typeface="+mn-ea"/>
                <a:cs typeface="+mn-cs"/>
              </a:rPr>
              <a:t>3. В</a:t>
            </a:r>
            <a:r>
              <a:rPr lang="ru-RU" sz="1200" b="0" i="0" kern="1200" baseline="0" dirty="0" smtClean="0">
                <a:solidFill>
                  <a:schemeClr val="tx1"/>
                </a:solidFill>
                <a:effectLst/>
                <a:latin typeface="+mn-lt"/>
                <a:ea typeface="+mn-ea"/>
                <a:cs typeface="+mn-cs"/>
              </a:rPr>
              <a:t> т</a:t>
            </a:r>
            <a:r>
              <a:rPr lang="ru-RU" sz="1200" b="0" i="0" kern="1200" dirty="0" smtClean="0">
                <a:solidFill>
                  <a:schemeClr val="tx1"/>
                </a:solidFill>
                <a:effectLst/>
                <a:latin typeface="+mn-lt"/>
                <a:ea typeface="+mn-ea"/>
                <a:cs typeface="+mn-cs"/>
              </a:rPr>
              <a:t>ом числе ответственность органа по регистрации прав, государственных регистраторов прав, приведшие к возникновению убытков у граждан и юридических лиц  (</a:t>
            </a:r>
            <a:r>
              <a:rPr lang="ru-RU" sz="1200" b="0" i="0" u="none" strike="noStrike" kern="1200" baseline="0" dirty="0" smtClean="0">
                <a:solidFill>
                  <a:schemeClr val="tx1"/>
                </a:solidFill>
                <a:effectLst/>
                <a:latin typeface="+mn-lt"/>
                <a:ea typeface="+mn-ea"/>
                <a:cs typeface="+mn-cs"/>
              </a:rPr>
              <a:t>у</a:t>
            </a:r>
            <a:r>
              <a:rPr lang="ru-RU" sz="1200" b="0" i="0" u="none" strike="noStrike" kern="1200" baseline="0" dirty="0" smtClean="0">
                <a:solidFill>
                  <a:schemeClr val="tx1"/>
                </a:solidFill>
                <a:latin typeface="+mn-lt"/>
                <a:ea typeface="+mn-ea"/>
                <a:cs typeface="+mn-cs"/>
              </a:rPr>
              <a:t>бытки, причиненные лицу в результате ненадлежащего исполнения органом регистрации прав полномочий, установленных настоящим Федеральным законом, возмещаются в полном объеме за счет казны Российской Федерации).</a:t>
            </a:r>
          </a:p>
          <a:p>
            <a:r>
              <a:rPr lang="ru-RU" sz="1200" b="0" i="0" u="none" strike="noStrike" kern="1200" baseline="0" dirty="0" smtClean="0">
                <a:solidFill>
                  <a:schemeClr val="tx1"/>
                </a:solidFill>
                <a:latin typeface="+mn-lt"/>
                <a:ea typeface="+mn-ea"/>
                <a:cs typeface="+mn-cs"/>
              </a:rPr>
              <a:t>4. С 10 до 5 рабочих дней.</a:t>
            </a:r>
          </a:p>
          <a:p>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10</a:t>
            </a:fld>
            <a:endParaRPr lang="ru-RU"/>
          </a:p>
        </p:txBody>
      </p:sp>
    </p:spTree>
    <p:extLst>
      <p:ext uri="{BB962C8B-B14F-4D97-AF65-F5344CB8AC3E}">
        <p14:creationId xmlns:p14="http://schemas.microsoft.com/office/powerpoint/2010/main" val="399002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mn-lt"/>
                <a:ea typeface="+mn-ea"/>
                <a:cs typeface="+mn-cs"/>
              </a:rPr>
              <a:t>Реестровые дела представляют собой совокупность документов, на основании которых в Единый государственный реестр недвижимости внесены сведения, установленные настоящим Федеральным законом.</a:t>
            </a:r>
          </a:p>
          <a:p>
            <a:r>
              <a:rPr lang="ru-RU" sz="1200" b="0" i="0" u="none" strike="noStrike" kern="1200" baseline="0" dirty="0" smtClean="0">
                <a:solidFill>
                  <a:schemeClr val="tx1"/>
                </a:solidFill>
                <a:latin typeface="+mn-lt"/>
                <a:ea typeface="+mn-ea"/>
                <a:cs typeface="+mn-cs"/>
              </a:rPr>
              <a:t>Кадастровые карты представляют собой составленные на картографической основе тематические карты, на которых в графической форме и текстовой форме воспроизводятся сведения, содержащиеся в Едином государственном реестре недвижимости:</a:t>
            </a:r>
          </a:p>
          <a:p>
            <a:r>
              <a:rPr lang="ru-RU" sz="1200" b="0" i="0" u="none" strike="noStrike" kern="1200" baseline="0" dirty="0" smtClean="0">
                <a:solidFill>
                  <a:schemeClr val="tx1"/>
                </a:solidFill>
                <a:latin typeface="+mn-lt"/>
                <a:ea typeface="+mn-ea"/>
                <a:cs typeface="+mn-cs"/>
              </a:rPr>
              <a:t>1) публичные кадастровые карты - кадастровые карты, предназначенные для использования неограниченным кругом лиц;</a:t>
            </a:r>
          </a:p>
          <a:p>
            <a:r>
              <a:rPr lang="ru-RU" sz="1200" b="0" i="0" u="none" strike="noStrike" kern="1200" baseline="0" dirty="0" smtClean="0">
                <a:solidFill>
                  <a:schemeClr val="tx1"/>
                </a:solidFill>
                <a:latin typeface="+mn-lt"/>
                <a:ea typeface="+mn-ea"/>
                <a:cs typeface="+mn-cs"/>
              </a:rPr>
              <a:t>2) дежурные кадастровые карты - кадастровые карты, предназначенные исключительно для использования органом регистрации прав при ведении Единого государственного реестра недвижимости.</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Приказ Росреестра от 24.07.2014 № П/349</a:t>
            </a:r>
          </a:p>
          <a:p>
            <a:r>
              <a:rPr lang="ru-RU" sz="1200" b="0" i="0" u="none" strike="noStrike" kern="1200" baseline="0" dirty="0" smtClean="0">
                <a:solidFill>
                  <a:schemeClr val="tx1"/>
                </a:solidFill>
                <a:latin typeface="+mn-lt"/>
                <a:ea typeface="+mn-ea"/>
                <a:cs typeface="+mn-cs"/>
              </a:rPr>
              <a:t>Органы, осуществляющие государственную регистрацию прав, ведут следующие книги учета документов:</a:t>
            </a:r>
          </a:p>
          <a:p>
            <a:r>
              <a:rPr lang="ru-RU" sz="1200" b="0" i="0" u="none" strike="noStrike" kern="1200" baseline="0" dirty="0" smtClean="0">
                <a:solidFill>
                  <a:schemeClr val="tx1"/>
                </a:solidFill>
                <a:latin typeface="+mn-lt"/>
                <a:ea typeface="+mn-ea"/>
                <a:cs typeface="+mn-cs"/>
              </a:rPr>
              <a:t>книгу учета входящих документов;</a:t>
            </a:r>
          </a:p>
          <a:p>
            <a:r>
              <a:rPr lang="ru-RU" sz="1200" b="0" i="0" u="none" strike="noStrike" kern="1200" baseline="0" dirty="0" smtClean="0">
                <a:solidFill>
                  <a:schemeClr val="tx1"/>
                </a:solidFill>
                <a:latin typeface="+mn-lt"/>
                <a:ea typeface="+mn-ea"/>
                <a:cs typeface="+mn-cs"/>
              </a:rPr>
              <a:t>книгу учета арестов, запрещений совершения сделок с объектами недвижимого имущества, иных ограничений (обременений) прав на объекты недвижимого имущества.</a:t>
            </a:r>
          </a:p>
          <a:p>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FCB989B-999D-48C6-BFF1-0B775337C571}" type="slidenum">
              <a:rPr lang="ru-RU" smtClean="0"/>
              <a:pPr/>
              <a:t>11</a:t>
            </a:fld>
            <a:endParaRPr lang="ru-RU"/>
          </a:p>
        </p:txBody>
      </p:sp>
    </p:spTree>
    <p:extLst>
      <p:ext uri="{BB962C8B-B14F-4D97-AF65-F5344CB8AC3E}">
        <p14:creationId xmlns:p14="http://schemas.microsoft.com/office/powerpoint/2010/main" val="401735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 side">
    <p:spTree>
      <p:nvGrpSpPr>
        <p:cNvPr id="1" name=""/>
        <p:cNvGrpSpPr/>
        <p:nvPr/>
      </p:nvGrpSpPr>
      <p:grpSpPr>
        <a:xfrm>
          <a:off x="0" y="0"/>
          <a:ext cx="0" cy="0"/>
          <a:chOff x="0" y="0"/>
          <a:chExt cx="0" cy="0"/>
        </a:xfrm>
      </p:grpSpPr>
      <p:sp>
        <p:nvSpPr>
          <p:cNvPr id="8" name="Текст 3"/>
          <p:cNvSpPr>
            <a:spLocks noGrp="1"/>
          </p:cNvSpPr>
          <p:nvPr>
            <p:ph type="body" sz="half" idx="11" hasCustomPrompt="1"/>
          </p:nvPr>
        </p:nvSpPr>
        <p:spPr>
          <a:xfrm>
            <a:off x="4349769" y="2708920"/>
            <a:ext cx="4579949" cy="357189"/>
          </a:xfrm>
          <a:prstGeom prst="rect">
            <a:avLst/>
          </a:prstGeom>
        </p:spPr>
        <p:txBody>
          <a:bodyPr/>
          <a:lstStyle>
            <a:lvl1pPr marL="0" indent="0" algn="r">
              <a:spcBef>
                <a:spcPts val="0"/>
              </a:spcBef>
              <a:buNone/>
              <a:defRPr lang="ru-RU" sz="20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Имя Фамилия</a:t>
            </a:r>
          </a:p>
        </p:txBody>
      </p:sp>
      <p:sp>
        <p:nvSpPr>
          <p:cNvPr id="9" name="Текст 3"/>
          <p:cNvSpPr>
            <a:spLocks noGrp="1"/>
          </p:cNvSpPr>
          <p:nvPr>
            <p:ph type="body" sz="half" idx="12" hasCustomPrompt="1"/>
          </p:nvPr>
        </p:nvSpPr>
        <p:spPr>
          <a:xfrm>
            <a:off x="4349769" y="3231429"/>
            <a:ext cx="4579949" cy="571504"/>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 typeface="Arial" pitchFamily="34" charset="0"/>
              <a:buNone/>
              <a:tabLst/>
              <a:defRPr sz="18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Должность</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е диаграммы">
    <p:spTree>
      <p:nvGrpSpPr>
        <p:cNvPr id="1" name=""/>
        <p:cNvGrpSpPr/>
        <p:nvPr/>
      </p:nvGrpSpPr>
      <p:grpSpPr>
        <a:xfrm>
          <a:off x="0" y="0"/>
          <a:ext cx="0" cy="0"/>
          <a:chOff x="0" y="0"/>
          <a:chExt cx="0" cy="0"/>
        </a:xfrm>
      </p:grpSpPr>
      <p:sp>
        <p:nvSpPr>
          <p:cNvPr id="7" name="Заголовок 1"/>
          <p:cNvSpPr>
            <a:spLocks noGrp="1" noChangeAspect="1"/>
          </p:cNvSpPr>
          <p:nvPr>
            <p:ph type="title"/>
          </p:nvPr>
        </p:nvSpPr>
        <p:spPr>
          <a:xfrm>
            <a:off x="0" y="-7894"/>
            <a:ext cx="9144000" cy="722250"/>
          </a:xfrm>
          <a:prstGeom prst="rect">
            <a:avLst/>
          </a:prstGeom>
        </p:spPr>
        <p:txBody>
          <a:bodyPr vert="horz" lIns="36000" tIns="36000" rIns="36000" bIns="36000" rtlCol="0" anchor="ctr">
            <a:normAutofit/>
          </a:bodyPr>
          <a:lstStyle/>
          <a:p>
            <a:r>
              <a:rPr lang="ru-RU" dirty="0" smtClean="0"/>
              <a:t>Образец заголовка</a:t>
            </a:r>
            <a:endParaRPr lang="ru-RU" dirty="0"/>
          </a:p>
        </p:txBody>
      </p:sp>
      <p:sp>
        <p:nvSpPr>
          <p:cNvPr id="4" name="Диаграмма 3"/>
          <p:cNvSpPr>
            <a:spLocks noGrp="1"/>
          </p:cNvSpPr>
          <p:nvPr>
            <p:ph type="chart" sz="quarter" idx="14"/>
          </p:nvPr>
        </p:nvSpPr>
        <p:spPr>
          <a:xfrm>
            <a:off x="539750" y="931170"/>
            <a:ext cx="8100250" cy="2483976"/>
          </a:xfrm>
          <a:prstGeom prst="rect">
            <a:avLst/>
          </a:prstGeom>
        </p:spPr>
        <p:txBody>
          <a:bodyPr/>
          <a:lstStyle>
            <a:lvl1pPr marL="0" indent="0">
              <a:buNone/>
              <a:defRPr/>
            </a:lvl1pPr>
          </a:lstStyle>
          <a:p>
            <a:endParaRPr lang="ru-RU" dirty="0"/>
          </a:p>
        </p:txBody>
      </p:sp>
      <p:sp>
        <p:nvSpPr>
          <p:cNvPr id="13" name="Диаграмма 3"/>
          <p:cNvSpPr>
            <a:spLocks noGrp="1"/>
          </p:cNvSpPr>
          <p:nvPr>
            <p:ph type="chart" sz="quarter" idx="15"/>
          </p:nvPr>
        </p:nvSpPr>
        <p:spPr>
          <a:xfrm>
            <a:off x="539750" y="3631960"/>
            <a:ext cx="8100250" cy="2483976"/>
          </a:xfrm>
          <a:prstGeom prst="rect">
            <a:avLst/>
          </a:prstGeom>
        </p:spPr>
        <p:txBody>
          <a:bodyPr/>
          <a:lstStyle>
            <a:lvl1pPr marL="0" indent="0">
              <a:buNone/>
              <a:defRPr/>
            </a:lvl1pPr>
          </a:lstStyle>
          <a:p>
            <a:endParaRPr lang="ru-RU" dirty="0"/>
          </a:p>
        </p:txBody>
      </p:sp>
      <p:sp>
        <p:nvSpPr>
          <p:cNvPr id="8" name="Номер слайда 5"/>
          <p:cNvSpPr>
            <a:spLocks noGrp="1"/>
          </p:cNvSpPr>
          <p:nvPr>
            <p:ph type="sldNum" sz="quarter" idx="4"/>
          </p:nvPr>
        </p:nvSpPr>
        <p:spPr>
          <a:xfrm>
            <a:off x="251520" y="6367728"/>
            <a:ext cx="1152128" cy="235831"/>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95D674A-043F-45DA-B63E-6539544E189A}" type="slidenum">
              <a:rPr lang="ru-RU" smtClean="0"/>
              <a:pPr/>
              <a:t>‹#›</a:t>
            </a:fld>
            <a:endParaRPr lang="ru-RU"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10" name="Заголовок 1"/>
          <p:cNvSpPr>
            <a:spLocks noGrp="1" noChangeAspect="1"/>
          </p:cNvSpPr>
          <p:nvPr>
            <p:ph type="title"/>
          </p:nvPr>
        </p:nvSpPr>
        <p:spPr>
          <a:xfrm>
            <a:off x="0" y="-7894"/>
            <a:ext cx="9144000" cy="722250"/>
          </a:xfrm>
          <a:prstGeom prst="rect">
            <a:avLst/>
          </a:prstGeom>
        </p:spPr>
        <p:txBody>
          <a:bodyPr vert="horz" lIns="36000" tIns="36000" rIns="36000" bIns="36000" rtlCol="0" anchor="ctr">
            <a:normAutofit/>
          </a:bodyPr>
          <a:lstStyle/>
          <a:p>
            <a:r>
              <a:rPr lang="ru-RU" dirty="0" smtClean="0"/>
              <a:t>Образец заголовка</a:t>
            </a:r>
            <a:endParaRPr lang="ru-RU" dirty="0"/>
          </a:p>
        </p:txBody>
      </p:sp>
      <p:sp>
        <p:nvSpPr>
          <p:cNvPr id="3" name="Таблица 2"/>
          <p:cNvSpPr>
            <a:spLocks noGrp="1"/>
          </p:cNvSpPr>
          <p:nvPr>
            <p:ph type="tbl" sz="quarter" idx="12"/>
          </p:nvPr>
        </p:nvSpPr>
        <p:spPr>
          <a:xfrm>
            <a:off x="250825" y="1124744"/>
            <a:ext cx="8642350" cy="4824536"/>
          </a:xfrm>
          <a:prstGeom prst="rect">
            <a:avLst/>
          </a:prstGeom>
          <a:noFill/>
          <a:ln>
            <a:noFill/>
          </a:ln>
        </p:spPr>
        <p:style>
          <a:lnRef idx="2">
            <a:schemeClr val="accent3"/>
          </a:lnRef>
          <a:fillRef idx="1">
            <a:schemeClr val="lt1"/>
          </a:fillRef>
          <a:effectRef idx="0">
            <a:schemeClr val="accent3"/>
          </a:effectRef>
          <a:fontRef idx="none"/>
        </p:style>
        <p:txBody>
          <a:bodyPr/>
          <a:lstStyle>
            <a:lvl1pPr marL="0" indent="0" algn="ctr">
              <a:buNone/>
              <a:defRPr/>
            </a:lvl1pPr>
          </a:lstStyle>
          <a:p>
            <a:endParaRPr lang="ru-RU" dirty="0"/>
          </a:p>
        </p:txBody>
      </p:sp>
      <p:sp>
        <p:nvSpPr>
          <p:cNvPr id="6" name="Номер слайда 5"/>
          <p:cNvSpPr>
            <a:spLocks noGrp="1"/>
          </p:cNvSpPr>
          <p:nvPr>
            <p:ph type="sldNum" sz="quarter" idx="4"/>
          </p:nvPr>
        </p:nvSpPr>
        <p:spPr>
          <a:xfrm>
            <a:off x="251520" y="6367728"/>
            <a:ext cx="1152128" cy="235831"/>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95D674A-043F-45DA-B63E-6539544E189A}" type="slidenum">
              <a:rPr lang="ru-RU" smtClean="0"/>
              <a:pPr/>
              <a:t>‹#›</a:t>
            </a:fld>
            <a:endParaRPr lang="ru-RU"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бъект с подписью">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6182" y="900000"/>
            <a:ext cx="4896000" cy="5400000"/>
          </a:xfrm>
          <a:prstGeom prst="rect">
            <a:avLst/>
          </a:prstGeom>
        </p:spPr>
        <p:txBody>
          <a:bodyPr/>
          <a:lstStyle>
            <a:lvl1pPr>
              <a:defRPr sz="2400"/>
            </a:lvl1pPr>
            <a:lvl2pPr>
              <a:buSzPct val="80000"/>
              <a:defRPr sz="2000"/>
            </a:lvl2pPr>
            <a:lvl3pPr>
              <a:buSzPct val="65000"/>
              <a:defRPr sz="1800" baseline="0"/>
            </a:lvl3pPr>
            <a:lvl4pPr>
              <a:buClr>
                <a:srgbClr val="5F7CC3"/>
              </a:buClr>
              <a:buFont typeface="Wingdings" pitchFamily="2" charset="2"/>
              <a:buChar char="§"/>
              <a:defRPr sz="1600"/>
            </a:lvl4pPr>
            <a:lvl5pPr>
              <a:buFont typeface="Wingdings" pitchFamily="2" charset="2"/>
              <a:buChar char="§"/>
              <a:defRPr sz="1400">
                <a:solidFill>
                  <a:schemeClr val="tx1">
                    <a:lumMod val="50000"/>
                    <a:lumOff val="5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Заголовок 1"/>
          <p:cNvSpPr>
            <a:spLocks noGrp="1"/>
          </p:cNvSpPr>
          <p:nvPr>
            <p:ph type="title"/>
          </p:nvPr>
        </p:nvSpPr>
        <p:spPr>
          <a:xfrm>
            <a:off x="144000" y="0"/>
            <a:ext cx="7929618" cy="720000"/>
          </a:xfrm>
        </p:spPr>
        <p:txBody>
          <a:bodyPr/>
          <a:lstStyle/>
          <a:p>
            <a:r>
              <a:rPr lang="ru-RU" smtClean="0"/>
              <a:t>Образец заголовка</a:t>
            </a:r>
            <a:endParaRPr lang="ru-RU" dirty="0"/>
          </a:p>
        </p:txBody>
      </p:sp>
      <p:sp>
        <p:nvSpPr>
          <p:cNvPr id="9" name="Рисунок 7"/>
          <p:cNvSpPr>
            <a:spLocks noGrp="1"/>
          </p:cNvSpPr>
          <p:nvPr>
            <p:ph type="pic" sz="quarter" idx="14"/>
          </p:nvPr>
        </p:nvSpPr>
        <p:spPr>
          <a:xfrm>
            <a:off x="0" y="714356"/>
            <a:ext cx="3600000" cy="6143644"/>
          </a:xfrm>
          <a:prstGeom prst="rect">
            <a:avLst/>
          </a:prstGeom>
        </p:spPr>
        <p:txBody>
          <a:bodyPr rtlCol="0">
            <a:normAutofit/>
          </a:bodyPr>
          <a:lstStyle/>
          <a:p>
            <a:pPr lvl="0"/>
            <a:r>
              <a:rPr lang="ru-RU" noProof="0" smtClean="0"/>
              <a:t>Вставка рисунка</a:t>
            </a:r>
            <a:endParaRPr lang="ru-RU" noProof="0"/>
          </a:p>
        </p:txBody>
      </p:sp>
      <p:sp>
        <p:nvSpPr>
          <p:cNvPr id="5" name="Номер слайда 5"/>
          <p:cNvSpPr>
            <a:spLocks noGrp="1"/>
          </p:cNvSpPr>
          <p:nvPr>
            <p:ph type="sldNum" sz="quarter" idx="15"/>
          </p:nvPr>
        </p:nvSpPr>
        <p:spPr>
          <a:xfrm>
            <a:off x="8286750" y="6500813"/>
            <a:ext cx="400050" cy="220662"/>
          </a:xfrm>
          <a:prstGeom prst="rect">
            <a:avLst/>
          </a:prstGeom>
        </p:spPr>
        <p:txBody>
          <a:bodyPr/>
          <a:lstStyle>
            <a:lvl1pPr algn="r">
              <a:defRPr sz="1000">
                <a:solidFill>
                  <a:schemeClr val="tx1">
                    <a:tint val="75000"/>
                  </a:schemeClr>
                </a:solidFill>
              </a:defRPr>
            </a:lvl1pPr>
          </a:lstStyle>
          <a:p>
            <a:pPr>
              <a:defRPr/>
            </a:pPr>
            <a:fld id="{CB4FF6BE-8E85-4D31-A14D-04A2BF3A5604}" type="slidenum">
              <a:rPr lang="ru-RU"/>
              <a:pPr>
                <a:defRPr/>
              </a:pPr>
              <a:t>‹#›</a:t>
            </a:fld>
            <a:endParaRPr lang="ru-RU"/>
          </a:p>
        </p:txBody>
      </p:sp>
    </p:spTree>
    <p:extLst>
      <p:ext uri="{BB962C8B-B14F-4D97-AF65-F5344CB8AC3E}">
        <p14:creationId xmlns:p14="http://schemas.microsoft.com/office/powerpoint/2010/main" val="83868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7" name="Текст 6"/>
          <p:cNvSpPr>
            <a:spLocks noGrp="1"/>
          </p:cNvSpPr>
          <p:nvPr>
            <p:ph type="body" sz="quarter" idx="10" hasCustomPrompt="1"/>
          </p:nvPr>
        </p:nvSpPr>
        <p:spPr>
          <a:xfrm>
            <a:off x="4220427" y="2132856"/>
            <a:ext cx="5357812" cy="2736303"/>
          </a:xfrm>
          <a:prstGeom prst="rect">
            <a:avLst/>
          </a:prstGeom>
        </p:spPr>
        <p:txBody>
          <a:bodyPr anchor="ctr"/>
          <a:lstStyle>
            <a:lvl1pPr marL="355600" indent="0" algn="l">
              <a:spcBef>
                <a:spcPts val="0"/>
              </a:spcBef>
              <a:buNone/>
              <a:defRPr lang="ru-RU" sz="2400" baseline="0" dirty="0" smtClean="0">
                <a:latin typeface="Verdana" panose="020B0604030504040204" pitchFamily="34" charset="0"/>
                <a:ea typeface="Verdana" panose="020B0604030504040204" pitchFamily="34" charset="0"/>
                <a:cs typeface="Verdana" panose="020B0604030504040204" pitchFamily="34" charset="0"/>
              </a:defRPr>
            </a:lvl1pPr>
          </a:lstStyle>
          <a:p>
            <a:pPr lvl="0"/>
            <a:r>
              <a:rPr lang="ru-RU" dirty="0" smtClean="0"/>
              <a:t>Название раздела</a:t>
            </a:r>
            <a:r>
              <a:rPr lang="en-US" dirty="0" smtClean="0"/>
              <a:t> </a:t>
            </a:r>
            <a:r>
              <a:rPr lang="ru-RU" dirty="0" smtClean="0"/>
              <a:t>презентации </a:t>
            </a:r>
            <a:r>
              <a:rPr lang="en-US" dirty="0" smtClean="0"/>
              <a:t>Verdana Regular 24 </a:t>
            </a:r>
            <a:r>
              <a:rPr lang="en-US" dirty="0" err="1" smtClean="0"/>
              <a:t>pt</a:t>
            </a:r>
            <a:endParaRPr lang="ru-RU" dirty="0" smtClean="0"/>
          </a:p>
        </p:txBody>
      </p:sp>
      <p:cxnSp>
        <p:nvCxnSpPr>
          <p:cNvPr id="3" name="Прямая соединительная линия 2"/>
          <p:cNvCxnSpPr/>
          <p:nvPr userDrawn="1"/>
        </p:nvCxnSpPr>
        <p:spPr>
          <a:xfrm>
            <a:off x="4211960" y="2132856"/>
            <a:ext cx="5328592"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userDrawn="1"/>
        </p:nvCxnSpPr>
        <p:spPr>
          <a:xfrm>
            <a:off x="4224246" y="4869159"/>
            <a:ext cx="5328592"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Текст 8"/>
          <p:cNvSpPr>
            <a:spLocks noGrp="1"/>
          </p:cNvSpPr>
          <p:nvPr>
            <p:ph type="body" sz="quarter" idx="11" hasCustomPrompt="1"/>
          </p:nvPr>
        </p:nvSpPr>
        <p:spPr>
          <a:xfrm>
            <a:off x="4221163" y="5084763"/>
            <a:ext cx="5319712" cy="576262"/>
          </a:xfrm>
          <a:prstGeom prst="rect">
            <a:avLst/>
          </a:prstGeom>
        </p:spPr>
        <p:txBody>
          <a:bodyPr/>
          <a:lstStyle>
            <a:lvl1pPr marL="0" indent="0">
              <a:buFont typeface="Arial" panose="020B0604020202020204" pitchFamily="34" charset="0"/>
              <a:buNone/>
              <a:defRPr sz="1200">
                <a:latin typeface="Verdana" panose="020B0604030504040204" pitchFamily="34" charset="0"/>
                <a:ea typeface="Verdana" panose="020B0604030504040204" pitchFamily="34" charset="0"/>
                <a:cs typeface="Verdana" panose="020B0604030504040204" pitchFamily="34" charset="0"/>
              </a:defRPr>
            </a:lvl1pPr>
            <a:lvl2pPr>
              <a:defRPr sz="2400"/>
            </a:lvl2pPr>
            <a:lvl3pPr>
              <a:defRPr sz="2400"/>
            </a:lvl3pPr>
            <a:lvl4pPr>
              <a:defRPr sz="24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lvl5pPr>
          </a:lstStyle>
          <a:p>
            <a:pPr marL="0" marR="0" lvl="0" indent="-228600" algn="l" defTabSz="914400" rtl="0" eaLnBrk="1" fontAlgn="auto" latinLnBrk="0" hangingPunct="1">
              <a:lnSpc>
                <a:spcPct val="100000"/>
              </a:lnSpc>
              <a:spcBef>
                <a:spcPct val="20000"/>
              </a:spcBef>
              <a:spcAft>
                <a:spcPts val="0"/>
              </a:spcAft>
              <a:buClrTx/>
              <a:buSzTx/>
              <a:tabLst/>
              <a:defRPr/>
            </a:pPr>
            <a:r>
              <a:rPr kumimoji="0" lang="ru-RU" sz="2000" b="0" i="0" u="none" strike="noStrike" kern="1200" cap="none" spc="0" normalizeH="0" baseline="0" noProof="0" dirty="0" smtClean="0">
                <a:ln>
                  <a:noFill/>
                </a:ln>
                <a:solidFill>
                  <a:prstClr val="black"/>
                </a:solidFill>
                <a:effectLst/>
                <a:uLnTx/>
                <a:uFillTx/>
                <a:latin typeface="+mn-lt"/>
                <a:ea typeface="+mn-ea"/>
                <a:cs typeface="+mn-cs"/>
              </a:rPr>
              <a:t>Название презентации </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Verdana regular 12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pt</a:t>
            </a:r>
            <a:endParaRPr kumimoji="0" lang="ru-RU" sz="2000" b="0" i="0" u="none" strike="noStrike" kern="1200" cap="none" spc="0" normalizeH="0" baseline="0" noProof="0" dirty="0" smtClean="0">
              <a:ln>
                <a:noFill/>
              </a:ln>
              <a:solidFill>
                <a:prstClr val="black"/>
              </a:solidFill>
              <a:effectLst/>
              <a:uLnTx/>
              <a:uFillTx/>
              <a:latin typeface="+mn-lt"/>
              <a:ea typeface="+mn-ea"/>
              <a:cs typeface="+mn-cs"/>
            </a:endParaRPr>
          </a:p>
          <a:p>
            <a:pPr lvl="0"/>
            <a:endParaRPr lang="ru-RU"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side">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3982900" y="1916832"/>
            <a:ext cx="5053595" cy="2304256"/>
          </a:xfrm>
          <a:prstGeom prst="rect">
            <a:avLst/>
          </a:prstGeom>
        </p:spPr>
        <p:txBody>
          <a:bodyPr anchor="ctr"/>
          <a:lstStyle>
            <a:lvl1pPr marL="355600" indent="0" algn="l">
              <a:defRPr lang="ru-RU" sz="2400" baseline="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ru-RU" dirty="0" smtClean="0"/>
              <a:t>Название презентации </a:t>
            </a:r>
            <a:r>
              <a:rPr lang="en-US" dirty="0" smtClean="0"/>
              <a:t>Verdana Regular 24 pt.</a:t>
            </a:r>
            <a:br>
              <a:rPr lang="en-US" dirty="0" smtClean="0"/>
            </a:br>
            <a:r>
              <a:rPr lang="ru-RU" dirty="0" smtClean="0"/>
              <a:t>Максимальное количество строк в наборе - 7</a:t>
            </a:r>
            <a:endParaRPr lang="ru-RU" dirty="0"/>
          </a:p>
        </p:txBody>
      </p:sp>
      <p:sp>
        <p:nvSpPr>
          <p:cNvPr id="4" name="Текст 2"/>
          <p:cNvSpPr>
            <a:spLocks noGrp="1"/>
          </p:cNvSpPr>
          <p:nvPr>
            <p:ph type="body" idx="10" hasCustomPrompt="1"/>
          </p:nvPr>
        </p:nvSpPr>
        <p:spPr>
          <a:xfrm>
            <a:off x="4427984" y="5286388"/>
            <a:ext cx="4430296" cy="428627"/>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ru-RU" sz="14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Название подразделения фирмы</a:t>
            </a:r>
          </a:p>
        </p:txBody>
      </p:sp>
      <p:sp>
        <p:nvSpPr>
          <p:cNvPr id="5" name="Текст 2"/>
          <p:cNvSpPr>
            <a:spLocks noGrp="1"/>
          </p:cNvSpPr>
          <p:nvPr>
            <p:ph type="body" idx="11" hasCustomPrompt="1"/>
          </p:nvPr>
        </p:nvSpPr>
        <p:spPr>
          <a:xfrm>
            <a:off x="4427984" y="5715014"/>
            <a:ext cx="4430296" cy="500067"/>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4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Город, </a:t>
            </a:r>
            <a:r>
              <a:rPr lang="ru-RU" dirty="0" err="1" smtClean="0"/>
              <a:t>дд.мм.гггг</a:t>
            </a:r>
            <a:endParaRPr lang="ru-RU"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6266" y="3143248"/>
            <a:ext cx="4872014" cy="571504"/>
          </a:xfrm>
          <a:prstGeom prst="rect">
            <a:avLst/>
          </a:prstGeom>
        </p:spPr>
        <p:txBody>
          <a:bodyPr/>
          <a:lstStyle>
            <a:lvl1pPr algn="r">
              <a:defRPr sz="2800" cap="all" baseline="0">
                <a:solidFill>
                  <a:schemeClr val="accent6">
                    <a:lumMod val="75000"/>
                  </a:schemeClr>
                </a:solidFill>
              </a:defRPr>
            </a:lvl1pPr>
          </a:lstStyle>
          <a:p>
            <a:r>
              <a:rPr lang="ru-RU" smtClean="0"/>
              <a:t>Образец заголовка</a:t>
            </a:r>
            <a:endParaRPr lang="ru-RU" dirty="0"/>
          </a:p>
        </p:txBody>
      </p:sp>
      <p:sp>
        <p:nvSpPr>
          <p:cNvPr id="3" name="Rectangle 3"/>
          <p:cNvSpPr>
            <a:spLocks noGrp="1" noChangeArrowheads="1"/>
          </p:cNvSpPr>
          <p:nvPr>
            <p:ph type="subTitle" idx="1"/>
          </p:nvPr>
        </p:nvSpPr>
        <p:spPr>
          <a:xfrm>
            <a:off x="4000496" y="3643314"/>
            <a:ext cx="4857784" cy="1000132"/>
          </a:xfrm>
          <a:prstGeom prst="rect">
            <a:avLst/>
          </a:prstGeom>
        </p:spPr>
        <p:txBody>
          <a:bodyPr/>
          <a:lstStyle>
            <a:lvl1pPr marL="0" indent="0" algn="r">
              <a:lnSpc>
                <a:spcPct val="85000"/>
              </a:lnSpc>
              <a:buFont typeface="Arial" charset="0"/>
              <a:buNone/>
              <a:defRPr sz="2400" cap="all" baseline="0"/>
            </a:lvl1pPr>
          </a:lstStyle>
          <a:p>
            <a:r>
              <a:rPr lang="ru-RU" smtClean="0"/>
              <a:t>Образец подзаголовка</a:t>
            </a:r>
            <a:endParaRPr lang="en-US" dirty="0"/>
          </a:p>
        </p:txBody>
      </p:sp>
      <p:sp>
        <p:nvSpPr>
          <p:cNvPr id="4" name="Текст 2"/>
          <p:cNvSpPr>
            <a:spLocks noGrp="1"/>
          </p:cNvSpPr>
          <p:nvPr>
            <p:ph type="body" idx="10"/>
          </p:nvPr>
        </p:nvSpPr>
        <p:spPr>
          <a:xfrm>
            <a:off x="4000496" y="5286388"/>
            <a:ext cx="4857784" cy="428627"/>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itchFamily="34" charset="0"/>
              <a:buNone/>
              <a:tabLst/>
              <a:defRPr sz="1800" cap="all" baseline="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5" name="Текст 2"/>
          <p:cNvSpPr>
            <a:spLocks noGrp="1"/>
          </p:cNvSpPr>
          <p:nvPr>
            <p:ph type="body" idx="11"/>
          </p:nvPr>
        </p:nvSpPr>
        <p:spPr>
          <a:xfrm>
            <a:off x="4000496" y="5572140"/>
            <a:ext cx="4857784" cy="642942"/>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itchFamily="34" charset="0"/>
              <a:buNone/>
              <a:tabLst/>
              <a:defRPr sz="1800" cap="none" baseline="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a:p>
            <a:pPr lvl="0"/>
            <a:r>
              <a:rPr lang="ru-RU" dirty="0" smtClean="0"/>
              <a:t>Образец текста</a:t>
            </a:r>
          </a:p>
        </p:txBody>
      </p:sp>
    </p:spTree>
    <p:extLst>
      <p:ext uri="{BB962C8B-B14F-4D97-AF65-F5344CB8AC3E}">
        <p14:creationId xmlns:p14="http://schemas.microsoft.com/office/powerpoint/2010/main" val="337252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Текст 3"/>
          <p:cNvSpPr>
            <a:spLocks noGrp="1"/>
          </p:cNvSpPr>
          <p:nvPr>
            <p:ph type="body" sz="half" idx="11" hasCustomPrompt="1"/>
          </p:nvPr>
        </p:nvSpPr>
        <p:spPr>
          <a:xfrm>
            <a:off x="4349769" y="2708920"/>
            <a:ext cx="4579949" cy="357189"/>
          </a:xfrm>
          <a:prstGeom prst="rect">
            <a:avLst/>
          </a:prstGeom>
        </p:spPr>
        <p:txBody>
          <a:bodyPr/>
          <a:lstStyle>
            <a:lvl1pPr marL="0" indent="0" algn="r">
              <a:spcBef>
                <a:spcPts val="0"/>
              </a:spcBef>
              <a:buNone/>
              <a:defRPr lang="ru-RU" sz="200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Имя Фамилия</a:t>
            </a:r>
          </a:p>
        </p:txBody>
      </p:sp>
      <p:sp>
        <p:nvSpPr>
          <p:cNvPr id="8" name="Текст 3"/>
          <p:cNvSpPr>
            <a:spLocks noGrp="1"/>
          </p:cNvSpPr>
          <p:nvPr>
            <p:ph type="body" sz="half" idx="12" hasCustomPrompt="1"/>
          </p:nvPr>
        </p:nvSpPr>
        <p:spPr>
          <a:xfrm>
            <a:off x="4349769" y="3231429"/>
            <a:ext cx="4579949" cy="571504"/>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 typeface="Arial" pitchFamily="34" charset="0"/>
              <a:buNone/>
              <a:tabLst/>
              <a:defRPr sz="1800" cap="none" baseline="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Должность</a:t>
            </a:r>
          </a:p>
        </p:txBody>
      </p:sp>
    </p:spTree>
    <p:extLst>
      <p:ext uri="{BB962C8B-B14F-4D97-AF65-F5344CB8AC3E}">
        <p14:creationId xmlns:p14="http://schemas.microsoft.com/office/powerpoint/2010/main" val="203829778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3982900" y="1916832"/>
            <a:ext cx="5053595" cy="2304256"/>
          </a:xfrm>
          <a:prstGeom prst="rect">
            <a:avLst/>
          </a:prstGeom>
        </p:spPr>
        <p:txBody>
          <a:bodyPr anchor="ctr"/>
          <a:lstStyle>
            <a:lvl1pPr marL="355600" indent="0" algn="l">
              <a:defRPr lang="ru-RU" sz="2400" baseline="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ru-RU" dirty="0" smtClean="0"/>
              <a:t>Название презентации </a:t>
            </a:r>
            <a:r>
              <a:rPr lang="en-US" dirty="0" smtClean="0"/>
              <a:t>Verdana Regular 24 pt.</a:t>
            </a:r>
            <a:br>
              <a:rPr lang="en-US" dirty="0" smtClean="0"/>
            </a:br>
            <a:r>
              <a:rPr lang="ru-RU" dirty="0" smtClean="0"/>
              <a:t>Максимальное количество строк в наборе - 7</a:t>
            </a:r>
            <a:endParaRPr lang="ru-RU" dirty="0"/>
          </a:p>
        </p:txBody>
      </p:sp>
      <p:sp>
        <p:nvSpPr>
          <p:cNvPr id="8" name="Текст 2"/>
          <p:cNvSpPr>
            <a:spLocks noGrp="1"/>
          </p:cNvSpPr>
          <p:nvPr>
            <p:ph type="body" idx="10" hasCustomPrompt="1"/>
          </p:nvPr>
        </p:nvSpPr>
        <p:spPr>
          <a:xfrm>
            <a:off x="4427984" y="5286388"/>
            <a:ext cx="4430296" cy="428627"/>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ru-RU" sz="1400" baseline="0" dirty="0" smtClean="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Название подразделения фирмы</a:t>
            </a:r>
          </a:p>
        </p:txBody>
      </p:sp>
      <p:sp>
        <p:nvSpPr>
          <p:cNvPr id="9" name="Текст 2"/>
          <p:cNvSpPr>
            <a:spLocks noGrp="1"/>
          </p:cNvSpPr>
          <p:nvPr>
            <p:ph type="body" idx="11" hasCustomPrompt="1"/>
          </p:nvPr>
        </p:nvSpPr>
        <p:spPr>
          <a:xfrm>
            <a:off x="4427984" y="5715014"/>
            <a:ext cx="4430296" cy="500067"/>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400" cap="none" baseline="0">
                <a:solidFill>
                  <a:schemeClr val="accent6">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Город, </a:t>
            </a:r>
            <a:r>
              <a:rPr lang="ru-RU" dirty="0" err="1" smtClean="0"/>
              <a:t>дд.мм.гггг</a:t>
            </a:r>
            <a:endParaRPr lang="ru-RU" dirty="0" smtClean="0"/>
          </a:p>
        </p:txBody>
      </p:sp>
    </p:spTree>
    <p:extLst>
      <p:ext uri="{BB962C8B-B14F-4D97-AF65-F5344CB8AC3E}">
        <p14:creationId xmlns:p14="http://schemas.microsoft.com/office/powerpoint/2010/main" val="273092996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94"/>
            <a:ext cx="9144000" cy="72225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251520" y="900000"/>
            <a:ext cx="8640960" cy="5400000"/>
          </a:xfrm>
          <a:prstGeom prst="rect">
            <a:avLst/>
          </a:prstGeom>
        </p:spPr>
        <p:txBody>
          <a:bodyPr/>
          <a:lstStyle>
            <a:lvl1pPr>
              <a:buClr>
                <a:srgbClr val="002846"/>
              </a:buClr>
              <a:defRPr sz="2000">
                <a:latin typeface="Verdana" panose="020B0604030504040204" pitchFamily="34" charset="0"/>
                <a:ea typeface="Verdana" panose="020B0604030504040204" pitchFamily="34" charset="0"/>
                <a:cs typeface="Verdana" panose="020B0604030504040204" pitchFamily="34" charset="0"/>
              </a:defRPr>
            </a:lvl1pPr>
            <a:lvl2pPr>
              <a:buClr>
                <a:srgbClr val="0050A0"/>
              </a:buClr>
              <a:buSzPct val="70000"/>
              <a:defRPr sz="1800">
                <a:latin typeface="Verdana" panose="020B0604030504040204" pitchFamily="34" charset="0"/>
                <a:ea typeface="Verdana" panose="020B0604030504040204" pitchFamily="34" charset="0"/>
                <a:cs typeface="Verdana" panose="020B0604030504040204" pitchFamily="34" charset="0"/>
              </a:defRPr>
            </a:lvl2pPr>
            <a:lvl3pPr>
              <a:buClr>
                <a:srgbClr val="00518E"/>
              </a:buClr>
              <a:buSzPct val="60000"/>
              <a:defRPr sz="1600">
                <a:latin typeface="Verdana" panose="020B0604030504040204" pitchFamily="34" charset="0"/>
                <a:ea typeface="Verdana" panose="020B0604030504040204" pitchFamily="34" charset="0"/>
                <a:cs typeface="Verdana" panose="020B0604030504040204" pitchFamily="34" charset="0"/>
              </a:defRPr>
            </a:lvl3pPr>
            <a:lvl4pPr>
              <a:buClr>
                <a:srgbClr val="5F7CC3"/>
              </a:buClr>
              <a:buFont typeface="Wingdings" pitchFamily="2" charset="2"/>
              <a:buChar char="§"/>
              <a:defRPr sz="1400" baseline="0">
                <a:latin typeface="Verdana" panose="020B0604030504040204" pitchFamily="34" charset="0"/>
                <a:ea typeface="Verdana" panose="020B0604030504040204" pitchFamily="34" charset="0"/>
                <a:cs typeface="Verdana" panose="020B0604030504040204" pitchFamily="34" charset="0"/>
              </a:defRPr>
            </a:lvl4pPr>
            <a:lvl5pPr>
              <a:buFont typeface="Wingdings" pitchFamily="2" charset="2"/>
              <a:buChar char="§"/>
              <a:defRPr sz="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vl9pPr marL="3657600" indent="0">
              <a:buNone/>
              <a:defRPr/>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endParaRPr lang="en-US" dirty="0" smtClean="0"/>
          </a:p>
          <a:p>
            <a:pPr lvl="4"/>
            <a:r>
              <a:rPr lang="ru-RU" dirty="0" smtClean="0"/>
              <a:t>Пятый уровень </a:t>
            </a:r>
            <a:endParaRPr lang="en-US" dirty="0" smtClean="0"/>
          </a:p>
        </p:txBody>
      </p:sp>
      <p:sp>
        <p:nvSpPr>
          <p:cNvPr id="7" name="Номер слайда 5"/>
          <p:cNvSpPr>
            <a:spLocks noGrp="1"/>
          </p:cNvSpPr>
          <p:nvPr>
            <p:ph type="sldNum" sz="quarter" idx="4"/>
          </p:nvPr>
        </p:nvSpPr>
        <p:spPr>
          <a:xfrm>
            <a:off x="251520" y="6367728"/>
            <a:ext cx="1152128" cy="235831"/>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95D674A-043F-45DA-B63E-6539544E189A}" type="slidenum">
              <a:rPr lang="ru-RU" smtClean="0"/>
              <a:pPr/>
              <a:t>‹#›</a:t>
            </a:fld>
            <a:endParaRPr lang="ru-RU"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1520" y="900000"/>
            <a:ext cx="4248480" cy="5400000"/>
          </a:xfrm>
          <a:prstGeom prst="rect">
            <a:avLst/>
          </a:prstGeom>
        </p:spPr>
        <p:txBody>
          <a:bodyPr/>
          <a:lstStyle>
            <a:lvl1pPr>
              <a:buClr>
                <a:srgbClr val="002846"/>
              </a:buClr>
              <a:buFont typeface="Wingdings" pitchFamily="2" charset="2"/>
              <a:buChar char="§"/>
              <a:defRPr sz="2000">
                <a:latin typeface="Verdana" panose="020B0604030504040204" pitchFamily="34" charset="0"/>
                <a:ea typeface="Verdana" panose="020B0604030504040204" pitchFamily="34" charset="0"/>
                <a:cs typeface="Verdana" panose="020B0604030504040204" pitchFamily="34" charset="0"/>
              </a:defRPr>
            </a:lvl1pPr>
            <a:lvl2pPr>
              <a:buClr>
                <a:srgbClr val="5F7CC3"/>
              </a:buClr>
              <a:buSzPct val="80000"/>
              <a:defRPr sz="1800">
                <a:latin typeface="Verdana" panose="020B0604030504040204" pitchFamily="34" charset="0"/>
                <a:ea typeface="Verdana" panose="020B0604030504040204" pitchFamily="34" charset="0"/>
                <a:cs typeface="Verdana" panose="020B0604030504040204" pitchFamily="34" charset="0"/>
              </a:defRPr>
            </a:lvl2pPr>
            <a:lvl3pPr>
              <a:buClr>
                <a:srgbClr val="5F7CC3"/>
              </a:buClr>
              <a:buSzPct val="65000"/>
              <a:defRPr sz="1600">
                <a:latin typeface="Verdana" panose="020B0604030504040204" pitchFamily="34" charset="0"/>
                <a:ea typeface="Verdana" panose="020B0604030504040204" pitchFamily="34" charset="0"/>
                <a:cs typeface="Verdana" panose="020B0604030504040204" pitchFamily="34" charset="0"/>
              </a:defRPr>
            </a:lvl3pPr>
            <a:lvl4pPr>
              <a:buClr>
                <a:srgbClr val="5F7CC3"/>
              </a:buClr>
              <a:buFont typeface="Wingdings" pitchFamily="2" charset="2"/>
              <a:buChar char="§"/>
              <a:defRPr sz="1400">
                <a:latin typeface="Verdana" panose="020B0604030504040204" pitchFamily="34" charset="0"/>
                <a:ea typeface="Verdana" panose="020B0604030504040204" pitchFamily="34" charset="0"/>
                <a:cs typeface="Verdana" panose="020B0604030504040204" pitchFamily="34" charset="0"/>
              </a:defRPr>
            </a:lvl4pPr>
            <a:lvl5pPr marL="1447800" indent="-285750">
              <a:buFont typeface="Wingdings" panose="05000000000000000000" pitchFamily="2" charset="2"/>
              <a:buChar char="§"/>
              <a:defRPr sz="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endParaRPr lang="en-US" dirty="0" smtClean="0"/>
          </a:p>
          <a:p>
            <a:pPr lvl="4"/>
            <a:r>
              <a:rPr lang="ru-RU" dirty="0" smtClean="0"/>
              <a:t>Пятый уровень </a:t>
            </a:r>
            <a:endParaRPr lang="en-US" dirty="0" smtClean="0"/>
          </a:p>
        </p:txBody>
      </p:sp>
      <p:sp>
        <p:nvSpPr>
          <p:cNvPr id="4" name="Содержимое 3"/>
          <p:cNvSpPr>
            <a:spLocks noGrp="1"/>
          </p:cNvSpPr>
          <p:nvPr>
            <p:ph sz="half" idx="2"/>
          </p:nvPr>
        </p:nvSpPr>
        <p:spPr>
          <a:xfrm>
            <a:off x="4680000" y="900000"/>
            <a:ext cx="4248000" cy="5400000"/>
          </a:xfrm>
          <a:prstGeom prst="rect">
            <a:avLst/>
          </a:prstGeom>
        </p:spPr>
        <p:txBody>
          <a:bodyPr/>
          <a:lstStyle>
            <a:lvl1pPr>
              <a:buClr>
                <a:srgbClr val="002846"/>
              </a:buClr>
              <a:defRPr sz="2000">
                <a:latin typeface="Verdana" panose="020B0604030504040204" pitchFamily="34" charset="0"/>
                <a:ea typeface="Verdana" panose="020B0604030504040204" pitchFamily="34" charset="0"/>
                <a:cs typeface="Verdana" panose="020B0604030504040204" pitchFamily="34" charset="0"/>
              </a:defRPr>
            </a:lvl1pPr>
            <a:lvl2pPr>
              <a:buClr>
                <a:srgbClr val="5F7CC3"/>
              </a:buClr>
              <a:buSzPct val="80000"/>
              <a:defRPr sz="1800">
                <a:latin typeface="Verdana" panose="020B0604030504040204" pitchFamily="34" charset="0"/>
                <a:ea typeface="Verdana" panose="020B0604030504040204" pitchFamily="34" charset="0"/>
                <a:cs typeface="Verdana" panose="020B0604030504040204" pitchFamily="34" charset="0"/>
              </a:defRPr>
            </a:lvl2pPr>
            <a:lvl3pPr>
              <a:buClr>
                <a:srgbClr val="5F7CC3"/>
              </a:buClr>
              <a:buSzPct val="65000"/>
              <a:defRPr sz="1600">
                <a:latin typeface="Verdana" panose="020B0604030504040204" pitchFamily="34" charset="0"/>
                <a:ea typeface="Verdana" panose="020B0604030504040204" pitchFamily="34" charset="0"/>
                <a:cs typeface="Verdana" panose="020B0604030504040204" pitchFamily="34" charset="0"/>
              </a:defRPr>
            </a:lvl3pPr>
            <a:lvl4pPr>
              <a:buClr>
                <a:srgbClr val="5F7CC3"/>
              </a:buClr>
              <a:buFont typeface="Wingdings" pitchFamily="2" charset="2"/>
              <a:buChar char="§"/>
              <a:defRPr sz="1400">
                <a:latin typeface="Verdana" panose="020B0604030504040204" pitchFamily="34" charset="0"/>
                <a:ea typeface="Verdana" panose="020B0604030504040204" pitchFamily="34" charset="0"/>
                <a:cs typeface="Verdana" panose="020B0604030504040204" pitchFamily="34" charset="0"/>
              </a:defRPr>
            </a:lvl4pPr>
            <a:lvl5pPr>
              <a:buFont typeface="Wingdings" pitchFamily="2" charset="2"/>
              <a:buChar char="§"/>
              <a:defRPr sz="1200">
                <a:solidFill>
                  <a:schemeClr val="bg1">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endParaRPr lang="en-US" dirty="0" smtClean="0"/>
          </a:p>
          <a:p>
            <a:pPr lvl="4"/>
            <a:r>
              <a:rPr lang="ru-RU" dirty="0" smtClean="0"/>
              <a:t>Пятый уровень </a:t>
            </a:r>
            <a:endParaRPr lang="en-US" dirty="0" smtClean="0"/>
          </a:p>
        </p:txBody>
      </p:sp>
      <p:sp>
        <p:nvSpPr>
          <p:cNvPr id="9" name="Номер слайда 5"/>
          <p:cNvSpPr>
            <a:spLocks noGrp="1"/>
          </p:cNvSpPr>
          <p:nvPr>
            <p:ph type="sldNum" sz="quarter" idx="4"/>
          </p:nvPr>
        </p:nvSpPr>
        <p:spPr>
          <a:xfrm>
            <a:off x="251520" y="6367728"/>
            <a:ext cx="1152128" cy="235831"/>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95D674A-043F-45DA-B63E-6539544E189A}" type="slidenum">
              <a:rPr lang="ru-RU" smtClean="0"/>
              <a:pPr/>
              <a:t>‹#›</a:t>
            </a:fld>
            <a:endParaRPr lang="ru-RU"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8" name="Рисунок 7"/>
          <p:cNvSpPr>
            <a:spLocks noGrp="1"/>
          </p:cNvSpPr>
          <p:nvPr>
            <p:ph type="pic" sz="quarter" idx="12"/>
          </p:nvPr>
        </p:nvSpPr>
        <p:spPr>
          <a:xfrm>
            <a:off x="5292725" y="1268413"/>
            <a:ext cx="3600450" cy="2160587"/>
          </a:xfrm>
          <a:prstGeom prst="rect">
            <a:avLst/>
          </a:prstGeom>
        </p:spPr>
        <p:txBody>
          <a:bodyPr/>
          <a:lstStyle>
            <a:lvl1pPr>
              <a:buClr>
                <a:srgbClr val="002846"/>
              </a:buClr>
              <a:defRPr>
                <a:latin typeface="Verdana" panose="020B0604030504040204" pitchFamily="34" charset="0"/>
                <a:ea typeface="Verdana" panose="020B0604030504040204" pitchFamily="34" charset="0"/>
                <a:cs typeface="Verdana" panose="020B0604030504040204" pitchFamily="34" charset="0"/>
              </a:defRPr>
            </a:lvl1pPr>
          </a:lstStyle>
          <a:p>
            <a:endParaRPr lang="ru-RU"/>
          </a:p>
        </p:txBody>
      </p:sp>
      <p:sp>
        <p:nvSpPr>
          <p:cNvPr id="13" name="Рисунок 7"/>
          <p:cNvSpPr>
            <a:spLocks noGrp="1"/>
          </p:cNvSpPr>
          <p:nvPr>
            <p:ph type="pic" sz="quarter" idx="13"/>
          </p:nvPr>
        </p:nvSpPr>
        <p:spPr>
          <a:xfrm>
            <a:off x="5292725" y="3645024"/>
            <a:ext cx="3600450" cy="2160587"/>
          </a:xfrm>
          <a:prstGeom prst="rect">
            <a:avLst/>
          </a:prstGeom>
        </p:spPr>
        <p:txBody>
          <a:bodyPr/>
          <a:lstStyle>
            <a:lvl1pPr>
              <a:buClr>
                <a:srgbClr val="002846"/>
              </a:buClr>
              <a:defRPr>
                <a:latin typeface="Verdana" panose="020B0604030504040204" pitchFamily="34" charset="0"/>
                <a:ea typeface="Verdana" panose="020B0604030504040204" pitchFamily="34" charset="0"/>
                <a:cs typeface="Verdana" panose="020B0604030504040204" pitchFamily="34" charset="0"/>
              </a:defRPr>
            </a:lvl1pPr>
          </a:lstStyle>
          <a:p>
            <a:endParaRPr lang="ru-RU"/>
          </a:p>
        </p:txBody>
      </p:sp>
      <p:sp>
        <p:nvSpPr>
          <p:cNvPr id="14" name="Содержимое 2"/>
          <p:cNvSpPr>
            <a:spLocks noGrp="1"/>
          </p:cNvSpPr>
          <p:nvPr>
            <p:ph sz="half" idx="1"/>
          </p:nvPr>
        </p:nvSpPr>
        <p:spPr>
          <a:xfrm>
            <a:off x="251520" y="900000"/>
            <a:ext cx="4752528" cy="5400000"/>
          </a:xfrm>
          <a:prstGeom prst="rect">
            <a:avLst/>
          </a:prstGeom>
        </p:spPr>
        <p:txBody>
          <a:bodyPr/>
          <a:lstStyle>
            <a:lvl1pPr>
              <a:buClr>
                <a:srgbClr val="002846"/>
              </a:buClr>
              <a:buFont typeface="Wingdings" pitchFamily="2" charset="2"/>
              <a:buChar char="§"/>
              <a:defRPr sz="2000">
                <a:latin typeface="Verdana" panose="020B0604030504040204" pitchFamily="34" charset="0"/>
                <a:ea typeface="Verdana" panose="020B0604030504040204" pitchFamily="34" charset="0"/>
                <a:cs typeface="Verdana" panose="020B0604030504040204" pitchFamily="34" charset="0"/>
              </a:defRPr>
            </a:lvl1pPr>
            <a:lvl2pPr>
              <a:buClr>
                <a:srgbClr val="5F7CC3"/>
              </a:buClr>
              <a:buSzPct val="80000"/>
              <a:defRPr sz="1800">
                <a:latin typeface="Verdana" panose="020B0604030504040204" pitchFamily="34" charset="0"/>
                <a:ea typeface="Verdana" panose="020B0604030504040204" pitchFamily="34" charset="0"/>
                <a:cs typeface="Verdana" panose="020B0604030504040204" pitchFamily="34" charset="0"/>
              </a:defRPr>
            </a:lvl2pPr>
            <a:lvl3pPr>
              <a:buClr>
                <a:srgbClr val="5F7CC3"/>
              </a:buClr>
              <a:buSzPct val="65000"/>
              <a:defRPr sz="1600">
                <a:latin typeface="Verdana" panose="020B0604030504040204" pitchFamily="34" charset="0"/>
                <a:ea typeface="Verdana" panose="020B0604030504040204" pitchFamily="34" charset="0"/>
                <a:cs typeface="Verdana" panose="020B0604030504040204" pitchFamily="34" charset="0"/>
              </a:defRPr>
            </a:lvl3pPr>
            <a:lvl4pPr>
              <a:buClr>
                <a:srgbClr val="5F7CC3"/>
              </a:buClr>
              <a:buFont typeface="Wingdings" pitchFamily="2" charset="2"/>
              <a:buChar char="§"/>
              <a:defRPr sz="1400">
                <a:latin typeface="Verdana" panose="020B0604030504040204" pitchFamily="34" charset="0"/>
                <a:ea typeface="Verdana" panose="020B0604030504040204" pitchFamily="34" charset="0"/>
                <a:cs typeface="Verdana" panose="020B0604030504040204" pitchFamily="34" charset="0"/>
              </a:defRPr>
            </a:lvl4pPr>
            <a:lvl5pPr>
              <a:buFont typeface="Wingdings" pitchFamily="2" charset="2"/>
              <a:buChar char="§"/>
              <a:defRPr sz="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endParaRPr lang="en-US" dirty="0" smtClean="0"/>
          </a:p>
          <a:p>
            <a:pPr lvl="4"/>
            <a:r>
              <a:rPr lang="ru-RU" dirty="0" smtClean="0"/>
              <a:t>Пятый уровень </a:t>
            </a:r>
            <a:endParaRPr lang="en-US" dirty="0" smtClean="0"/>
          </a:p>
        </p:txBody>
      </p:sp>
      <p:sp>
        <p:nvSpPr>
          <p:cNvPr id="9" name="Номер слайда 5"/>
          <p:cNvSpPr>
            <a:spLocks noGrp="1"/>
          </p:cNvSpPr>
          <p:nvPr>
            <p:ph type="sldNum" sz="quarter" idx="4"/>
          </p:nvPr>
        </p:nvSpPr>
        <p:spPr>
          <a:xfrm>
            <a:off x="251520" y="6367728"/>
            <a:ext cx="1152128" cy="235831"/>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95D674A-043F-45DA-B63E-6539544E189A}" type="slidenum">
              <a:rPr lang="ru-RU" smtClean="0"/>
              <a:pPr/>
              <a:t>‹#›</a:t>
            </a:fld>
            <a:endParaRPr lang="ru-RU"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лайд с рисунком">
    <p:spTree>
      <p:nvGrpSpPr>
        <p:cNvPr id="1" name=""/>
        <p:cNvGrpSpPr/>
        <p:nvPr/>
      </p:nvGrpSpPr>
      <p:grpSpPr>
        <a:xfrm>
          <a:off x="0" y="0"/>
          <a:ext cx="0" cy="0"/>
          <a:chOff x="0" y="0"/>
          <a:chExt cx="0" cy="0"/>
        </a:xfrm>
      </p:grpSpPr>
      <p:sp>
        <p:nvSpPr>
          <p:cNvPr id="9" name="Рисунок 7"/>
          <p:cNvSpPr>
            <a:spLocks noGrp="1"/>
          </p:cNvSpPr>
          <p:nvPr>
            <p:ph type="pic" sz="quarter" idx="14"/>
          </p:nvPr>
        </p:nvSpPr>
        <p:spPr>
          <a:xfrm>
            <a:off x="0" y="719118"/>
            <a:ext cx="3600000" cy="5580882"/>
          </a:xfrm>
          <a:prstGeom prst="rect">
            <a:avLst/>
          </a:prstGeom>
        </p:spPr>
        <p:txBody>
          <a:bodyPr/>
          <a:lstStyle>
            <a:lvl1pPr>
              <a:buClr>
                <a:srgbClr val="002846"/>
              </a:buClr>
              <a:defRPr/>
            </a:lvl1pPr>
          </a:lstStyle>
          <a:p>
            <a:r>
              <a:rPr lang="ru-RU" dirty="0" smtClean="0"/>
              <a:t>Вставка рисунка</a:t>
            </a:r>
            <a:endParaRPr lang="ru-RU" dirty="0"/>
          </a:p>
        </p:txBody>
      </p:sp>
      <p:sp>
        <p:nvSpPr>
          <p:cNvPr id="6" name="Заголовок 1"/>
          <p:cNvSpPr>
            <a:spLocks noGrp="1" noChangeAspect="1"/>
          </p:cNvSpPr>
          <p:nvPr>
            <p:ph type="title"/>
          </p:nvPr>
        </p:nvSpPr>
        <p:spPr>
          <a:xfrm>
            <a:off x="0" y="-7894"/>
            <a:ext cx="9144000" cy="722250"/>
          </a:xfrm>
          <a:prstGeom prst="rect">
            <a:avLst/>
          </a:prstGeom>
        </p:spPr>
        <p:txBody>
          <a:bodyPr vert="horz" lIns="36000" tIns="36000" rIns="36000" bIns="36000" rtlCol="0" anchor="ctr">
            <a:normAutofit/>
          </a:bodyPr>
          <a:lstStyle/>
          <a:p>
            <a:r>
              <a:rPr lang="ru-RU" dirty="0" smtClean="0"/>
              <a:t>Образец заголовка</a:t>
            </a:r>
            <a:endParaRPr lang="ru-RU" dirty="0"/>
          </a:p>
        </p:txBody>
      </p:sp>
      <p:sp>
        <p:nvSpPr>
          <p:cNvPr id="7" name="Содержимое 2"/>
          <p:cNvSpPr>
            <a:spLocks noGrp="1"/>
          </p:cNvSpPr>
          <p:nvPr>
            <p:ph sz="half" idx="1"/>
          </p:nvPr>
        </p:nvSpPr>
        <p:spPr>
          <a:xfrm>
            <a:off x="3851920" y="900000"/>
            <a:ext cx="5040560" cy="5400000"/>
          </a:xfrm>
          <a:prstGeom prst="rect">
            <a:avLst/>
          </a:prstGeom>
        </p:spPr>
        <p:txBody>
          <a:bodyPr/>
          <a:lstStyle>
            <a:lvl1pPr>
              <a:buClr>
                <a:srgbClr val="002846"/>
              </a:buClr>
              <a:buFont typeface="Wingdings" pitchFamily="2" charset="2"/>
              <a:buChar char="§"/>
              <a:defRPr sz="2000">
                <a:latin typeface="Verdana" panose="020B0604030504040204" pitchFamily="34" charset="0"/>
                <a:ea typeface="Verdana" panose="020B0604030504040204" pitchFamily="34" charset="0"/>
                <a:cs typeface="Verdana" panose="020B0604030504040204" pitchFamily="34" charset="0"/>
              </a:defRPr>
            </a:lvl1pPr>
            <a:lvl2pPr>
              <a:buClr>
                <a:srgbClr val="5F7CC3"/>
              </a:buClr>
              <a:buSzPct val="80000"/>
              <a:defRPr sz="1800">
                <a:latin typeface="Verdana" panose="020B0604030504040204" pitchFamily="34" charset="0"/>
                <a:ea typeface="Verdana" panose="020B0604030504040204" pitchFamily="34" charset="0"/>
                <a:cs typeface="Verdana" panose="020B0604030504040204" pitchFamily="34" charset="0"/>
              </a:defRPr>
            </a:lvl2pPr>
            <a:lvl3pPr>
              <a:buClr>
                <a:srgbClr val="5F7CC3"/>
              </a:buClr>
              <a:buSzPct val="65000"/>
              <a:defRPr sz="1600">
                <a:latin typeface="Verdana" panose="020B0604030504040204" pitchFamily="34" charset="0"/>
                <a:ea typeface="Verdana" panose="020B0604030504040204" pitchFamily="34" charset="0"/>
                <a:cs typeface="Verdana" panose="020B0604030504040204" pitchFamily="34" charset="0"/>
              </a:defRPr>
            </a:lvl3pPr>
            <a:lvl4pPr>
              <a:buClr>
                <a:srgbClr val="5F7CC3"/>
              </a:buClr>
              <a:buFont typeface="Wingdings" pitchFamily="2" charset="2"/>
              <a:buChar char="§"/>
              <a:defRPr sz="1400">
                <a:latin typeface="Verdana" panose="020B0604030504040204" pitchFamily="34" charset="0"/>
                <a:ea typeface="Verdana" panose="020B0604030504040204" pitchFamily="34" charset="0"/>
                <a:cs typeface="Verdana" panose="020B0604030504040204" pitchFamily="34" charset="0"/>
              </a:defRPr>
            </a:lvl4pPr>
            <a:lvl5pPr>
              <a:buFont typeface="Wingdings" pitchFamily="2" charset="2"/>
              <a:buChar char="§"/>
              <a:defRPr sz="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endParaRPr lang="en-US" dirty="0" smtClean="0"/>
          </a:p>
          <a:p>
            <a:pPr lvl="4"/>
            <a:r>
              <a:rPr lang="ru-RU" dirty="0" smtClean="0"/>
              <a:t>Пятый уровень </a:t>
            </a:r>
            <a:endParaRPr lang="en-US" dirty="0" smtClean="0"/>
          </a:p>
        </p:txBody>
      </p:sp>
      <p:sp>
        <p:nvSpPr>
          <p:cNvPr id="8" name="Номер слайда 5"/>
          <p:cNvSpPr>
            <a:spLocks noGrp="1"/>
          </p:cNvSpPr>
          <p:nvPr>
            <p:ph type="sldNum" sz="quarter" idx="4"/>
          </p:nvPr>
        </p:nvSpPr>
        <p:spPr>
          <a:xfrm>
            <a:off x="251520" y="6367728"/>
            <a:ext cx="1152128" cy="235831"/>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95D674A-043F-45DA-B63E-6539544E189A}" type="slidenum">
              <a:rPr lang="ru-RU" smtClean="0"/>
              <a:pPr/>
              <a:t>‹#›</a:t>
            </a:fld>
            <a:endParaRPr lang="ru-RU"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3.xml"/><Relationship Id="rId9"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4.xml"/><Relationship Id="rId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949" y="0"/>
            <a:ext cx="9747493" cy="6890229"/>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81" r:id="rId2"/>
    <p:sldLayoutId id="2147483702" r:id="rId3"/>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474" t="-400" r="2373" b="-1"/>
          <a:stretch/>
        </p:blipFill>
        <p:spPr>
          <a:xfrm>
            <a:off x="-36512" y="-27384"/>
            <a:ext cx="9217024" cy="6885384"/>
          </a:xfrm>
          <a:prstGeom prst="rect">
            <a:avLst/>
          </a:prstGeom>
        </p:spPr>
      </p:pic>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95936" y="4293096"/>
            <a:ext cx="4095242" cy="864096"/>
          </a:xfrm>
          <a:prstGeom prst="rect">
            <a:avLst/>
          </a:prstGeom>
        </p:spPr>
      </p:pic>
      <p:sp>
        <p:nvSpPr>
          <p:cNvPr id="10" name="Прямоугольник 9"/>
          <p:cNvSpPr/>
          <p:nvPr userDrawn="1"/>
        </p:nvSpPr>
        <p:spPr>
          <a:xfrm>
            <a:off x="7564766" y="4293096"/>
            <a:ext cx="1579233" cy="860400"/>
          </a:xfrm>
          <a:prstGeom prst="rect">
            <a:avLst/>
          </a:prstGeom>
          <a:solidFill>
            <a:srgbClr val="0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userDrawn="1"/>
        </p:nvSpPr>
        <p:spPr>
          <a:xfrm>
            <a:off x="4283968" y="4293096"/>
            <a:ext cx="4860031" cy="222480"/>
          </a:xfrm>
          <a:prstGeom prst="rect">
            <a:avLst/>
          </a:prstGeom>
          <a:solidFill>
            <a:srgbClr val="0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userDrawn="1"/>
        </p:nvSpPr>
        <p:spPr>
          <a:xfrm>
            <a:off x="4427985" y="4931016"/>
            <a:ext cx="4716016" cy="222480"/>
          </a:xfrm>
          <a:prstGeom prst="rect">
            <a:avLst/>
          </a:prstGeom>
          <a:solidFill>
            <a:srgbClr val="0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userDrawn="1"/>
        </p:nvSpPr>
        <p:spPr>
          <a:xfrm>
            <a:off x="7564764" y="4692215"/>
            <a:ext cx="1103187" cy="246221"/>
          </a:xfrm>
          <a:prstGeom prst="rect">
            <a:avLst/>
          </a:prstGeom>
          <a:noFill/>
        </p:spPr>
        <p:txBody>
          <a:bodyPr wrap="none" rtlCol="0">
            <a:spAutoFit/>
          </a:bodyPr>
          <a:lstStyle/>
          <a:p>
            <a:r>
              <a:rPr lang="en-US" sz="1000" dirty="0" smtClean="0">
                <a:solidFill>
                  <a:schemeClr val="bg2">
                    <a:lumMod val="95000"/>
                  </a:schemeClr>
                </a:solidFill>
                <a:latin typeface="Verdana" panose="020B0604030504040204" pitchFamily="34" charset="0"/>
                <a:ea typeface="Verdana" panose="020B0604030504040204" pitchFamily="34" charset="0"/>
                <a:cs typeface="Verdana" panose="020B0604030504040204" pitchFamily="34" charset="0"/>
              </a:rPr>
              <a:t>VEGASLEX.RU</a:t>
            </a:r>
            <a:endParaRPr lang="ru-RU" sz="1000" dirty="0">
              <a:solidFill>
                <a:schemeClr val="bg2">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5529702"/>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9144000" cy="720000"/>
          </a:xfrm>
          <a:prstGeom prst="rect">
            <a:avLst/>
          </a:prstGeom>
          <a:solidFill>
            <a:srgbClr val="C2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ru-RU" dirty="0"/>
          </a:p>
        </p:txBody>
      </p:sp>
      <p:sp>
        <p:nvSpPr>
          <p:cNvPr id="2" name="Заголовок 1"/>
          <p:cNvSpPr>
            <a:spLocks noGrp="1" noChangeAspect="1"/>
          </p:cNvSpPr>
          <p:nvPr>
            <p:ph type="title"/>
          </p:nvPr>
        </p:nvSpPr>
        <p:spPr>
          <a:xfrm>
            <a:off x="0" y="-7894"/>
            <a:ext cx="9143999" cy="722250"/>
          </a:xfrm>
          <a:prstGeom prst="rect">
            <a:avLst/>
          </a:prstGeom>
        </p:spPr>
        <p:txBody>
          <a:bodyPr vert="horz" lIns="36000" tIns="36000" rIns="36000" bIns="36000" rtlCol="0" anchor="ctr">
            <a:normAutofit/>
          </a:bodyPr>
          <a:lstStyle/>
          <a:p>
            <a:r>
              <a:rPr lang="ru-RU" dirty="0" smtClean="0"/>
              <a:t>Образец заголовка</a:t>
            </a:r>
            <a:endParaRPr lang="ru-RU" dirty="0"/>
          </a:p>
        </p:txBody>
      </p:sp>
      <p:cxnSp>
        <p:nvCxnSpPr>
          <p:cNvPr id="7" name="Прямая соединительная линия 6"/>
          <p:cNvCxnSpPr/>
          <p:nvPr userDrawn="1"/>
        </p:nvCxnSpPr>
        <p:spPr>
          <a:xfrm>
            <a:off x="251520" y="6309320"/>
            <a:ext cx="8640960" cy="0"/>
          </a:xfrm>
          <a:prstGeom prst="line">
            <a:avLst/>
          </a:prstGeom>
          <a:ln w="19050">
            <a:solidFill>
              <a:srgbClr val="C2C9D0"/>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83006" y="6419468"/>
            <a:ext cx="1045466" cy="12496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6" r:id="rId4"/>
    <p:sldLayoutId id="2147483694" r:id="rId5"/>
    <p:sldLayoutId id="2147483698" r:id="rId6"/>
    <p:sldLayoutId id="2147483703" r:id="rId7"/>
  </p:sldLayoutIdLst>
  <p:timing>
    <p:tnLst>
      <p:par>
        <p:cTn xmlns:p14="http://schemas.microsoft.com/office/powerpoint/2010/main" id="1" dur="indefinite" restart="never" nodeType="tmRoot"/>
      </p:par>
    </p:tnLst>
  </p:timing>
  <p:hf hdr="0" ftr="0" dt="0"/>
  <p:txStyles>
    <p:titleStyle>
      <a:lvl1pPr marL="355600" indent="0" algn="l" defTabSz="914400" rtl="0" eaLnBrk="1" latinLnBrk="0" hangingPunct="1">
        <a:lnSpc>
          <a:spcPct val="85000"/>
        </a:lnSpc>
        <a:spcBef>
          <a:spcPct val="0"/>
        </a:spcBef>
        <a:buNone/>
        <a:defRPr sz="2400" kern="1200">
          <a:solidFill>
            <a:srgbClr val="002846"/>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0690A"/>
        </a:buClr>
        <a:buFont typeface="Wingdings" pitchFamily="2" charset="2"/>
        <a:buChar char="§"/>
        <a:defRPr sz="2400" kern="1200">
          <a:solidFill>
            <a:schemeClr val="tx1"/>
          </a:solidFill>
          <a:latin typeface="+mn-lt"/>
          <a:ea typeface="+mn-ea"/>
          <a:cs typeface="+mn-cs"/>
        </a:defRPr>
      </a:lvl1pPr>
      <a:lvl2pPr marL="630238" indent="-273050" algn="l" defTabSz="914400" rtl="0" eaLnBrk="1" latinLnBrk="0" hangingPunct="1">
        <a:spcBef>
          <a:spcPct val="20000"/>
        </a:spcBef>
        <a:buClr>
          <a:srgbClr val="5F7CC3"/>
        </a:buClr>
        <a:buSzPct val="80000"/>
        <a:buFont typeface="Wingdings 3" pitchFamily="18" charset="2"/>
        <a:buChar char=""/>
        <a:defRPr sz="2000" kern="1200">
          <a:solidFill>
            <a:schemeClr val="tx1"/>
          </a:solidFill>
          <a:latin typeface="+mn-lt"/>
          <a:ea typeface="+mn-ea"/>
          <a:cs typeface="+mn-cs"/>
        </a:defRPr>
      </a:lvl2pPr>
      <a:lvl3pPr marL="895350" indent="-265113" algn="l" defTabSz="914400" rtl="0" eaLnBrk="1" latinLnBrk="0" hangingPunct="1">
        <a:spcBef>
          <a:spcPct val="20000"/>
        </a:spcBef>
        <a:buClr>
          <a:srgbClr val="5F7CC3"/>
        </a:buClr>
        <a:buSzPct val="65000"/>
        <a:buFont typeface="Wingdings 3" pitchFamily="18" charset="2"/>
        <a:buChar char=""/>
        <a:defRPr sz="1800" kern="1200">
          <a:solidFill>
            <a:schemeClr val="tx1"/>
          </a:solidFill>
          <a:latin typeface="+mn-lt"/>
          <a:ea typeface="+mn-ea"/>
          <a:cs typeface="+mn-cs"/>
        </a:defRPr>
      </a:lvl3pPr>
      <a:lvl4pPr marL="1162050" indent="-266700" algn="l" defTabSz="914400" rtl="0" eaLnBrk="1" latinLnBrk="0" hangingPunct="1">
        <a:spcBef>
          <a:spcPct val="20000"/>
        </a:spcBef>
        <a:buClr>
          <a:srgbClr val="28467D"/>
        </a:buClr>
        <a:buFont typeface="Arial" pitchFamily="34" charset="0"/>
        <a:buChar char="–"/>
        <a:defRPr sz="2000" kern="1200">
          <a:solidFill>
            <a:schemeClr val="tx1"/>
          </a:solidFill>
          <a:latin typeface="+mn-lt"/>
          <a:ea typeface="+mn-ea"/>
          <a:cs typeface="+mn-cs"/>
        </a:defRPr>
      </a:lvl4pPr>
      <a:lvl5pPr marL="1435100" indent="-273050" algn="l" defTabSz="914400" rtl="0" eaLnBrk="1" latinLnBrk="0" hangingPunct="1">
        <a:spcBef>
          <a:spcPct val="20000"/>
        </a:spcBef>
        <a:buClr>
          <a:srgbClr val="6E6E6E"/>
        </a:buClr>
        <a:buFont typeface="Arial" pitchFamily="34" charset="0"/>
        <a:buChar char="»"/>
        <a:defRPr sz="14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70" y="-65140"/>
            <a:ext cx="9918829" cy="7022532"/>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3982900" y="1916832"/>
            <a:ext cx="5269620" cy="2160240"/>
          </a:xfrm>
        </p:spPr>
        <p:txBody>
          <a:bodyPr/>
          <a:lstStyle/>
          <a:p>
            <a:r>
              <a:rPr lang="ru-RU" dirty="0" smtClean="0"/>
              <a:t>Юридическая проверка земельного участка</a:t>
            </a:r>
            <a:endParaRPr lang="ru-RU" dirty="0"/>
          </a:p>
        </p:txBody>
      </p:sp>
      <p:sp>
        <p:nvSpPr>
          <p:cNvPr id="25" name="Текст 24"/>
          <p:cNvSpPr>
            <a:spLocks noGrp="1"/>
          </p:cNvSpPr>
          <p:nvPr>
            <p:ph type="body" idx="10"/>
          </p:nvPr>
        </p:nvSpPr>
        <p:spPr>
          <a:xfrm>
            <a:off x="4427984" y="5286388"/>
            <a:ext cx="4824536" cy="428627"/>
          </a:xfrm>
        </p:spPr>
        <p:txBody>
          <a:bodyPr/>
          <a:lstStyle/>
          <a:p>
            <a:r>
              <a:rPr lang="ru-RU" dirty="0" smtClean="0"/>
              <a:t>Практика </a:t>
            </a:r>
            <a:r>
              <a:rPr lang="ru-RU" dirty="0"/>
              <a:t>"</a:t>
            </a:r>
            <a:r>
              <a:rPr lang="ru-RU" dirty="0" smtClean="0"/>
              <a:t>Недвижимость. Земля. Строительство"</a:t>
            </a:r>
          </a:p>
        </p:txBody>
      </p:sp>
      <p:sp>
        <p:nvSpPr>
          <p:cNvPr id="5" name="Текст 4"/>
          <p:cNvSpPr>
            <a:spLocks noGrp="1"/>
          </p:cNvSpPr>
          <p:nvPr>
            <p:ph type="body" idx="11"/>
          </p:nvPr>
        </p:nvSpPr>
        <p:spPr>
          <a:xfrm>
            <a:off x="4427984" y="5877272"/>
            <a:ext cx="4430296" cy="500067"/>
          </a:xfrm>
        </p:spPr>
        <p:txBody>
          <a:bodyPr/>
          <a:lstStyle/>
          <a:p>
            <a:r>
              <a:rPr lang="ru-RU" dirty="0"/>
              <a:t>Москва</a:t>
            </a:r>
          </a:p>
          <a:p>
            <a:r>
              <a:rPr lang="en-US" dirty="0" smtClean="0"/>
              <a:t>7</a:t>
            </a:r>
            <a:r>
              <a:rPr lang="ru-RU" dirty="0" smtClean="0"/>
              <a:t> сентября 2015г.</a:t>
            </a:r>
            <a:endParaRPr lang="ru-RU" dirty="0"/>
          </a:p>
        </p:txBody>
      </p:sp>
      <p:sp>
        <p:nvSpPr>
          <p:cNvPr id="4" name="Подзаголовок 3"/>
          <p:cNvSpPr>
            <a:spLocks noGrp="1"/>
          </p:cNvSpPr>
          <p:nvPr>
            <p:ph type="subTitle" idx="4294967295"/>
          </p:nvPr>
        </p:nvSpPr>
        <p:spPr>
          <a:xfrm>
            <a:off x="4355976" y="2132857"/>
            <a:ext cx="4248472" cy="2041098"/>
          </a:xfrm>
          <a:prstGeom prst="rect">
            <a:avLst/>
          </a:prstGeom>
        </p:spPr>
        <p:txBody>
          <a:bodyPr/>
          <a:lstStyle/>
          <a:p>
            <a:pPr marL="0" indent="0">
              <a:buNone/>
            </a:pP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80526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dirty="0" smtClean="0"/>
              <a:t>Изменения в законодательстве в отношении Единого государственного реестра недвижимости</a:t>
            </a:r>
            <a:endParaRPr lang="ru-RU" dirty="0"/>
          </a:p>
        </p:txBody>
      </p:sp>
      <p:sp>
        <p:nvSpPr>
          <p:cNvPr id="7" name="Объект 6"/>
          <p:cNvSpPr>
            <a:spLocks noGrp="1"/>
          </p:cNvSpPr>
          <p:nvPr>
            <p:ph idx="1"/>
          </p:nvPr>
        </p:nvSpPr>
        <p:spPr/>
        <p:txBody>
          <a:bodyPr/>
          <a:lstStyle/>
          <a:p>
            <a:pPr marL="0" indent="0">
              <a:buNone/>
            </a:pPr>
            <a:r>
              <a:rPr lang="ru-RU" dirty="0">
                <a:solidFill>
                  <a:schemeClr val="accent1"/>
                </a:solidFill>
              </a:rPr>
              <a:t>Федеральный закон о государственном реестре недвижимости от 13.07.2015 № 218-ФЗ - создание единого государственного информационного ресурса в сфере </a:t>
            </a:r>
            <a:r>
              <a:rPr lang="ru-RU" dirty="0" smtClean="0">
                <a:solidFill>
                  <a:schemeClr val="accent1"/>
                </a:solidFill>
              </a:rPr>
              <a:t>недвижимости</a:t>
            </a:r>
            <a:endParaRPr lang="ru-RU" dirty="0">
              <a:solidFill>
                <a:schemeClr val="accent1"/>
              </a:solidFill>
            </a:endParaRPr>
          </a:p>
          <a:p>
            <a:pPr lvl="1">
              <a:buClr>
                <a:schemeClr val="tx2"/>
              </a:buClr>
              <a:buSzPct val="100000"/>
              <a:buFont typeface="Wingdings" panose="05000000000000000000" pitchFamily="2" charset="2"/>
              <a:buChar char="§"/>
            </a:pPr>
            <a:r>
              <a:rPr lang="ru-RU" dirty="0">
                <a:solidFill>
                  <a:schemeClr val="tx2"/>
                </a:solidFill>
              </a:rPr>
              <a:t>В</a:t>
            </a:r>
            <a:r>
              <a:rPr lang="ru-RU" dirty="0" smtClean="0">
                <a:solidFill>
                  <a:schemeClr val="tx2"/>
                </a:solidFill>
              </a:rPr>
              <a:t>ступает </a:t>
            </a:r>
            <a:r>
              <a:rPr lang="ru-RU" dirty="0">
                <a:solidFill>
                  <a:schemeClr val="tx2"/>
                </a:solidFill>
              </a:rPr>
              <a:t>в силу с 1 января 2017 года</a:t>
            </a:r>
          </a:p>
          <a:p>
            <a:pPr lvl="1">
              <a:buClr>
                <a:schemeClr val="tx2"/>
              </a:buClr>
              <a:buSzPct val="100000"/>
              <a:buFont typeface="Wingdings" panose="05000000000000000000" pitchFamily="2" charset="2"/>
              <a:buChar char="§"/>
            </a:pPr>
            <a:r>
              <a:rPr lang="ru-RU" dirty="0">
                <a:solidFill>
                  <a:schemeClr val="tx2"/>
                </a:solidFill>
              </a:rPr>
              <a:t>В</a:t>
            </a:r>
            <a:r>
              <a:rPr lang="ru-RU" dirty="0" smtClean="0">
                <a:solidFill>
                  <a:schemeClr val="tx2"/>
                </a:solidFill>
              </a:rPr>
              <a:t>ведение </a:t>
            </a:r>
            <a:r>
              <a:rPr lang="ru-RU" dirty="0">
                <a:solidFill>
                  <a:schemeClr val="tx2"/>
                </a:solidFill>
              </a:rPr>
              <a:t>единой учетно-регистрационной процедуры в отношении объектов недвижимости</a:t>
            </a:r>
          </a:p>
          <a:p>
            <a:pPr lvl="1">
              <a:buClr>
                <a:schemeClr val="tx2"/>
              </a:buClr>
              <a:buSzPct val="100000"/>
              <a:buFont typeface="Wingdings" panose="05000000000000000000" pitchFamily="2" charset="2"/>
              <a:buChar char="§"/>
            </a:pPr>
            <a:r>
              <a:rPr lang="ru-RU" dirty="0">
                <a:solidFill>
                  <a:schemeClr val="tx2"/>
                </a:solidFill>
              </a:rPr>
              <a:t>О</a:t>
            </a:r>
            <a:r>
              <a:rPr lang="ru-RU" dirty="0" smtClean="0">
                <a:solidFill>
                  <a:schemeClr val="tx2"/>
                </a:solidFill>
              </a:rPr>
              <a:t>существление </a:t>
            </a:r>
            <a:r>
              <a:rPr lang="ru-RU" dirty="0">
                <a:solidFill>
                  <a:schemeClr val="tx2"/>
                </a:solidFill>
              </a:rPr>
              <a:t>государственной регистрации прав, возникающих в силу закона, без заявления правообладателя или </a:t>
            </a:r>
            <a:r>
              <a:rPr lang="ru-RU" dirty="0" err="1">
                <a:solidFill>
                  <a:schemeClr val="tx2"/>
                </a:solidFill>
              </a:rPr>
              <a:t>правоприобретателя</a:t>
            </a:r>
            <a:endParaRPr lang="ru-RU" dirty="0">
              <a:solidFill>
                <a:schemeClr val="tx2"/>
              </a:solidFill>
            </a:endParaRPr>
          </a:p>
          <a:p>
            <a:pPr lvl="1">
              <a:buClr>
                <a:schemeClr val="tx2"/>
              </a:buClr>
              <a:buSzPct val="100000"/>
              <a:buFont typeface="Wingdings" panose="05000000000000000000" pitchFamily="2" charset="2"/>
              <a:buChar char="§"/>
            </a:pPr>
            <a:r>
              <a:rPr lang="ru-RU" dirty="0">
                <a:solidFill>
                  <a:schemeClr val="tx2"/>
                </a:solidFill>
              </a:rPr>
              <a:t>Р</a:t>
            </a:r>
            <a:r>
              <a:rPr lang="ru-RU" dirty="0" smtClean="0">
                <a:solidFill>
                  <a:schemeClr val="tx2"/>
                </a:solidFill>
              </a:rPr>
              <a:t>аспределение </a:t>
            </a:r>
            <a:r>
              <a:rPr lang="ru-RU" dirty="0">
                <a:solidFill>
                  <a:schemeClr val="tx2"/>
                </a:solidFill>
              </a:rPr>
              <a:t>ответственности за действия (бездействие) органов и лиц при государственной регистрации прав</a:t>
            </a:r>
          </a:p>
          <a:p>
            <a:pPr lvl="1">
              <a:buClr>
                <a:schemeClr val="tx2"/>
              </a:buClr>
              <a:buSzPct val="100000"/>
              <a:buFont typeface="Wingdings" panose="05000000000000000000" pitchFamily="2" charset="2"/>
              <a:buChar char="§"/>
            </a:pPr>
            <a:r>
              <a:rPr lang="ru-RU" dirty="0">
                <a:solidFill>
                  <a:schemeClr val="tx2"/>
                </a:solidFill>
              </a:rPr>
              <a:t>С</a:t>
            </a:r>
            <a:r>
              <a:rPr lang="ru-RU" dirty="0" smtClean="0">
                <a:solidFill>
                  <a:schemeClr val="tx2"/>
                </a:solidFill>
              </a:rPr>
              <a:t>окращение </a:t>
            </a:r>
            <a:r>
              <a:rPr lang="ru-RU" dirty="0">
                <a:solidFill>
                  <a:schemeClr val="tx2"/>
                </a:solidFill>
              </a:rPr>
              <a:t>сроков государственного кадастрового учета и государственной регистрации прав</a:t>
            </a:r>
          </a:p>
        </p:txBody>
      </p:sp>
      <p:sp>
        <p:nvSpPr>
          <p:cNvPr id="5" name="Номер слайда 4"/>
          <p:cNvSpPr>
            <a:spLocks noGrp="1"/>
          </p:cNvSpPr>
          <p:nvPr>
            <p:ph type="sldNum" sz="quarter" idx="4"/>
          </p:nvPr>
        </p:nvSpPr>
        <p:spPr>
          <a:xfrm>
            <a:off x="250825" y="6367463"/>
            <a:ext cx="1152525" cy="236537"/>
          </a:xfrm>
        </p:spPr>
        <p:txBody>
          <a:bodyPr/>
          <a:lstStyle/>
          <a:p>
            <a:fld id="{CB4FF6BE-8E85-4D31-A14D-04A2BF3A5604}" type="slidenum">
              <a:rPr lang="ru-RU" smtClean="0"/>
              <a:pPr/>
              <a:t>10</a:t>
            </a:fld>
            <a:endParaRPr lang="ru-RU"/>
          </a:p>
        </p:txBody>
      </p:sp>
    </p:spTree>
    <p:extLst>
      <p:ext uri="{BB962C8B-B14F-4D97-AF65-F5344CB8AC3E}">
        <p14:creationId xmlns:p14="http://schemas.microsoft.com/office/powerpoint/2010/main" val="25657651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Изменения в законодательстве в отношении Единого государственного реестра недвижимости</a:t>
            </a:r>
            <a:endParaRPr lang="ru-RU" dirty="0"/>
          </a:p>
        </p:txBody>
      </p:sp>
      <p:sp>
        <p:nvSpPr>
          <p:cNvPr id="7" name="Объект 6"/>
          <p:cNvSpPr>
            <a:spLocks noGrp="1"/>
          </p:cNvSpPr>
          <p:nvPr>
            <p:ph sz="half" idx="1"/>
          </p:nvPr>
        </p:nvSpPr>
        <p:spPr/>
        <p:txBody>
          <a:bodyPr/>
          <a:lstStyle/>
          <a:p>
            <a:pPr marL="0" lvl="1" indent="0">
              <a:buNone/>
            </a:pPr>
            <a:r>
              <a:rPr lang="ru-RU" sz="2000" dirty="0">
                <a:solidFill>
                  <a:schemeClr val="accent1"/>
                </a:solidFill>
              </a:rPr>
              <a:t>Состав Единого государственного реестра недвижимости:</a:t>
            </a:r>
          </a:p>
          <a:p>
            <a:pPr lvl="1">
              <a:buClr>
                <a:schemeClr val="tx2"/>
              </a:buClr>
              <a:buSzPct val="100000"/>
              <a:buFont typeface="Wingdings" panose="05000000000000000000" pitchFamily="2" charset="2"/>
              <a:buChar char="§"/>
            </a:pPr>
            <a:r>
              <a:rPr lang="ru-RU" dirty="0">
                <a:solidFill>
                  <a:schemeClr val="tx2"/>
                </a:solidFill>
              </a:rPr>
              <a:t>Р</a:t>
            </a:r>
            <a:r>
              <a:rPr lang="ru-RU" dirty="0" smtClean="0">
                <a:solidFill>
                  <a:schemeClr val="tx2"/>
                </a:solidFill>
              </a:rPr>
              <a:t>еестр </a:t>
            </a:r>
            <a:r>
              <a:rPr lang="ru-RU" dirty="0">
                <a:solidFill>
                  <a:schemeClr val="tx2"/>
                </a:solidFill>
              </a:rPr>
              <a:t>объектов недвижимости (кадастр недвижимости) </a:t>
            </a:r>
          </a:p>
          <a:p>
            <a:pPr lvl="1">
              <a:buClr>
                <a:schemeClr val="tx2"/>
              </a:buClr>
              <a:buSzPct val="100000"/>
              <a:buFont typeface="Wingdings" panose="05000000000000000000" pitchFamily="2" charset="2"/>
              <a:buChar char="§"/>
            </a:pPr>
            <a:r>
              <a:rPr lang="ru-RU" dirty="0">
                <a:solidFill>
                  <a:schemeClr val="tx2"/>
                </a:solidFill>
              </a:rPr>
              <a:t>Р</a:t>
            </a:r>
            <a:r>
              <a:rPr lang="ru-RU" dirty="0" smtClean="0">
                <a:solidFill>
                  <a:schemeClr val="tx2"/>
                </a:solidFill>
              </a:rPr>
              <a:t>еестр </a:t>
            </a:r>
            <a:r>
              <a:rPr lang="ru-RU" dirty="0">
                <a:solidFill>
                  <a:schemeClr val="tx2"/>
                </a:solidFill>
              </a:rPr>
              <a:t>прав, ограничений, обременений недвижимости</a:t>
            </a:r>
          </a:p>
          <a:p>
            <a:pPr lvl="1">
              <a:buClr>
                <a:schemeClr val="tx2"/>
              </a:buClr>
              <a:buSzPct val="100000"/>
              <a:buFont typeface="Wingdings" panose="05000000000000000000" pitchFamily="2" charset="2"/>
              <a:buChar char="§"/>
            </a:pPr>
            <a:r>
              <a:rPr lang="ru-RU" dirty="0">
                <a:solidFill>
                  <a:schemeClr val="tx2"/>
                </a:solidFill>
              </a:rPr>
              <a:t>Р</a:t>
            </a:r>
            <a:r>
              <a:rPr lang="ru-RU" dirty="0" smtClean="0">
                <a:solidFill>
                  <a:schemeClr val="tx2"/>
                </a:solidFill>
              </a:rPr>
              <a:t>еестр </a:t>
            </a:r>
            <a:r>
              <a:rPr lang="ru-RU" dirty="0">
                <a:solidFill>
                  <a:schemeClr val="tx2"/>
                </a:solidFill>
              </a:rPr>
              <a:t>сведений о зонах с особыми условиями использования территорий, территориях ОКН, ООПТ, лесопарков, береговых линиях, проектов межеваний территории и др.</a:t>
            </a:r>
          </a:p>
          <a:p>
            <a:pPr lvl="1">
              <a:buClr>
                <a:schemeClr val="tx2"/>
              </a:buClr>
              <a:buSzPct val="100000"/>
              <a:buFont typeface="Wingdings" panose="05000000000000000000" pitchFamily="2" charset="2"/>
              <a:buChar char="§"/>
            </a:pPr>
            <a:r>
              <a:rPr lang="ru-RU" dirty="0">
                <a:solidFill>
                  <a:schemeClr val="tx2"/>
                </a:solidFill>
              </a:rPr>
              <a:t>Р</a:t>
            </a:r>
            <a:r>
              <a:rPr lang="ru-RU" dirty="0" smtClean="0">
                <a:solidFill>
                  <a:schemeClr val="tx2"/>
                </a:solidFill>
              </a:rPr>
              <a:t>еестровые </a:t>
            </a:r>
            <a:r>
              <a:rPr lang="ru-RU" dirty="0">
                <a:solidFill>
                  <a:schemeClr val="tx2"/>
                </a:solidFill>
              </a:rPr>
              <a:t>дела</a:t>
            </a:r>
          </a:p>
          <a:p>
            <a:pPr lvl="1">
              <a:buClr>
                <a:schemeClr val="tx2"/>
              </a:buClr>
              <a:buSzPct val="100000"/>
              <a:buFont typeface="Wingdings" panose="05000000000000000000" pitchFamily="2" charset="2"/>
              <a:buChar char="§"/>
            </a:pPr>
            <a:r>
              <a:rPr lang="ru-RU" dirty="0">
                <a:solidFill>
                  <a:schemeClr val="tx2"/>
                </a:solidFill>
              </a:rPr>
              <a:t>К</a:t>
            </a:r>
            <a:r>
              <a:rPr lang="ru-RU" dirty="0" smtClean="0">
                <a:solidFill>
                  <a:schemeClr val="tx2"/>
                </a:solidFill>
              </a:rPr>
              <a:t>адастровые </a:t>
            </a:r>
            <a:r>
              <a:rPr lang="ru-RU" dirty="0">
                <a:solidFill>
                  <a:schemeClr val="tx2"/>
                </a:solidFill>
              </a:rPr>
              <a:t>карты</a:t>
            </a:r>
          </a:p>
          <a:p>
            <a:pPr lvl="1">
              <a:buClr>
                <a:schemeClr val="tx2"/>
              </a:buClr>
              <a:buSzPct val="100000"/>
              <a:buFont typeface="Wingdings" panose="05000000000000000000" pitchFamily="2" charset="2"/>
              <a:buChar char="§"/>
            </a:pPr>
            <a:r>
              <a:rPr lang="ru-RU" dirty="0">
                <a:solidFill>
                  <a:schemeClr val="tx2"/>
                </a:solidFill>
              </a:rPr>
              <a:t>К</a:t>
            </a:r>
            <a:r>
              <a:rPr lang="ru-RU" dirty="0" smtClean="0">
                <a:solidFill>
                  <a:schemeClr val="tx2"/>
                </a:solidFill>
              </a:rPr>
              <a:t>ниги </a:t>
            </a:r>
            <a:r>
              <a:rPr lang="ru-RU" dirty="0">
                <a:solidFill>
                  <a:schemeClr val="tx2"/>
                </a:solidFill>
              </a:rPr>
              <a:t>учета документов</a:t>
            </a:r>
          </a:p>
          <a:p>
            <a:pPr marL="357188" lvl="1" indent="0">
              <a:buNone/>
            </a:pPr>
            <a:endParaRPr lang="ru-RU" dirty="0"/>
          </a:p>
          <a:p>
            <a:pPr marL="357188" lvl="1" indent="0">
              <a:buNone/>
            </a:pPr>
            <a:endParaRPr lang="ru-RU" dirty="0" smtClean="0"/>
          </a:p>
        </p:txBody>
      </p:sp>
      <p:sp>
        <p:nvSpPr>
          <p:cNvPr id="5" name="Номер слайда 4"/>
          <p:cNvSpPr>
            <a:spLocks noGrp="1"/>
          </p:cNvSpPr>
          <p:nvPr>
            <p:ph type="sldNum" sz="quarter" idx="4"/>
          </p:nvPr>
        </p:nvSpPr>
        <p:spPr/>
        <p:txBody>
          <a:bodyPr/>
          <a:lstStyle/>
          <a:p>
            <a:fld id="{CB4FF6BE-8E85-4D31-A14D-04A2BF3A5604}" type="slidenum">
              <a:rPr lang="ru-RU" smtClean="0"/>
              <a:pPr/>
              <a:t>11</a:t>
            </a:fld>
            <a:endParaRPr lang="ru-RU"/>
          </a:p>
        </p:txBody>
      </p:sp>
      <p:pic>
        <p:nvPicPr>
          <p:cNvPr id="3" name="Рисунок 2"/>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8662" t="473" r="45790" b="-473"/>
          <a:stretch/>
        </p:blipFill>
        <p:spPr/>
      </p:pic>
    </p:spTree>
    <p:extLst>
      <p:ext uri="{BB962C8B-B14F-4D97-AF65-F5344CB8AC3E}">
        <p14:creationId xmlns:p14="http://schemas.microsoft.com/office/powerpoint/2010/main" val="39475195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1"/>
          </p:nvPr>
        </p:nvSpPr>
        <p:spPr/>
        <p:txBody>
          <a:bodyPr/>
          <a:lstStyle/>
          <a:p>
            <a:r>
              <a:rPr lang="ru-RU" dirty="0" smtClean="0"/>
              <a:t>Игорь  Чумаченко</a:t>
            </a:r>
            <a:endParaRPr lang="ru-RU" dirty="0"/>
          </a:p>
        </p:txBody>
      </p:sp>
      <p:sp>
        <p:nvSpPr>
          <p:cNvPr id="18" name="Текст 17"/>
          <p:cNvSpPr>
            <a:spLocks noGrp="1"/>
          </p:cNvSpPr>
          <p:nvPr>
            <p:ph type="body" sz="half" idx="12"/>
          </p:nvPr>
        </p:nvSpPr>
        <p:spPr>
          <a:xfrm>
            <a:off x="3995937" y="3231429"/>
            <a:ext cx="4933782" cy="571504"/>
          </a:xfrm>
        </p:spPr>
        <p:txBody>
          <a:bodyPr/>
          <a:lstStyle/>
          <a:p>
            <a:r>
              <a:rPr lang="ru-RU" dirty="0" smtClean="0"/>
              <a:t>Партнер, Руководитель практики </a:t>
            </a:r>
            <a:r>
              <a:rPr lang="ru-RU" dirty="0"/>
              <a:t>"</a:t>
            </a:r>
            <a:r>
              <a:rPr lang="ru-RU" dirty="0" err="1" smtClean="0"/>
              <a:t>Недвижимость.Земля.Строительство</a:t>
            </a:r>
            <a:r>
              <a:rPr lang="ru-RU" dirty="0"/>
              <a:t>"</a:t>
            </a:r>
            <a:endParaRPr lang="ru-RU" dirty="0" smtClean="0"/>
          </a:p>
          <a:p>
            <a:r>
              <a:rPr lang="en-US" dirty="0" smtClean="0"/>
              <a:t>Chumachenko@vegaslex.ru</a:t>
            </a:r>
            <a:endParaRPr lang="ru-RU" dirty="0"/>
          </a:p>
        </p:txBody>
      </p:sp>
    </p:spTree>
    <p:extLst>
      <p:ext uri="{BB962C8B-B14F-4D97-AF65-F5344CB8AC3E}">
        <p14:creationId xmlns:p14="http://schemas.microsoft.com/office/powerpoint/2010/main" val="4248209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Проверка земельного участка</a:t>
            </a:r>
            <a:endParaRPr lang="ru-RU" dirty="0"/>
          </a:p>
        </p:txBody>
      </p:sp>
      <p:sp>
        <p:nvSpPr>
          <p:cNvPr id="7" name="Объект 6"/>
          <p:cNvSpPr>
            <a:spLocks noGrp="1"/>
          </p:cNvSpPr>
          <p:nvPr>
            <p:ph sz="half" idx="1"/>
          </p:nvPr>
        </p:nvSpPr>
        <p:spPr>
          <a:xfrm>
            <a:off x="3275856" y="908719"/>
            <a:ext cx="5688632" cy="5694839"/>
          </a:xfrm>
        </p:spPr>
        <p:txBody>
          <a:bodyPr/>
          <a:lstStyle/>
          <a:p>
            <a:pPr marL="0" indent="0">
              <a:buNone/>
            </a:pPr>
            <a:r>
              <a:rPr lang="ru-RU" sz="2200" dirty="0" smtClean="0">
                <a:solidFill>
                  <a:schemeClr val="accent1"/>
                </a:solidFill>
              </a:rPr>
              <a:t>Цель юридической проверки </a:t>
            </a:r>
            <a:r>
              <a:rPr lang="en-US" sz="2200" dirty="0" smtClean="0">
                <a:solidFill>
                  <a:schemeClr val="accent1"/>
                </a:solidFill>
              </a:rPr>
              <a:t>(LDD</a:t>
            </a:r>
            <a:r>
              <a:rPr lang="ru-RU" sz="2200" dirty="0" smtClean="0">
                <a:solidFill>
                  <a:schemeClr val="accent1"/>
                </a:solidFill>
              </a:rPr>
              <a:t>) </a:t>
            </a:r>
            <a:r>
              <a:rPr lang="ru-RU" dirty="0" smtClean="0"/>
              <a:t>– минимизация рисков приобретателя земельного участка </a:t>
            </a:r>
          </a:p>
          <a:p>
            <a:pPr marL="265113" lvl="1" indent="-265113">
              <a:spcBef>
                <a:spcPts val="600"/>
              </a:spcBef>
              <a:buClr>
                <a:schemeClr val="tx2"/>
              </a:buClr>
              <a:buSzPct val="100000"/>
              <a:buFont typeface="Wingdings" panose="05000000000000000000" pitchFamily="2" charset="2"/>
              <a:buChar char="§"/>
            </a:pPr>
            <a:r>
              <a:rPr lang="ru-RU" dirty="0" smtClean="0">
                <a:solidFill>
                  <a:schemeClr val="tx2"/>
                </a:solidFill>
              </a:rPr>
              <a:t>Риски утраты прав</a:t>
            </a:r>
          </a:p>
          <a:p>
            <a:pPr marL="265113" lvl="1" indent="-265113">
              <a:buClr>
                <a:schemeClr val="tx2"/>
              </a:buClr>
              <a:buSzPct val="100000"/>
              <a:buFont typeface="Wingdings" panose="05000000000000000000" pitchFamily="2" charset="2"/>
              <a:buChar char="§"/>
            </a:pPr>
            <a:r>
              <a:rPr lang="ru-RU" dirty="0" smtClean="0">
                <a:solidFill>
                  <a:schemeClr val="tx2"/>
                </a:solidFill>
              </a:rPr>
              <a:t>Риски потерь денежных средств (в </a:t>
            </a:r>
            <a:r>
              <a:rPr lang="ru-RU" dirty="0" err="1" smtClean="0">
                <a:solidFill>
                  <a:schemeClr val="tx2"/>
                </a:solidFill>
              </a:rPr>
              <a:t>т.ч</a:t>
            </a:r>
            <a:r>
              <a:rPr lang="ru-RU" dirty="0" smtClean="0">
                <a:solidFill>
                  <a:schemeClr val="tx2"/>
                </a:solidFill>
              </a:rPr>
              <a:t>. признание объектов самовольными постройками</a:t>
            </a:r>
            <a:r>
              <a:rPr lang="ru-RU" dirty="0" smtClean="0">
                <a:solidFill>
                  <a:schemeClr val="tx2"/>
                </a:solidFill>
              </a:rPr>
              <a:t>)</a:t>
            </a:r>
            <a:endParaRPr lang="en-US" dirty="0" smtClean="0">
              <a:solidFill>
                <a:schemeClr val="tx2"/>
              </a:solidFill>
            </a:endParaRPr>
          </a:p>
          <a:p>
            <a:pPr marL="265113" lvl="1" indent="-265113">
              <a:buClr>
                <a:schemeClr val="tx2"/>
              </a:buClr>
              <a:buSzPct val="100000"/>
              <a:buFont typeface="Wingdings" panose="05000000000000000000" pitchFamily="2" charset="2"/>
              <a:buChar char="§"/>
            </a:pPr>
            <a:r>
              <a:rPr lang="ru-RU" dirty="0" smtClean="0">
                <a:solidFill>
                  <a:schemeClr val="tx2"/>
                </a:solidFill>
              </a:rPr>
              <a:t>Реализуемость Проекта</a:t>
            </a:r>
            <a:endParaRPr lang="ru-RU" dirty="0" smtClean="0">
              <a:solidFill>
                <a:schemeClr val="tx2"/>
              </a:solidFill>
            </a:endParaRPr>
          </a:p>
          <a:p>
            <a:pPr marL="265113" lvl="1" indent="-265113">
              <a:buClr>
                <a:schemeClr val="tx2"/>
              </a:buClr>
              <a:buSzPct val="100000"/>
              <a:buFont typeface="Wingdings" panose="05000000000000000000" pitchFamily="2" charset="2"/>
              <a:buChar char="§"/>
            </a:pPr>
            <a:r>
              <a:rPr lang="ru-RU" dirty="0" smtClean="0">
                <a:solidFill>
                  <a:schemeClr val="tx2"/>
                </a:solidFill>
              </a:rPr>
              <a:t>Учет результатов  </a:t>
            </a:r>
            <a:r>
              <a:rPr lang="en-US" dirty="0" smtClean="0">
                <a:solidFill>
                  <a:schemeClr val="tx2"/>
                </a:solidFill>
              </a:rPr>
              <a:t>LDD</a:t>
            </a:r>
            <a:r>
              <a:rPr lang="ru-RU" dirty="0" smtClean="0">
                <a:solidFill>
                  <a:schemeClr val="tx2"/>
                </a:solidFill>
              </a:rPr>
              <a:t> при структурировании сделки/компенсирование потерь</a:t>
            </a:r>
          </a:p>
          <a:p>
            <a:pPr marL="630238" lvl="2" indent="-365125">
              <a:buSzPct val="70000"/>
              <a:buFont typeface="Wingdings 3" panose="05040102010807070707" pitchFamily="18" charset="2"/>
              <a:buChar char=""/>
            </a:pPr>
            <a:r>
              <a:rPr lang="ru-RU" dirty="0"/>
              <a:t>Возможность расторжения предварительного </a:t>
            </a:r>
            <a:r>
              <a:rPr lang="ru-RU" dirty="0" smtClean="0"/>
              <a:t>договора/возврат денежных средств </a:t>
            </a:r>
            <a:endParaRPr lang="ru-RU" dirty="0"/>
          </a:p>
          <a:p>
            <a:pPr marL="630238" lvl="2" indent="-365125">
              <a:buSzPct val="70000"/>
              <a:buFont typeface="Wingdings 3" panose="05040102010807070707" pitchFamily="18" charset="2"/>
              <a:buChar char=""/>
            </a:pPr>
            <a:r>
              <a:rPr lang="ru-RU" dirty="0" smtClean="0"/>
              <a:t>Заверения об обстоятельствах и возмещение потерь и др. условия (включение в основной договор)</a:t>
            </a:r>
          </a:p>
          <a:p>
            <a:pPr marL="265113" lvl="1" indent="-265113">
              <a:buClr>
                <a:schemeClr val="tx2"/>
              </a:buClr>
              <a:buSzPct val="100000"/>
              <a:buFont typeface="Wingdings" panose="05000000000000000000" pitchFamily="2" charset="2"/>
              <a:buChar char="§"/>
            </a:pPr>
            <a:r>
              <a:rPr lang="ru-RU" dirty="0">
                <a:solidFill>
                  <a:schemeClr val="tx2"/>
                </a:solidFill>
              </a:rPr>
              <a:t>Оптимизация </a:t>
            </a:r>
            <a:r>
              <a:rPr lang="ru-RU" dirty="0" smtClean="0">
                <a:solidFill>
                  <a:schemeClr val="tx2"/>
                </a:solidFill>
              </a:rPr>
              <a:t>конечной цены </a:t>
            </a:r>
            <a:r>
              <a:rPr lang="ru-RU" dirty="0">
                <a:solidFill>
                  <a:schemeClr val="tx2"/>
                </a:solidFill>
              </a:rPr>
              <a:t>и условий приобретения</a:t>
            </a:r>
          </a:p>
          <a:p>
            <a:pPr marL="0" indent="0">
              <a:buNone/>
            </a:pPr>
            <a:endParaRPr lang="ru-RU" sz="2400" dirty="0"/>
          </a:p>
        </p:txBody>
      </p:sp>
      <p:sp>
        <p:nvSpPr>
          <p:cNvPr id="5" name="Номер слайда 4"/>
          <p:cNvSpPr>
            <a:spLocks noGrp="1"/>
          </p:cNvSpPr>
          <p:nvPr>
            <p:ph type="sldNum" sz="quarter" idx="4"/>
          </p:nvPr>
        </p:nvSpPr>
        <p:spPr/>
        <p:txBody>
          <a:bodyPr/>
          <a:lstStyle/>
          <a:p>
            <a:fld id="{095D674A-043F-45DA-B63E-6539544E189A}" type="slidenum">
              <a:rPr lang="ru-RU" smtClean="0"/>
              <a:pPr/>
              <a:t>2</a:t>
            </a:fld>
            <a:endParaRPr lang="ru-RU" dirty="0"/>
          </a:p>
        </p:txBody>
      </p:sp>
      <p:pic>
        <p:nvPicPr>
          <p:cNvPr id="4" name="Рисунок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6006" r="26006"/>
          <a:stretch>
            <a:fillRect/>
          </a:stretch>
        </p:blipFill>
        <p:spPr>
          <a:xfrm>
            <a:off x="0" y="719118"/>
            <a:ext cx="3059832" cy="5580882"/>
          </a:xfrm>
        </p:spPr>
      </p:pic>
    </p:spTree>
    <p:extLst>
      <p:ext uri="{BB962C8B-B14F-4D97-AF65-F5344CB8AC3E}">
        <p14:creationId xmlns:p14="http://schemas.microsoft.com/office/powerpoint/2010/main" val="26924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Перечень</a:t>
            </a:r>
            <a:r>
              <a:rPr lang="ru-RU" dirty="0" smtClean="0"/>
              <a:t> </a:t>
            </a:r>
            <a:r>
              <a:rPr lang="ru-RU" dirty="0" smtClean="0"/>
              <a:t>необходимых сведений</a:t>
            </a:r>
            <a:endParaRPr lang="ru-RU" dirty="0"/>
          </a:p>
        </p:txBody>
      </p:sp>
      <p:sp>
        <p:nvSpPr>
          <p:cNvPr id="7" name="Объект 6"/>
          <p:cNvSpPr>
            <a:spLocks noGrp="1"/>
          </p:cNvSpPr>
          <p:nvPr>
            <p:ph idx="1"/>
          </p:nvPr>
        </p:nvSpPr>
        <p:spPr/>
        <p:txBody>
          <a:bodyPr/>
          <a:lstStyle/>
          <a:p>
            <a:pPr marL="0" indent="0">
              <a:buNone/>
            </a:pPr>
            <a:r>
              <a:rPr lang="ru-RU" sz="2400" dirty="0" smtClean="0">
                <a:solidFill>
                  <a:schemeClr val="accent1"/>
                </a:solidFill>
              </a:rPr>
              <a:t>Проверка участка</a:t>
            </a:r>
          </a:p>
          <a:p>
            <a:pPr lvl="1">
              <a:lnSpc>
                <a:spcPct val="150000"/>
              </a:lnSpc>
              <a:buClr>
                <a:schemeClr val="tx2"/>
              </a:buClr>
              <a:buSzPct val="100000"/>
              <a:buFont typeface="Wingdings" panose="05000000000000000000" pitchFamily="2" charset="2"/>
              <a:buChar char="§"/>
            </a:pPr>
            <a:r>
              <a:rPr lang="ru-RU" sz="2200" dirty="0">
                <a:solidFill>
                  <a:schemeClr val="tx2"/>
                </a:solidFill>
              </a:rPr>
              <a:t>Т</a:t>
            </a:r>
            <a:r>
              <a:rPr lang="ru-RU" sz="2200" dirty="0" smtClean="0">
                <a:solidFill>
                  <a:schemeClr val="tx2"/>
                </a:solidFill>
              </a:rPr>
              <a:t>итул (права) </a:t>
            </a:r>
          </a:p>
          <a:p>
            <a:pPr lvl="1">
              <a:lnSpc>
                <a:spcPct val="150000"/>
              </a:lnSpc>
              <a:buClr>
                <a:schemeClr val="tx2"/>
              </a:buClr>
              <a:buSzPct val="100000"/>
              <a:buFont typeface="Wingdings" panose="05000000000000000000" pitchFamily="2" charset="2"/>
              <a:buChar char="§"/>
            </a:pPr>
            <a:r>
              <a:rPr lang="ru-RU" sz="2200" dirty="0" smtClean="0">
                <a:solidFill>
                  <a:schemeClr val="tx2"/>
                </a:solidFill>
              </a:rPr>
              <a:t>Данные государственного кадастрового учета (сведения ГКН)</a:t>
            </a:r>
            <a:endParaRPr lang="ru-RU" sz="2200" dirty="0">
              <a:solidFill>
                <a:schemeClr val="tx2"/>
              </a:solidFill>
            </a:endParaRPr>
          </a:p>
          <a:p>
            <a:pPr lvl="1">
              <a:lnSpc>
                <a:spcPct val="150000"/>
              </a:lnSpc>
              <a:buClr>
                <a:schemeClr val="tx2"/>
              </a:buClr>
              <a:buSzPct val="100000"/>
              <a:buFont typeface="Wingdings" panose="05000000000000000000" pitchFamily="2" charset="2"/>
              <a:buChar char="§"/>
            </a:pPr>
            <a:r>
              <a:rPr lang="ru-RU" sz="2200" dirty="0" smtClean="0">
                <a:solidFill>
                  <a:schemeClr val="tx2"/>
                </a:solidFill>
              </a:rPr>
              <a:t>Ограничения, обременения</a:t>
            </a:r>
          </a:p>
          <a:p>
            <a:pPr lvl="1">
              <a:lnSpc>
                <a:spcPct val="150000"/>
              </a:lnSpc>
              <a:buClr>
                <a:schemeClr val="tx2"/>
              </a:buClr>
              <a:buSzPct val="100000"/>
              <a:buFont typeface="Wingdings" panose="05000000000000000000" pitchFamily="2" charset="2"/>
              <a:buChar char="§"/>
            </a:pPr>
            <a:r>
              <a:rPr lang="ru-RU" sz="2200" dirty="0" err="1" smtClean="0">
                <a:solidFill>
                  <a:schemeClr val="tx2"/>
                </a:solidFill>
              </a:rPr>
              <a:t>Правопритязания</a:t>
            </a:r>
            <a:endParaRPr lang="ru-RU" sz="2200" dirty="0">
              <a:solidFill>
                <a:schemeClr val="tx2"/>
              </a:solidFill>
            </a:endParaRPr>
          </a:p>
          <a:p>
            <a:pPr lvl="1">
              <a:lnSpc>
                <a:spcPct val="150000"/>
              </a:lnSpc>
              <a:buClr>
                <a:schemeClr val="tx2"/>
              </a:buClr>
              <a:buSzPct val="100000"/>
              <a:buFont typeface="Wingdings" panose="05000000000000000000" pitchFamily="2" charset="2"/>
              <a:buChar char="§"/>
            </a:pPr>
            <a:r>
              <a:rPr lang="ru-RU" sz="2200" dirty="0">
                <a:solidFill>
                  <a:schemeClr val="tx2"/>
                </a:solidFill>
              </a:rPr>
              <a:t>Н</a:t>
            </a:r>
            <a:r>
              <a:rPr lang="ru-RU" sz="2200" dirty="0" smtClean="0">
                <a:solidFill>
                  <a:schemeClr val="tx2"/>
                </a:solidFill>
              </a:rPr>
              <a:t>ахождение </a:t>
            </a:r>
            <a:r>
              <a:rPr lang="ru-RU" sz="2200" dirty="0">
                <a:solidFill>
                  <a:schemeClr val="tx2"/>
                </a:solidFill>
              </a:rPr>
              <a:t>ОКС на земельном участке, наличие коммуникаций</a:t>
            </a:r>
          </a:p>
          <a:p>
            <a:pPr lvl="1">
              <a:lnSpc>
                <a:spcPct val="150000"/>
              </a:lnSpc>
              <a:buClr>
                <a:schemeClr val="tx2"/>
              </a:buClr>
              <a:buSzPct val="100000"/>
              <a:buFont typeface="Wingdings" panose="05000000000000000000" pitchFamily="2" charset="2"/>
              <a:buChar char="§"/>
            </a:pPr>
            <a:r>
              <a:rPr lang="ru-RU" sz="2200" dirty="0" smtClean="0">
                <a:solidFill>
                  <a:schemeClr val="tx2"/>
                </a:solidFill>
              </a:rPr>
              <a:t>Законность возникновения прав текущего собственника</a:t>
            </a:r>
          </a:p>
          <a:p>
            <a:pPr lvl="1">
              <a:lnSpc>
                <a:spcPct val="150000"/>
              </a:lnSpc>
              <a:buClr>
                <a:schemeClr val="tx2"/>
              </a:buClr>
              <a:buSzPct val="100000"/>
              <a:buFont typeface="Wingdings" panose="05000000000000000000" pitchFamily="2" charset="2"/>
              <a:buChar char="§"/>
            </a:pPr>
            <a:endParaRPr lang="ru-RU" sz="2200" dirty="0">
              <a:solidFill>
                <a:schemeClr val="tx2"/>
              </a:solidFill>
            </a:endParaRPr>
          </a:p>
          <a:p>
            <a:pPr marL="357188" lvl="1" indent="0">
              <a:buNone/>
            </a:pPr>
            <a:endParaRPr lang="ru-RU" dirty="0"/>
          </a:p>
          <a:p>
            <a:pPr marL="357188" lvl="1" indent="0">
              <a:buNone/>
            </a:pPr>
            <a:endParaRPr lang="ru-RU" dirty="0" smtClean="0"/>
          </a:p>
        </p:txBody>
      </p:sp>
      <p:sp>
        <p:nvSpPr>
          <p:cNvPr id="5" name="Номер слайда 4"/>
          <p:cNvSpPr>
            <a:spLocks noGrp="1"/>
          </p:cNvSpPr>
          <p:nvPr>
            <p:ph type="sldNum" sz="quarter" idx="4"/>
          </p:nvPr>
        </p:nvSpPr>
        <p:spPr/>
        <p:txBody>
          <a:bodyPr/>
          <a:lstStyle/>
          <a:p>
            <a:fld id="{CB4FF6BE-8E85-4D31-A14D-04A2BF3A5604}" type="slidenum">
              <a:rPr lang="ru-RU" smtClean="0"/>
              <a:pPr/>
              <a:t>3</a:t>
            </a:fld>
            <a:endParaRPr lang="ru-RU"/>
          </a:p>
        </p:txBody>
      </p:sp>
    </p:spTree>
    <p:extLst>
      <p:ext uri="{BB962C8B-B14F-4D97-AF65-F5344CB8AC3E}">
        <p14:creationId xmlns:p14="http://schemas.microsoft.com/office/powerpoint/2010/main" val="16918019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dirty="0" smtClean="0"/>
              <a:t>Проверка титула</a:t>
            </a:r>
          </a:p>
        </p:txBody>
      </p:sp>
      <p:sp>
        <p:nvSpPr>
          <p:cNvPr id="2" name="Объект 1"/>
          <p:cNvSpPr>
            <a:spLocks noGrp="1"/>
          </p:cNvSpPr>
          <p:nvPr>
            <p:ph idx="1"/>
          </p:nvPr>
        </p:nvSpPr>
        <p:spPr>
          <a:xfrm>
            <a:off x="251520" y="900000"/>
            <a:ext cx="8640960" cy="5467728"/>
          </a:xfrm>
        </p:spPr>
        <p:txBody>
          <a:bodyPr/>
          <a:lstStyle/>
          <a:p>
            <a:pPr marL="0" lvl="1" indent="0">
              <a:buClr>
                <a:srgbClr val="002846"/>
              </a:buClr>
              <a:buSzTx/>
              <a:buNone/>
            </a:pPr>
            <a:r>
              <a:rPr lang="ru-RU" sz="2000" dirty="0" smtClean="0">
                <a:solidFill>
                  <a:schemeClr val="accent1"/>
                </a:solidFill>
              </a:rPr>
              <a:t>Запрос в Управление </a:t>
            </a:r>
            <a:r>
              <a:rPr lang="ru-RU" sz="2000" dirty="0" err="1" smtClean="0">
                <a:solidFill>
                  <a:schemeClr val="accent1"/>
                </a:solidFill>
              </a:rPr>
              <a:t>Росреестра</a:t>
            </a:r>
            <a:endParaRPr lang="ru-RU" sz="2000" dirty="0">
              <a:solidFill>
                <a:schemeClr val="accent1"/>
              </a:solidFill>
            </a:endParaRPr>
          </a:p>
          <a:p>
            <a:pPr lvl="1">
              <a:buClr>
                <a:schemeClr val="tx2"/>
              </a:buClr>
              <a:buSzPct val="100000"/>
              <a:buFont typeface="Wingdings" panose="05000000000000000000" pitchFamily="2" charset="2"/>
              <a:buChar char="§"/>
            </a:pPr>
            <a:r>
              <a:rPr lang="ru-RU" dirty="0">
                <a:solidFill>
                  <a:schemeClr val="tx2"/>
                </a:solidFill>
              </a:rPr>
              <a:t>В</a:t>
            </a:r>
            <a:r>
              <a:rPr lang="ru-RU" dirty="0" smtClean="0">
                <a:solidFill>
                  <a:schemeClr val="tx2"/>
                </a:solidFill>
              </a:rPr>
              <a:t>ыписка </a:t>
            </a:r>
            <a:r>
              <a:rPr lang="ru-RU" dirty="0">
                <a:solidFill>
                  <a:schemeClr val="tx2"/>
                </a:solidFill>
              </a:rPr>
              <a:t>из ЕГРП </a:t>
            </a:r>
            <a:r>
              <a:rPr lang="ru-RU" i="1" dirty="0">
                <a:solidFill>
                  <a:schemeClr val="tx2"/>
                </a:solidFill>
              </a:rPr>
              <a:t>о правах </a:t>
            </a:r>
            <a:r>
              <a:rPr lang="ru-RU" dirty="0">
                <a:solidFill>
                  <a:schemeClr val="tx2"/>
                </a:solidFill>
              </a:rPr>
              <a:t>на земельный участок содержит:</a:t>
            </a:r>
          </a:p>
          <a:p>
            <a:pPr lvl="2">
              <a:buClr>
                <a:srgbClr val="5F7CC3"/>
              </a:buClr>
              <a:buSzPct val="70000"/>
              <a:buFont typeface="Wingdings 3" panose="05040102010807070707" pitchFamily="18" charset="2"/>
              <a:buChar char=""/>
            </a:pPr>
            <a:r>
              <a:rPr lang="ru-RU" dirty="0"/>
              <a:t>Сведения о правах на земельный участок</a:t>
            </a:r>
          </a:p>
          <a:p>
            <a:pPr lvl="2">
              <a:buClr>
                <a:srgbClr val="5F7CC3"/>
              </a:buClr>
              <a:buSzPct val="70000"/>
              <a:buFont typeface="Wingdings 3" panose="05040102010807070707" pitchFamily="18" charset="2"/>
              <a:buChar char=""/>
            </a:pPr>
            <a:r>
              <a:rPr lang="ru-RU" dirty="0"/>
              <a:t>Ограничения, обременения (если зарегистрированы)</a:t>
            </a:r>
          </a:p>
          <a:p>
            <a:pPr lvl="2">
              <a:buClr>
                <a:srgbClr val="5F7CC3"/>
              </a:buClr>
              <a:buSzPct val="70000"/>
              <a:buFont typeface="Wingdings 3" panose="05040102010807070707" pitchFamily="18" charset="2"/>
              <a:buChar char=""/>
            </a:pPr>
            <a:r>
              <a:rPr lang="ru-RU" dirty="0" err="1"/>
              <a:t>Правопритязания</a:t>
            </a:r>
            <a:r>
              <a:rPr lang="ru-RU" dirty="0"/>
              <a:t> третьих лиц, в том числе заявленных в судебном </a:t>
            </a:r>
            <a:r>
              <a:rPr lang="ru-RU" dirty="0" smtClean="0"/>
              <a:t>порядке </a:t>
            </a:r>
            <a:r>
              <a:rPr lang="ru-RU" dirty="0"/>
              <a:t>(если зарегистрированы) </a:t>
            </a:r>
            <a:endParaRPr lang="ru-RU" dirty="0" smtClean="0"/>
          </a:p>
          <a:p>
            <a:pPr lvl="2">
              <a:buClr>
                <a:srgbClr val="5F7CC3"/>
              </a:buClr>
              <a:buSzPct val="70000"/>
              <a:buFont typeface="Wingdings 3" panose="05040102010807070707" pitchFamily="18" charset="2"/>
              <a:buChar char=""/>
            </a:pPr>
            <a:r>
              <a:rPr lang="ru-RU" dirty="0" smtClean="0"/>
              <a:t>Отметки о </a:t>
            </a:r>
            <a:r>
              <a:rPr lang="ru-RU" dirty="0"/>
              <a:t>возражении в отношении зарегистрированного права на него, сведения о наличии </a:t>
            </a:r>
            <a:r>
              <a:rPr lang="ru-RU" i="1" dirty="0"/>
              <a:t>решения об изъятии </a:t>
            </a:r>
            <a:r>
              <a:rPr lang="ru-RU" dirty="0"/>
              <a:t>объекта недвижимости для государственных или муниципальных нужд</a:t>
            </a:r>
          </a:p>
          <a:p>
            <a:pPr lvl="1">
              <a:buClr>
                <a:schemeClr val="tx2"/>
              </a:buClr>
              <a:buSzPct val="100000"/>
              <a:buFont typeface="Wingdings" panose="05000000000000000000" pitchFamily="2" charset="2"/>
              <a:buChar char="§"/>
            </a:pPr>
            <a:r>
              <a:rPr lang="ru-RU" dirty="0" smtClean="0">
                <a:solidFill>
                  <a:schemeClr val="tx2"/>
                </a:solidFill>
              </a:rPr>
              <a:t>Выписка </a:t>
            </a:r>
            <a:r>
              <a:rPr lang="ru-RU" dirty="0">
                <a:solidFill>
                  <a:schemeClr val="tx2"/>
                </a:solidFill>
              </a:rPr>
              <a:t>из ЕГРП </a:t>
            </a:r>
            <a:r>
              <a:rPr lang="ru-RU" i="1" dirty="0">
                <a:solidFill>
                  <a:schemeClr val="tx2"/>
                </a:solidFill>
              </a:rPr>
              <a:t>о переходе прав </a:t>
            </a:r>
            <a:r>
              <a:rPr lang="ru-RU" dirty="0">
                <a:solidFill>
                  <a:schemeClr val="tx2"/>
                </a:solidFill>
              </a:rPr>
              <a:t>на земельный участок содержит: </a:t>
            </a:r>
          </a:p>
          <a:p>
            <a:pPr lvl="2">
              <a:buClr>
                <a:srgbClr val="5F7CC3"/>
              </a:buClr>
              <a:buSzPct val="70000"/>
              <a:buFont typeface="Wingdings 3" panose="05040102010807070707" pitchFamily="18" charset="2"/>
              <a:buChar char=""/>
            </a:pPr>
            <a:r>
              <a:rPr lang="ru-RU" dirty="0"/>
              <a:t>Сведения о всех предыдущих правообладателях земельного участка</a:t>
            </a:r>
          </a:p>
          <a:p>
            <a:pPr lvl="2">
              <a:buClr>
                <a:srgbClr val="5F7CC3"/>
              </a:buClr>
              <a:buSzPct val="70000"/>
              <a:buFont typeface="Wingdings 3" panose="05040102010807070707" pitchFamily="18" charset="2"/>
              <a:buChar char=""/>
            </a:pPr>
            <a:r>
              <a:rPr lang="ru-RU" dirty="0"/>
              <a:t>Даты государственной регистрации возникновения и прекращения права</a:t>
            </a:r>
          </a:p>
          <a:p>
            <a:pPr lvl="2">
              <a:buClr>
                <a:srgbClr val="5F7CC3"/>
              </a:buClr>
              <a:buSzPct val="70000"/>
              <a:buFont typeface="Wingdings 3" panose="05040102010807070707" pitchFamily="18" charset="2"/>
              <a:buChar char=""/>
            </a:pPr>
            <a:r>
              <a:rPr lang="ru-RU" dirty="0"/>
              <a:t>Основание перехода (прекращения) </a:t>
            </a:r>
            <a:r>
              <a:rPr lang="ru-RU" dirty="0" smtClean="0"/>
              <a:t>права</a:t>
            </a:r>
          </a:p>
          <a:p>
            <a:pPr lvl="1">
              <a:buClr>
                <a:schemeClr val="tx2"/>
              </a:buClr>
              <a:buSzPct val="100000"/>
              <a:buFont typeface="Wingdings" panose="05000000000000000000" pitchFamily="2" charset="2"/>
              <a:buChar char="§"/>
            </a:pPr>
            <a:r>
              <a:rPr lang="ru-RU" sz="1800" dirty="0" smtClean="0">
                <a:solidFill>
                  <a:schemeClr val="tx2"/>
                </a:solidFill>
              </a:rPr>
              <a:t>Сведения </a:t>
            </a:r>
            <a:r>
              <a:rPr lang="ru-RU" sz="1800" i="1" dirty="0">
                <a:solidFill>
                  <a:schemeClr val="tx2"/>
                </a:solidFill>
              </a:rPr>
              <a:t>о правоустанавливающих документах</a:t>
            </a:r>
            <a:r>
              <a:rPr lang="ru-RU" sz="1800" dirty="0">
                <a:solidFill>
                  <a:schemeClr val="tx2"/>
                </a:solidFill>
              </a:rPr>
              <a:t> </a:t>
            </a:r>
            <a:r>
              <a:rPr lang="ru-RU" sz="1800" dirty="0" smtClean="0">
                <a:solidFill>
                  <a:schemeClr val="tx2"/>
                </a:solidFill>
              </a:rPr>
              <a:t>(не </a:t>
            </a:r>
            <a:r>
              <a:rPr lang="ru-RU" sz="1800" dirty="0">
                <a:solidFill>
                  <a:schemeClr val="tx2"/>
                </a:solidFill>
              </a:rPr>
              <a:t>являются </a:t>
            </a:r>
            <a:r>
              <a:rPr lang="ru-RU" sz="1800" dirty="0" smtClean="0">
                <a:solidFill>
                  <a:schemeClr val="tx2"/>
                </a:solidFill>
              </a:rPr>
              <a:t>общедоступными*) </a:t>
            </a:r>
            <a:endParaRPr lang="ru-RU" sz="1800" dirty="0">
              <a:solidFill>
                <a:schemeClr val="tx2"/>
              </a:solidFill>
            </a:endParaRPr>
          </a:p>
          <a:p>
            <a:pPr marL="0" indent="0" algn="ctr">
              <a:buNone/>
            </a:pPr>
            <a:r>
              <a:rPr lang="ru-RU" sz="1400" i="1" dirty="0" smtClean="0">
                <a:solidFill>
                  <a:schemeClr val="accent6">
                    <a:lumMod val="50000"/>
                  </a:schemeClr>
                </a:solidFill>
              </a:rPr>
              <a:t>Формы выписок из ЕГРП утверждены приказом Минэкономразвития от 22.03.2013 № 147</a:t>
            </a:r>
          </a:p>
          <a:p>
            <a:pPr marL="0" indent="0">
              <a:spcBef>
                <a:spcPts val="0"/>
              </a:spcBef>
              <a:buNone/>
            </a:pPr>
            <a:r>
              <a:rPr lang="ru-RU" sz="1400" dirty="0" smtClean="0">
                <a:solidFill>
                  <a:schemeClr val="accent6">
                    <a:lumMod val="50000"/>
                  </a:schemeClr>
                </a:solidFill>
              </a:rPr>
              <a:t>* - предоставляются по запросу правообладателя или госоргана</a:t>
            </a:r>
            <a:endParaRPr lang="ru-RU" sz="1400" dirty="0">
              <a:solidFill>
                <a:schemeClr val="accent6">
                  <a:lumMod val="50000"/>
                </a:schemeClr>
              </a:solidFill>
            </a:endParaRPr>
          </a:p>
        </p:txBody>
      </p:sp>
      <p:sp>
        <p:nvSpPr>
          <p:cNvPr id="3" name="Номер слайда 2"/>
          <p:cNvSpPr>
            <a:spLocks noGrp="1"/>
          </p:cNvSpPr>
          <p:nvPr>
            <p:ph type="sldNum" sz="quarter" idx="4"/>
          </p:nvPr>
        </p:nvSpPr>
        <p:spPr/>
        <p:txBody>
          <a:bodyPr/>
          <a:lstStyle/>
          <a:p>
            <a:fld id="{AC30D316-261A-431E-9620-13982110B90B}" type="slidenum">
              <a:rPr lang="ru-RU" smtClean="0"/>
              <a:pPr/>
              <a:t>4</a:t>
            </a:fld>
            <a:endParaRPr lang="ru-RU"/>
          </a:p>
        </p:txBody>
      </p:sp>
      <p:sp>
        <p:nvSpPr>
          <p:cNvPr id="7" name="Прямоугольник 6"/>
          <p:cNvSpPr/>
          <p:nvPr/>
        </p:nvSpPr>
        <p:spPr>
          <a:xfrm>
            <a:off x="827584" y="4005064"/>
            <a:ext cx="7992888" cy="2448272"/>
          </a:xfrm>
          <a:prstGeom prst="rect">
            <a:avLst/>
          </a:prstGeom>
          <a:ln>
            <a:noFill/>
          </a:ln>
        </p:spPr>
      </p:sp>
    </p:spTree>
    <p:extLst>
      <p:ext uri="{BB962C8B-B14F-4D97-AF65-F5344CB8AC3E}">
        <p14:creationId xmlns:p14="http://schemas.microsoft.com/office/powerpoint/2010/main" val="25139503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dirty="0" smtClean="0"/>
              <a:t>Сведения ГКН</a:t>
            </a:r>
          </a:p>
        </p:txBody>
      </p:sp>
      <p:sp>
        <p:nvSpPr>
          <p:cNvPr id="2" name="Объект 1"/>
          <p:cNvSpPr>
            <a:spLocks noGrp="1"/>
          </p:cNvSpPr>
          <p:nvPr>
            <p:ph idx="1"/>
          </p:nvPr>
        </p:nvSpPr>
        <p:spPr/>
        <p:txBody>
          <a:bodyPr/>
          <a:lstStyle/>
          <a:p>
            <a:pPr marL="0" lvl="1" indent="0">
              <a:buClr>
                <a:srgbClr val="002846"/>
              </a:buClr>
              <a:buSzTx/>
              <a:buNone/>
            </a:pPr>
            <a:r>
              <a:rPr lang="ru-RU" sz="2000" dirty="0">
                <a:solidFill>
                  <a:schemeClr val="accent1"/>
                </a:solidFill>
              </a:rPr>
              <a:t>Запрос в ФГБУ ФКП </a:t>
            </a:r>
            <a:r>
              <a:rPr lang="ru-RU" sz="2000" dirty="0" err="1" smtClean="0">
                <a:solidFill>
                  <a:schemeClr val="accent1"/>
                </a:solidFill>
              </a:rPr>
              <a:t>Росреестра</a:t>
            </a:r>
            <a:endParaRPr lang="ru-RU" sz="2000" dirty="0">
              <a:solidFill>
                <a:schemeClr val="accent1"/>
              </a:solidFill>
            </a:endParaRPr>
          </a:p>
          <a:p>
            <a:pPr lvl="1">
              <a:buClr>
                <a:schemeClr val="tx2"/>
              </a:buClr>
              <a:buSzPct val="100000"/>
              <a:buFont typeface="Wingdings" panose="05000000000000000000" pitchFamily="2" charset="2"/>
              <a:buChar char="§"/>
            </a:pPr>
            <a:r>
              <a:rPr lang="ru-RU" dirty="0">
                <a:solidFill>
                  <a:schemeClr val="tx2"/>
                </a:solidFill>
              </a:rPr>
              <a:t>Кадастровый паспорт земельного участка </a:t>
            </a:r>
            <a:r>
              <a:rPr lang="ru-RU" dirty="0" smtClean="0">
                <a:solidFill>
                  <a:schemeClr val="tx2"/>
                </a:solidFill>
              </a:rPr>
              <a:t>содержит уникальные характеристики з/у и иные сведения:</a:t>
            </a:r>
            <a:endParaRPr lang="ru-RU" dirty="0">
              <a:solidFill>
                <a:schemeClr val="tx2"/>
              </a:solidFill>
            </a:endParaRPr>
          </a:p>
          <a:p>
            <a:pPr lvl="2">
              <a:buClr>
                <a:srgbClr val="5F7CC3"/>
              </a:buClr>
              <a:buSzPct val="70000"/>
              <a:buFont typeface="Wingdings 3" panose="05040102010807070707" pitchFamily="18" charset="2"/>
              <a:buChar char=""/>
            </a:pPr>
            <a:r>
              <a:rPr lang="ru-RU" dirty="0"/>
              <a:t>Категория земель</a:t>
            </a:r>
          </a:p>
          <a:p>
            <a:pPr lvl="2">
              <a:buClr>
                <a:srgbClr val="5F7CC3"/>
              </a:buClr>
              <a:buSzPct val="70000"/>
              <a:buFont typeface="Wingdings 3" panose="05040102010807070707" pitchFamily="18" charset="2"/>
              <a:buChar char=""/>
            </a:pPr>
            <a:r>
              <a:rPr lang="ru-RU" dirty="0"/>
              <a:t>Вид разрешенного использования</a:t>
            </a:r>
          </a:p>
          <a:p>
            <a:pPr lvl="2">
              <a:buClr>
                <a:srgbClr val="5F7CC3"/>
              </a:buClr>
              <a:buSzPct val="70000"/>
              <a:buFont typeface="Wingdings 3" panose="05040102010807070707" pitchFamily="18" charset="2"/>
              <a:buChar char=""/>
            </a:pPr>
            <a:r>
              <a:rPr lang="ru-RU" dirty="0"/>
              <a:t>Сведения об объектах, расположенных на земельном участке</a:t>
            </a:r>
          </a:p>
          <a:p>
            <a:pPr lvl="2">
              <a:buClr>
                <a:srgbClr val="5F7CC3"/>
              </a:buClr>
              <a:buSzPct val="70000"/>
              <a:buFont typeface="Wingdings 3" panose="05040102010807070707" pitchFamily="18" charset="2"/>
              <a:buChar char=""/>
            </a:pPr>
            <a:r>
              <a:rPr lang="ru-RU" dirty="0"/>
              <a:t>Кадастровая стоимость земельного участка</a:t>
            </a:r>
          </a:p>
          <a:p>
            <a:pPr lvl="2">
              <a:buClr>
                <a:srgbClr val="5F7CC3"/>
              </a:buClr>
              <a:buSzPct val="70000"/>
              <a:buFont typeface="Wingdings 3" panose="05040102010807070707" pitchFamily="18" charset="2"/>
              <a:buChar char=""/>
            </a:pPr>
            <a:r>
              <a:rPr lang="ru-RU" dirty="0"/>
              <a:t>Сведения о природных объектах</a:t>
            </a:r>
          </a:p>
          <a:p>
            <a:pPr lvl="2">
              <a:buClr>
                <a:srgbClr val="5F7CC3"/>
              </a:buClr>
              <a:buSzPct val="70000"/>
              <a:buFont typeface="Wingdings 3" panose="05040102010807070707" pitchFamily="18" charset="2"/>
              <a:buChar char=""/>
            </a:pPr>
            <a:r>
              <a:rPr lang="ru-RU" dirty="0"/>
              <a:t>Сведения об обременениях, в т.ч. о вхождении земельного участка полностью или частично в зону с особыми условиями использования </a:t>
            </a:r>
            <a:r>
              <a:rPr lang="ru-RU" dirty="0" smtClean="0"/>
              <a:t>территории</a:t>
            </a:r>
            <a:endParaRPr lang="en-US" dirty="0" smtClean="0"/>
          </a:p>
          <a:p>
            <a:pPr marL="630237" lvl="2" indent="0">
              <a:buClr>
                <a:srgbClr val="5F7CC3"/>
              </a:buClr>
              <a:buSzPct val="70000"/>
              <a:buNone/>
            </a:pPr>
            <a:endParaRPr lang="ru-RU" sz="1000" dirty="0"/>
          </a:p>
          <a:p>
            <a:pPr lvl="1">
              <a:buClr>
                <a:schemeClr val="tx2"/>
              </a:buClr>
              <a:buSzPct val="100000"/>
              <a:buFont typeface="Wingdings" panose="05000000000000000000" pitchFamily="2" charset="2"/>
              <a:buChar char="§"/>
            </a:pPr>
            <a:r>
              <a:rPr lang="ru-RU" dirty="0">
                <a:solidFill>
                  <a:schemeClr val="tx2"/>
                </a:solidFill>
              </a:rPr>
              <a:t>Запрос о предоставлении копии документов:</a:t>
            </a:r>
          </a:p>
          <a:p>
            <a:pPr lvl="2">
              <a:buClr>
                <a:srgbClr val="5F7CC3"/>
              </a:buClr>
              <a:buSzPct val="70000"/>
              <a:buFont typeface="Wingdings 3" panose="05040102010807070707" pitchFamily="18" charset="2"/>
              <a:buChar char=""/>
            </a:pPr>
            <a:r>
              <a:rPr lang="ru-RU" dirty="0"/>
              <a:t>На основании которого </a:t>
            </a:r>
            <a:r>
              <a:rPr lang="ru-RU" dirty="0" smtClean="0"/>
              <a:t>внесены сведения в ГКН, установлен </a:t>
            </a:r>
            <a:r>
              <a:rPr lang="ru-RU" dirty="0"/>
              <a:t>ВРИ</a:t>
            </a:r>
          </a:p>
          <a:p>
            <a:pPr lvl="2">
              <a:buClr>
                <a:srgbClr val="5F7CC3"/>
              </a:buClr>
              <a:buSzPct val="70000"/>
              <a:buFont typeface="Wingdings 3" panose="05040102010807070707" pitchFamily="18" charset="2"/>
              <a:buChar char=""/>
            </a:pPr>
            <a:r>
              <a:rPr lang="ru-RU" dirty="0"/>
              <a:t>Содержащего сведения о кадастровой стоимости </a:t>
            </a:r>
          </a:p>
          <a:p>
            <a:pPr lvl="2">
              <a:buClr>
                <a:srgbClr val="5F7CC3"/>
              </a:buClr>
              <a:buSzPct val="70000"/>
              <a:buFont typeface="Wingdings 3" panose="05040102010807070707" pitchFamily="18" charset="2"/>
              <a:buChar char=""/>
            </a:pPr>
            <a:r>
              <a:rPr lang="ru-RU" dirty="0"/>
              <a:t>Содержащего сведения о лесных, водных и иных природных объектах, расположенных в пределах земельного участка </a:t>
            </a:r>
          </a:p>
          <a:p>
            <a:pPr marL="628650" lvl="2" indent="-628650">
              <a:buClr>
                <a:srgbClr val="5F7CC3"/>
              </a:buClr>
              <a:buSzPct val="70000"/>
              <a:buNone/>
            </a:pPr>
            <a:endParaRPr lang="ru-RU" sz="1400" i="1" dirty="0" smtClean="0">
              <a:solidFill>
                <a:schemeClr val="accent6">
                  <a:lumMod val="50000"/>
                </a:schemeClr>
              </a:solidFill>
            </a:endParaRPr>
          </a:p>
          <a:p>
            <a:pPr marL="628650" lvl="2" indent="-628650" algn="ctr">
              <a:buClr>
                <a:srgbClr val="5F7CC3"/>
              </a:buClr>
              <a:buSzPct val="70000"/>
              <a:buNone/>
            </a:pPr>
            <a:r>
              <a:rPr lang="ru-RU" sz="1200" i="1" dirty="0" smtClean="0">
                <a:solidFill>
                  <a:schemeClr val="accent6">
                    <a:lumMod val="50000"/>
                  </a:schemeClr>
                </a:solidFill>
              </a:rPr>
              <a:t>Форма кадастрового паспорта утверждена </a:t>
            </a:r>
            <a:r>
              <a:rPr lang="ru-RU" sz="1200" i="1" dirty="0">
                <a:solidFill>
                  <a:schemeClr val="accent6">
                    <a:lumMod val="50000"/>
                  </a:schemeClr>
                </a:solidFill>
              </a:rPr>
              <a:t>приказом Минэкономразвития от </a:t>
            </a:r>
            <a:r>
              <a:rPr lang="ru-RU" sz="1200" i="1" dirty="0" smtClean="0">
                <a:solidFill>
                  <a:schemeClr val="accent6">
                    <a:lumMod val="50000"/>
                  </a:schemeClr>
                </a:solidFill>
              </a:rPr>
              <a:t>25.08.2014 </a:t>
            </a:r>
            <a:r>
              <a:rPr lang="ru-RU" sz="1200" i="1" dirty="0">
                <a:solidFill>
                  <a:schemeClr val="accent6">
                    <a:lumMod val="50000"/>
                  </a:schemeClr>
                </a:solidFill>
              </a:rPr>
              <a:t>№ </a:t>
            </a:r>
            <a:r>
              <a:rPr lang="ru-RU" sz="1200" i="1" dirty="0" smtClean="0">
                <a:solidFill>
                  <a:schemeClr val="accent6">
                    <a:lumMod val="50000"/>
                  </a:schemeClr>
                </a:solidFill>
              </a:rPr>
              <a:t>504</a:t>
            </a:r>
            <a:endParaRPr lang="ru-RU" sz="1200" i="1" dirty="0">
              <a:solidFill>
                <a:schemeClr val="accent6">
                  <a:lumMod val="50000"/>
                </a:schemeClr>
              </a:solidFill>
            </a:endParaRPr>
          </a:p>
          <a:p>
            <a:pPr lvl="1">
              <a:buFont typeface="Wingdings" panose="05000000000000000000" pitchFamily="2" charset="2"/>
              <a:buChar char="Ø"/>
            </a:pPr>
            <a:endParaRPr lang="ru-RU" dirty="0" smtClean="0"/>
          </a:p>
          <a:p>
            <a:pPr marL="0" indent="0">
              <a:buNone/>
            </a:pPr>
            <a:r>
              <a:rPr lang="ru-RU" sz="1200" i="1" dirty="0" smtClean="0"/>
              <a:t>	</a:t>
            </a:r>
          </a:p>
          <a:p>
            <a:pPr marL="0" indent="0">
              <a:buNone/>
            </a:pPr>
            <a:endParaRPr lang="ru-RU" sz="1200" i="1" dirty="0"/>
          </a:p>
        </p:txBody>
      </p:sp>
      <p:sp>
        <p:nvSpPr>
          <p:cNvPr id="3" name="Номер слайда 2"/>
          <p:cNvSpPr>
            <a:spLocks noGrp="1"/>
          </p:cNvSpPr>
          <p:nvPr>
            <p:ph type="sldNum" sz="quarter" idx="4"/>
          </p:nvPr>
        </p:nvSpPr>
        <p:spPr/>
        <p:txBody>
          <a:bodyPr/>
          <a:lstStyle/>
          <a:p>
            <a:fld id="{AC30D316-261A-431E-9620-13982110B90B}" type="slidenum">
              <a:rPr lang="ru-RU" smtClean="0"/>
              <a:pPr/>
              <a:t>5</a:t>
            </a:fld>
            <a:endParaRPr lang="ru-RU" dirty="0"/>
          </a:p>
        </p:txBody>
      </p:sp>
      <p:sp>
        <p:nvSpPr>
          <p:cNvPr id="7" name="Прямоугольник 6"/>
          <p:cNvSpPr/>
          <p:nvPr/>
        </p:nvSpPr>
        <p:spPr>
          <a:xfrm>
            <a:off x="827584" y="4005064"/>
            <a:ext cx="7992888" cy="2448272"/>
          </a:xfrm>
          <a:prstGeom prst="rect">
            <a:avLst/>
          </a:prstGeom>
          <a:ln>
            <a:noFill/>
          </a:ln>
        </p:spPr>
      </p:sp>
    </p:spTree>
    <p:extLst>
      <p:ext uri="{BB962C8B-B14F-4D97-AF65-F5344CB8AC3E}">
        <p14:creationId xmlns:p14="http://schemas.microsoft.com/office/powerpoint/2010/main" val="23633441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dirty="0" smtClean="0"/>
              <a:t>Ограничения, обременения </a:t>
            </a:r>
          </a:p>
        </p:txBody>
      </p:sp>
      <p:sp>
        <p:nvSpPr>
          <p:cNvPr id="2" name="Объект 1"/>
          <p:cNvSpPr>
            <a:spLocks noGrp="1"/>
          </p:cNvSpPr>
          <p:nvPr>
            <p:ph idx="1"/>
          </p:nvPr>
        </p:nvSpPr>
        <p:spPr>
          <a:xfrm>
            <a:off x="251520" y="899999"/>
            <a:ext cx="8640960" cy="5467729"/>
          </a:xfrm>
        </p:spPr>
        <p:txBody>
          <a:bodyPr/>
          <a:lstStyle/>
          <a:p>
            <a:pPr marL="85725" lvl="1" indent="0">
              <a:buClr>
                <a:schemeClr val="tx2"/>
              </a:buClr>
              <a:buSzPct val="100000"/>
              <a:buNone/>
            </a:pPr>
            <a:r>
              <a:rPr lang="ru-RU" sz="2000" dirty="0">
                <a:solidFill>
                  <a:schemeClr val="accent1"/>
                </a:solidFill>
              </a:rPr>
              <a:t>Сведения из ЕГРП о зарегистрированных </a:t>
            </a:r>
            <a:r>
              <a:rPr lang="ru-RU" sz="2000" dirty="0" smtClean="0">
                <a:solidFill>
                  <a:schemeClr val="accent1"/>
                </a:solidFill>
              </a:rPr>
              <a:t>обременениях, ограничениях прав</a:t>
            </a:r>
            <a:endParaRPr lang="ru-RU" sz="2000" dirty="0">
              <a:solidFill>
                <a:schemeClr val="accent1"/>
              </a:solidFill>
            </a:endParaRPr>
          </a:p>
          <a:p>
            <a:pPr lvl="1">
              <a:buClr>
                <a:schemeClr val="tx2"/>
              </a:buClr>
              <a:buSzPct val="100000"/>
              <a:buFont typeface="Wingdings" panose="05000000000000000000" pitchFamily="2" charset="2"/>
              <a:buChar char="§"/>
            </a:pPr>
            <a:r>
              <a:rPr lang="ru-RU" sz="1700" dirty="0" smtClean="0">
                <a:solidFill>
                  <a:schemeClr val="tx2"/>
                </a:solidFill>
              </a:rPr>
              <a:t>Залог, арест, </a:t>
            </a:r>
            <a:r>
              <a:rPr lang="ru-RU" sz="1700" dirty="0" err="1" smtClean="0">
                <a:solidFill>
                  <a:schemeClr val="tx2"/>
                </a:solidFill>
              </a:rPr>
              <a:t>правопритязания</a:t>
            </a:r>
            <a:r>
              <a:rPr lang="ru-RU" sz="1700" dirty="0" smtClean="0">
                <a:solidFill>
                  <a:schemeClr val="tx2"/>
                </a:solidFill>
              </a:rPr>
              <a:t>, заявления   </a:t>
            </a:r>
            <a:endParaRPr lang="ru-RU" sz="1700" dirty="0">
              <a:solidFill>
                <a:schemeClr val="tx2"/>
              </a:solidFill>
            </a:endParaRPr>
          </a:p>
          <a:p>
            <a:pPr lvl="1">
              <a:buClr>
                <a:schemeClr val="tx2"/>
              </a:buClr>
              <a:buSzPct val="100000"/>
              <a:buFont typeface="Wingdings" panose="05000000000000000000" pitchFamily="2" charset="2"/>
              <a:buChar char="§"/>
            </a:pPr>
            <a:r>
              <a:rPr lang="ru-RU" sz="1700" dirty="0" smtClean="0">
                <a:solidFill>
                  <a:schemeClr val="tx2"/>
                </a:solidFill>
              </a:rPr>
              <a:t>Ограничения на </a:t>
            </a:r>
            <a:r>
              <a:rPr lang="ru-RU" sz="1700" dirty="0">
                <a:solidFill>
                  <a:schemeClr val="tx2"/>
                </a:solidFill>
              </a:rPr>
              <a:t>основании акта органа власти (</a:t>
            </a:r>
            <a:r>
              <a:rPr lang="ru-RU" sz="1700" dirty="0" smtClean="0">
                <a:solidFill>
                  <a:schemeClr val="tx2"/>
                </a:solidFill>
              </a:rPr>
              <a:t>резервирование, изъятие)</a:t>
            </a:r>
            <a:endParaRPr lang="ru-RU" sz="1700" dirty="0">
              <a:solidFill>
                <a:schemeClr val="tx2"/>
              </a:solidFill>
            </a:endParaRPr>
          </a:p>
          <a:p>
            <a:pPr lvl="1">
              <a:buClr>
                <a:schemeClr val="tx2"/>
              </a:buClr>
              <a:buSzPct val="100000"/>
              <a:buFont typeface="Wingdings" panose="05000000000000000000" pitchFamily="2" charset="2"/>
              <a:buChar char="§"/>
            </a:pPr>
            <a:r>
              <a:rPr lang="ru-RU" sz="1700" dirty="0">
                <a:solidFill>
                  <a:schemeClr val="tx2"/>
                </a:solidFill>
              </a:rPr>
              <a:t>О</a:t>
            </a:r>
            <a:r>
              <a:rPr lang="ru-RU" sz="1700" dirty="0" smtClean="0">
                <a:solidFill>
                  <a:schemeClr val="tx2"/>
                </a:solidFill>
              </a:rPr>
              <a:t>бременения </a:t>
            </a:r>
            <a:r>
              <a:rPr lang="ru-RU" sz="1700" dirty="0">
                <a:solidFill>
                  <a:schemeClr val="tx2"/>
                </a:solidFill>
              </a:rPr>
              <a:t>в силу закона </a:t>
            </a:r>
            <a:r>
              <a:rPr lang="ru-RU" sz="1700" dirty="0" smtClean="0">
                <a:solidFill>
                  <a:schemeClr val="tx2"/>
                </a:solidFill>
              </a:rPr>
              <a:t>(нахождение в границах ООПТ и др.)</a:t>
            </a:r>
            <a:endParaRPr lang="ru-RU" sz="1700" dirty="0">
              <a:solidFill>
                <a:schemeClr val="tx2"/>
              </a:solidFill>
            </a:endParaRPr>
          </a:p>
          <a:p>
            <a:pPr marL="85725" lvl="1" indent="0">
              <a:spcBef>
                <a:spcPts val="1200"/>
              </a:spcBef>
              <a:buClr>
                <a:schemeClr val="tx2"/>
              </a:buClr>
              <a:buSzPct val="100000"/>
              <a:buNone/>
            </a:pPr>
            <a:r>
              <a:rPr lang="ru-RU" sz="2000" dirty="0" smtClean="0">
                <a:solidFill>
                  <a:schemeClr val="accent1"/>
                </a:solidFill>
              </a:rPr>
              <a:t>Сведения </a:t>
            </a:r>
            <a:r>
              <a:rPr lang="ru-RU" sz="2000" dirty="0">
                <a:solidFill>
                  <a:schemeClr val="accent1"/>
                </a:solidFill>
              </a:rPr>
              <a:t>из документов территориального планирования, в </a:t>
            </a:r>
            <a:r>
              <a:rPr lang="ru-RU" sz="2000" dirty="0" err="1">
                <a:solidFill>
                  <a:schemeClr val="accent1"/>
                </a:solidFill>
              </a:rPr>
              <a:t>т.ч</a:t>
            </a:r>
            <a:r>
              <a:rPr lang="ru-RU" sz="2000" dirty="0">
                <a:solidFill>
                  <a:schemeClr val="accent1"/>
                </a:solidFill>
              </a:rPr>
              <a:t>. о градостроительных </a:t>
            </a:r>
            <a:r>
              <a:rPr lang="ru-RU" sz="2000" dirty="0" smtClean="0">
                <a:solidFill>
                  <a:schemeClr val="accent1"/>
                </a:solidFill>
              </a:rPr>
              <a:t>ограничениях</a:t>
            </a:r>
            <a:endParaRPr lang="ru-RU" sz="2000" dirty="0">
              <a:solidFill>
                <a:schemeClr val="accent1"/>
              </a:solidFill>
            </a:endParaRPr>
          </a:p>
          <a:p>
            <a:pPr lvl="1">
              <a:buClr>
                <a:schemeClr val="tx2"/>
              </a:buClr>
              <a:buSzPct val="100000"/>
              <a:buFont typeface="Wingdings" panose="05000000000000000000" pitchFamily="2" charset="2"/>
              <a:buChar char="§"/>
            </a:pPr>
            <a:r>
              <a:rPr lang="ru-RU" sz="1700" dirty="0">
                <a:solidFill>
                  <a:schemeClr val="tx2"/>
                </a:solidFill>
              </a:rPr>
              <a:t>П</a:t>
            </a:r>
            <a:r>
              <a:rPr lang="ru-RU" sz="1700" dirty="0" smtClean="0">
                <a:solidFill>
                  <a:schemeClr val="tx2"/>
                </a:solidFill>
              </a:rPr>
              <a:t>ланируемые </a:t>
            </a:r>
            <a:r>
              <a:rPr lang="ru-RU" sz="1700" dirty="0">
                <a:solidFill>
                  <a:schemeClr val="tx2"/>
                </a:solidFill>
              </a:rPr>
              <a:t>к размещению на земельном участке ОКС</a:t>
            </a:r>
          </a:p>
          <a:p>
            <a:pPr lvl="1">
              <a:buClr>
                <a:schemeClr val="tx2"/>
              </a:buClr>
              <a:buSzPct val="100000"/>
              <a:buFont typeface="Wingdings" panose="05000000000000000000" pitchFamily="2" charset="2"/>
              <a:buChar char="§"/>
            </a:pPr>
            <a:r>
              <a:rPr lang="ru-RU" sz="1700" dirty="0">
                <a:solidFill>
                  <a:schemeClr val="tx2"/>
                </a:solidFill>
              </a:rPr>
              <a:t>В</a:t>
            </a:r>
            <a:r>
              <a:rPr lang="ru-RU" sz="1700" dirty="0" smtClean="0">
                <a:solidFill>
                  <a:schemeClr val="tx2"/>
                </a:solidFill>
              </a:rPr>
              <a:t>хождение </a:t>
            </a:r>
            <a:r>
              <a:rPr lang="ru-RU" sz="1700" dirty="0">
                <a:solidFill>
                  <a:schemeClr val="tx2"/>
                </a:solidFill>
              </a:rPr>
              <a:t>земельного участка в зону с особым режимом использования </a:t>
            </a:r>
          </a:p>
          <a:p>
            <a:pPr lvl="1">
              <a:buClr>
                <a:schemeClr val="tx2"/>
              </a:buClr>
              <a:buSzPct val="100000"/>
              <a:buFont typeface="Wingdings" panose="05000000000000000000" pitchFamily="2" charset="2"/>
              <a:buChar char="§"/>
            </a:pPr>
            <a:r>
              <a:rPr lang="ru-RU" sz="1700" dirty="0">
                <a:solidFill>
                  <a:schemeClr val="tx2"/>
                </a:solidFill>
              </a:rPr>
              <a:t>Н</a:t>
            </a:r>
            <a:r>
              <a:rPr lang="ru-RU" sz="1700" dirty="0" smtClean="0">
                <a:solidFill>
                  <a:schemeClr val="tx2"/>
                </a:solidFill>
              </a:rPr>
              <a:t>ахождение </a:t>
            </a:r>
            <a:r>
              <a:rPr lang="ru-RU" sz="1700" dirty="0">
                <a:solidFill>
                  <a:schemeClr val="tx2"/>
                </a:solidFill>
              </a:rPr>
              <a:t>земельного участка в границах территории </a:t>
            </a:r>
            <a:r>
              <a:rPr lang="ru-RU" sz="1700" dirty="0" smtClean="0">
                <a:solidFill>
                  <a:schemeClr val="tx2"/>
                </a:solidFill>
              </a:rPr>
              <a:t>объекта культурного наследия (ОКН)</a:t>
            </a:r>
            <a:endParaRPr lang="ru-RU" sz="1700" dirty="0">
              <a:solidFill>
                <a:schemeClr val="tx2"/>
              </a:solidFill>
            </a:endParaRPr>
          </a:p>
          <a:p>
            <a:pPr lvl="1">
              <a:buClr>
                <a:schemeClr val="tx2"/>
              </a:buClr>
              <a:buSzPct val="100000"/>
              <a:buFont typeface="Wingdings" panose="05000000000000000000" pitchFamily="2" charset="2"/>
              <a:buChar char="§"/>
            </a:pPr>
            <a:r>
              <a:rPr lang="ru-RU" sz="1700" dirty="0">
                <a:solidFill>
                  <a:schemeClr val="tx2"/>
                </a:solidFill>
              </a:rPr>
              <a:t>П</a:t>
            </a:r>
            <a:r>
              <a:rPr lang="ru-RU" sz="1700" dirty="0" smtClean="0">
                <a:solidFill>
                  <a:schemeClr val="tx2"/>
                </a:solidFill>
              </a:rPr>
              <a:t>ланируемые </a:t>
            </a:r>
            <a:r>
              <a:rPr lang="ru-RU" sz="1700" dirty="0">
                <a:solidFill>
                  <a:schemeClr val="tx2"/>
                </a:solidFill>
              </a:rPr>
              <a:t>к изъятию земельные участки </a:t>
            </a:r>
          </a:p>
          <a:p>
            <a:pPr lvl="1">
              <a:buClr>
                <a:schemeClr val="tx2"/>
              </a:buClr>
              <a:buSzPct val="100000"/>
              <a:buFont typeface="Wingdings" panose="05000000000000000000" pitchFamily="2" charset="2"/>
              <a:buChar char="§"/>
            </a:pPr>
            <a:r>
              <a:rPr lang="ru-RU" sz="1700" dirty="0">
                <a:solidFill>
                  <a:schemeClr val="tx2"/>
                </a:solidFill>
              </a:rPr>
              <a:t>Н</a:t>
            </a:r>
            <a:r>
              <a:rPr lang="ru-RU" sz="1700" dirty="0" smtClean="0">
                <a:solidFill>
                  <a:schemeClr val="tx2"/>
                </a:solidFill>
              </a:rPr>
              <a:t>ахождение </a:t>
            </a:r>
            <a:r>
              <a:rPr lang="ru-RU" sz="1700" dirty="0">
                <a:solidFill>
                  <a:schemeClr val="tx2"/>
                </a:solidFill>
              </a:rPr>
              <a:t>земельного участка на территории земель общего пользования </a:t>
            </a:r>
          </a:p>
          <a:p>
            <a:pPr lvl="1">
              <a:buClr>
                <a:schemeClr val="tx2"/>
              </a:buClr>
              <a:buSzPct val="100000"/>
              <a:buFont typeface="Wingdings" panose="05000000000000000000" pitchFamily="2" charset="2"/>
              <a:buChar char="§"/>
            </a:pPr>
            <a:r>
              <a:rPr lang="ru-RU" sz="1700" dirty="0">
                <a:solidFill>
                  <a:schemeClr val="tx2"/>
                </a:solidFill>
              </a:rPr>
              <a:t>Н</a:t>
            </a:r>
            <a:r>
              <a:rPr lang="ru-RU" sz="1700" dirty="0" smtClean="0">
                <a:solidFill>
                  <a:schemeClr val="tx2"/>
                </a:solidFill>
              </a:rPr>
              <a:t>ахождение </a:t>
            </a:r>
            <a:r>
              <a:rPr lang="ru-RU" sz="1700" dirty="0">
                <a:solidFill>
                  <a:schemeClr val="tx2"/>
                </a:solidFill>
              </a:rPr>
              <a:t>земельного участка в границах красных линий </a:t>
            </a:r>
          </a:p>
          <a:p>
            <a:pPr marL="357188" lvl="1" indent="0">
              <a:buNone/>
            </a:pPr>
            <a:endParaRPr lang="ru-RU" dirty="0"/>
          </a:p>
          <a:p>
            <a:pPr lvl="1"/>
            <a:endParaRPr lang="ru-RU" dirty="0" smtClean="0"/>
          </a:p>
          <a:p>
            <a:pPr lvl="1"/>
            <a:endParaRPr lang="ru-RU" dirty="0"/>
          </a:p>
          <a:p>
            <a:pPr lvl="1">
              <a:buFont typeface="Wingdings" panose="05000000000000000000" pitchFamily="2" charset="2"/>
              <a:buChar char="Ø"/>
            </a:pPr>
            <a:endParaRPr lang="ru-RU" dirty="0" smtClean="0"/>
          </a:p>
          <a:p>
            <a:pPr lvl="1">
              <a:buFont typeface="Wingdings" panose="05000000000000000000" pitchFamily="2" charset="2"/>
              <a:buChar char="Ø"/>
            </a:pPr>
            <a:endParaRPr lang="ru-RU" dirty="0" smtClean="0"/>
          </a:p>
          <a:p>
            <a:pPr lvl="1">
              <a:buFont typeface="Wingdings" panose="05000000000000000000" pitchFamily="2" charset="2"/>
              <a:buChar char="Ø"/>
            </a:pPr>
            <a:endParaRPr lang="ru-RU" dirty="0"/>
          </a:p>
          <a:p>
            <a:pPr lvl="1">
              <a:buFont typeface="Wingdings" panose="05000000000000000000" pitchFamily="2" charset="2"/>
              <a:buChar char="Ø"/>
            </a:pPr>
            <a:endParaRPr lang="ru-RU" dirty="0" smtClean="0"/>
          </a:p>
          <a:p>
            <a:pPr marL="0" indent="0">
              <a:buNone/>
            </a:pPr>
            <a:r>
              <a:rPr lang="ru-RU" sz="1200" i="1" dirty="0" smtClean="0"/>
              <a:t>	</a:t>
            </a:r>
          </a:p>
          <a:p>
            <a:pPr marL="0" indent="0">
              <a:buNone/>
            </a:pPr>
            <a:endParaRPr lang="ru-RU" sz="1200" i="1" dirty="0"/>
          </a:p>
        </p:txBody>
      </p:sp>
      <p:sp>
        <p:nvSpPr>
          <p:cNvPr id="3" name="Номер слайда 2"/>
          <p:cNvSpPr>
            <a:spLocks noGrp="1"/>
          </p:cNvSpPr>
          <p:nvPr>
            <p:ph type="sldNum" sz="quarter" idx="4"/>
          </p:nvPr>
        </p:nvSpPr>
        <p:spPr/>
        <p:txBody>
          <a:bodyPr/>
          <a:lstStyle/>
          <a:p>
            <a:fld id="{AC30D316-261A-431E-9620-13982110B90B}" type="slidenum">
              <a:rPr lang="ru-RU" smtClean="0"/>
              <a:pPr/>
              <a:t>6</a:t>
            </a:fld>
            <a:endParaRPr lang="ru-RU" dirty="0"/>
          </a:p>
        </p:txBody>
      </p:sp>
      <p:sp>
        <p:nvSpPr>
          <p:cNvPr id="7" name="Прямоугольник 6"/>
          <p:cNvSpPr/>
          <p:nvPr/>
        </p:nvSpPr>
        <p:spPr>
          <a:xfrm>
            <a:off x="827584" y="4005064"/>
            <a:ext cx="7992888" cy="2448272"/>
          </a:xfrm>
          <a:prstGeom prst="rect">
            <a:avLst/>
          </a:prstGeom>
          <a:ln>
            <a:noFill/>
          </a:ln>
        </p:spPr>
      </p:sp>
    </p:spTree>
    <p:extLst>
      <p:ext uri="{BB962C8B-B14F-4D97-AF65-F5344CB8AC3E}">
        <p14:creationId xmlns:p14="http://schemas.microsoft.com/office/powerpoint/2010/main" val="33416829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dirty="0" smtClean="0"/>
              <a:t>Объекты ОКС на земельном участке, наличие коммуникаций</a:t>
            </a:r>
          </a:p>
        </p:txBody>
      </p:sp>
      <p:sp>
        <p:nvSpPr>
          <p:cNvPr id="2" name="Объект 1"/>
          <p:cNvSpPr>
            <a:spLocks noGrp="1"/>
          </p:cNvSpPr>
          <p:nvPr>
            <p:ph sz="half" idx="1"/>
          </p:nvPr>
        </p:nvSpPr>
        <p:spPr/>
        <p:txBody>
          <a:bodyPr/>
          <a:lstStyle/>
          <a:p>
            <a:pPr marL="0" lvl="1" indent="0">
              <a:buClr>
                <a:srgbClr val="002846"/>
              </a:buClr>
              <a:buSzTx/>
              <a:buNone/>
            </a:pPr>
            <a:r>
              <a:rPr lang="ru-RU" sz="2000" dirty="0">
                <a:solidFill>
                  <a:schemeClr val="accent1"/>
                </a:solidFill>
              </a:rPr>
              <a:t>Объекты ОКС, расположенные на земельном участке:</a:t>
            </a:r>
          </a:p>
          <a:p>
            <a:pPr lvl="1">
              <a:buClr>
                <a:schemeClr val="tx2"/>
              </a:buClr>
              <a:buSzPct val="100000"/>
              <a:buFont typeface="Wingdings" panose="05000000000000000000" pitchFamily="2" charset="2"/>
              <a:buChar char="§"/>
            </a:pPr>
            <a:r>
              <a:rPr lang="ru-RU" dirty="0">
                <a:solidFill>
                  <a:schemeClr val="tx2"/>
                </a:solidFill>
              </a:rPr>
              <a:t>К</a:t>
            </a:r>
            <a:r>
              <a:rPr lang="ru-RU" dirty="0" smtClean="0">
                <a:solidFill>
                  <a:schemeClr val="tx2"/>
                </a:solidFill>
              </a:rPr>
              <a:t>адастровый </a:t>
            </a:r>
            <a:r>
              <a:rPr lang="ru-RU" dirty="0">
                <a:solidFill>
                  <a:schemeClr val="tx2"/>
                </a:solidFill>
              </a:rPr>
              <a:t>паспорт земельного участка</a:t>
            </a:r>
          </a:p>
          <a:p>
            <a:pPr lvl="1">
              <a:buClr>
                <a:schemeClr val="tx2"/>
              </a:buClr>
              <a:buSzPct val="100000"/>
              <a:buFont typeface="Wingdings" panose="05000000000000000000" pitchFamily="2" charset="2"/>
              <a:buChar char="§"/>
            </a:pPr>
            <a:r>
              <a:rPr lang="ru-RU" dirty="0">
                <a:solidFill>
                  <a:schemeClr val="tx2"/>
                </a:solidFill>
              </a:rPr>
              <a:t>Т</a:t>
            </a:r>
            <a:r>
              <a:rPr lang="ru-RU" dirty="0" smtClean="0">
                <a:solidFill>
                  <a:schemeClr val="tx2"/>
                </a:solidFill>
              </a:rPr>
              <a:t>опографический </a:t>
            </a:r>
            <a:r>
              <a:rPr lang="ru-RU" dirty="0">
                <a:solidFill>
                  <a:schemeClr val="tx2"/>
                </a:solidFill>
              </a:rPr>
              <a:t>план земельного участка (</a:t>
            </a:r>
            <a:r>
              <a:rPr lang="ru-RU" dirty="0" err="1">
                <a:solidFill>
                  <a:schemeClr val="tx2"/>
                </a:solidFill>
              </a:rPr>
              <a:t>геоподоснова</a:t>
            </a:r>
            <a:r>
              <a:rPr lang="ru-RU" dirty="0">
                <a:solidFill>
                  <a:schemeClr val="tx2"/>
                </a:solidFill>
              </a:rPr>
              <a:t>) – инженерно-геодезические изыскания </a:t>
            </a:r>
          </a:p>
          <a:p>
            <a:pPr lvl="1">
              <a:buClr>
                <a:schemeClr val="tx2"/>
              </a:buClr>
              <a:buSzPct val="100000"/>
              <a:buFont typeface="Wingdings" panose="05000000000000000000" pitchFamily="2" charset="2"/>
              <a:buChar char="§"/>
            </a:pPr>
            <a:r>
              <a:rPr lang="ru-RU" dirty="0">
                <a:solidFill>
                  <a:schemeClr val="tx2"/>
                </a:solidFill>
              </a:rPr>
              <a:t>А</a:t>
            </a:r>
            <a:r>
              <a:rPr lang="ru-RU" dirty="0" smtClean="0">
                <a:solidFill>
                  <a:schemeClr val="tx2"/>
                </a:solidFill>
              </a:rPr>
              <a:t>дресный </a:t>
            </a:r>
            <a:r>
              <a:rPr lang="ru-RU" dirty="0">
                <a:solidFill>
                  <a:schemeClr val="tx2"/>
                </a:solidFill>
              </a:rPr>
              <a:t>реестр зданий и сооружений (для г. Москвы) </a:t>
            </a:r>
          </a:p>
          <a:p>
            <a:pPr lvl="1">
              <a:buClr>
                <a:schemeClr val="tx2"/>
              </a:buClr>
              <a:buSzPct val="100000"/>
              <a:buFont typeface="Wingdings" panose="05000000000000000000" pitchFamily="2" charset="2"/>
              <a:buChar char="§"/>
            </a:pPr>
            <a:r>
              <a:rPr lang="ru-RU" dirty="0">
                <a:solidFill>
                  <a:schemeClr val="tx2"/>
                </a:solidFill>
              </a:rPr>
              <a:t>Наличие </a:t>
            </a:r>
            <a:r>
              <a:rPr lang="ru-RU" dirty="0" smtClean="0">
                <a:solidFill>
                  <a:schemeClr val="tx2"/>
                </a:solidFill>
              </a:rPr>
              <a:t>коммуникаций </a:t>
            </a:r>
            <a:r>
              <a:rPr lang="ru-RU" dirty="0">
                <a:solidFill>
                  <a:schemeClr val="tx2"/>
                </a:solidFill>
              </a:rPr>
              <a:t>на земельном участке, проверка наличия межевых знаков:</a:t>
            </a:r>
          </a:p>
          <a:p>
            <a:pPr lvl="2">
              <a:buSzPct val="70000"/>
              <a:buFont typeface="Wingdings 3" panose="05040102010807070707" pitchFamily="18" charset="2"/>
              <a:buChar char=""/>
            </a:pPr>
            <a:r>
              <a:rPr lang="ru-RU" dirty="0"/>
              <a:t>Топографический план земельного участка (</a:t>
            </a:r>
            <a:r>
              <a:rPr lang="ru-RU" dirty="0" err="1"/>
              <a:t>геоподоснова</a:t>
            </a:r>
            <a:r>
              <a:rPr lang="ru-RU" dirty="0"/>
              <a:t>) – инженерно-геодезические изыскания </a:t>
            </a:r>
          </a:p>
          <a:p>
            <a:pPr marL="357188" lvl="1" indent="0">
              <a:buNone/>
            </a:pPr>
            <a:endParaRPr lang="ru-RU" dirty="0"/>
          </a:p>
          <a:p>
            <a:pPr marL="357188" lvl="1" indent="0">
              <a:buNone/>
            </a:pPr>
            <a:endParaRPr lang="ru-RU" dirty="0" smtClean="0"/>
          </a:p>
          <a:p>
            <a:pPr lvl="1"/>
            <a:endParaRPr lang="ru-RU" dirty="0"/>
          </a:p>
          <a:p>
            <a:pPr lvl="1">
              <a:buFont typeface="Wingdings" panose="05000000000000000000" pitchFamily="2" charset="2"/>
              <a:buChar char="Ø"/>
            </a:pPr>
            <a:endParaRPr lang="ru-RU" dirty="0" smtClean="0"/>
          </a:p>
          <a:p>
            <a:pPr lvl="1">
              <a:buFont typeface="Wingdings" panose="05000000000000000000" pitchFamily="2" charset="2"/>
              <a:buChar char="Ø"/>
            </a:pPr>
            <a:endParaRPr lang="ru-RU" dirty="0" smtClean="0"/>
          </a:p>
          <a:p>
            <a:pPr lvl="1">
              <a:buFont typeface="Wingdings" panose="05000000000000000000" pitchFamily="2" charset="2"/>
              <a:buChar char="Ø"/>
            </a:pPr>
            <a:endParaRPr lang="ru-RU" dirty="0" smtClean="0"/>
          </a:p>
          <a:p>
            <a:pPr marL="0" indent="0">
              <a:buNone/>
            </a:pPr>
            <a:r>
              <a:rPr lang="ru-RU" sz="1200" i="1" dirty="0" smtClean="0"/>
              <a:t>	</a:t>
            </a:r>
          </a:p>
          <a:p>
            <a:pPr marL="0" indent="0">
              <a:buNone/>
            </a:pPr>
            <a:endParaRPr lang="ru-RU" sz="1200" i="1" dirty="0"/>
          </a:p>
        </p:txBody>
      </p:sp>
      <p:sp>
        <p:nvSpPr>
          <p:cNvPr id="3" name="Номер слайда 2"/>
          <p:cNvSpPr>
            <a:spLocks noGrp="1"/>
          </p:cNvSpPr>
          <p:nvPr>
            <p:ph type="sldNum" sz="quarter" idx="4"/>
          </p:nvPr>
        </p:nvSpPr>
        <p:spPr/>
        <p:txBody>
          <a:bodyPr/>
          <a:lstStyle/>
          <a:p>
            <a:fld id="{AC30D316-261A-431E-9620-13982110B90B}" type="slidenum">
              <a:rPr lang="ru-RU" smtClean="0"/>
              <a:pPr/>
              <a:t>7</a:t>
            </a:fld>
            <a:endParaRPr lang="ru-RU" dirty="0"/>
          </a:p>
        </p:txBody>
      </p:sp>
      <p:sp>
        <p:nvSpPr>
          <p:cNvPr id="7" name="Прямоугольник 6"/>
          <p:cNvSpPr/>
          <p:nvPr/>
        </p:nvSpPr>
        <p:spPr>
          <a:xfrm>
            <a:off x="827584" y="4005064"/>
            <a:ext cx="7992888" cy="2448272"/>
          </a:xfrm>
          <a:prstGeom prst="rect">
            <a:avLst/>
          </a:prstGeom>
          <a:ln>
            <a:noFill/>
          </a:ln>
        </p:spPr>
      </p:sp>
      <p:pic>
        <p:nvPicPr>
          <p:cNvPr id="17" name="Рисунок 1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4728" r="34728"/>
          <a:stretch>
            <a:fillRect/>
          </a:stretch>
        </p:blipFill>
        <p:spPr/>
      </p:pic>
    </p:spTree>
    <p:extLst>
      <p:ext uri="{BB962C8B-B14F-4D97-AF65-F5344CB8AC3E}">
        <p14:creationId xmlns:p14="http://schemas.microsoft.com/office/powerpoint/2010/main" val="34471974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dirty="0" smtClean="0"/>
              <a:t>Законность возникновения прав текущего собственника</a:t>
            </a:r>
          </a:p>
        </p:txBody>
      </p:sp>
      <p:sp>
        <p:nvSpPr>
          <p:cNvPr id="2" name="Объект 1"/>
          <p:cNvSpPr>
            <a:spLocks noGrp="1"/>
          </p:cNvSpPr>
          <p:nvPr>
            <p:ph sz="half" idx="1"/>
          </p:nvPr>
        </p:nvSpPr>
        <p:spPr>
          <a:xfrm>
            <a:off x="241250" y="793704"/>
            <a:ext cx="4320480" cy="5603024"/>
          </a:xfrm>
        </p:spPr>
        <p:txBody>
          <a:bodyPr/>
          <a:lstStyle/>
          <a:p>
            <a:pPr marL="0" lvl="1" indent="0">
              <a:buClr>
                <a:srgbClr val="002846"/>
              </a:buClr>
              <a:buSzTx/>
              <a:buNone/>
            </a:pPr>
            <a:r>
              <a:rPr lang="ru-RU" sz="2000" dirty="0" smtClean="0">
                <a:solidFill>
                  <a:schemeClr val="accent1"/>
                </a:solidFill>
              </a:rPr>
              <a:t>Аренда</a:t>
            </a:r>
            <a:endParaRPr lang="ru-RU" sz="2000" dirty="0">
              <a:solidFill>
                <a:schemeClr val="accent1"/>
              </a:solidFill>
            </a:endParaRPr>
          </a:p>
          <a:p>
            <a:pPr lvl="1">
              <a:buClr>
                <a:schemeClr val="tx2"/>
              </a:buClr>
              <a:buSzPct val="100000"/>
              <a:buFont typeface="Wingdings" panose="05000000000000000000" pitchFamily="2" charset="2"/>
              <a:buChar char="§"/>
            </a:pPr>
            <a:r>
              <a:rPr lang="ru-RU" dirty="0">
                <a:solidFill>
                  <a:schemeClr val="tx2"/>
                </a:solidFill>
              </a:rPr>
              <a:t>Переуступка имеющегося права аренды:</a:t>
            </a:r>
          </a:p>
          <a:p>
            <a:pPr lvl="2">
              <a:buSzPct val="70000"/>
              <a:buFont typeface="Wingdings 3" panose="05040102010807070707" pitchFamily="18" charset="2"/>
              <a:buChar char=""/>
            </a:pPr>
            <a:r>
              <a:rPr lang="ru-RU" dirty="0"/>
              <a:t>Выписка из ЕГРП о правах на земельный участок </a:t>
            </a:r>
          </a:p>
          <a:p>
            <a:pPr lvl="2">
              <a:buSzPct val="70000"/>
              <a:buFont typeface="Wingdings 3" panose="05040102010807070707" pitchFamily="18" charset="2"/>
              <a:buChar char=""/>
            </a:pPr>
            <a:r>
              <a:rPr lang="ru-RU" dirty="0"/>
              <a:t>Документ-основание возникновения права</a:t>
            </a:r>
          </a:p>
          <a:p>
            <a:pPr lvl="2">
              <a:buSzPct val="70000"/>
              <a:buFont typeface="Wingdings 3" panose="05040102010807070707" pitchFamily="18" charset="2"/>
              <a:buChar char=""/>
            </a:pPr>
            <a:r>
              <a:rPr lang="ru-RU" dirty="0"/>
              <a:t>Анализ законности процедуры предоставления земельного участка </a:t>
            </a:r>
          </a:p>
          <a:p>
            <a:pPr lvl="1">
              <a:buClr>
                <a:schemeClr val="tx2"/>
              </a:buClr>
              <a:buSzPct val="100000"/>
              <a:buFont typeface="Wingdings" panose="05000000000000000000" pitchFamily="2" charset="2"/>
              <a:buChar char="§"/>
            </a:pPr>
            <a:r>
              <a:rPr lang="ru-RU" dirty="0">
                <a:solidFill>
                  <a:schemeClr val="tx2"/>
                </a:solidFill>
              </a:rPr>
              <a:t>Права на земельный участок не оформлены: </a:t>
            </a:r>
          </a:p>
          <a:p>
            <a:pPr lvl="2">
              <a:buSzPct val="70000"/>
              <a:buFont typeface="Wingdings 3" panose="05040102010807070707" pitchFamily="18" charset="2"/>
              <a:buChar char=""/>
            </a:pPr>
            <a:r>
              <a:rPr lang="ru-RU" dirty="0"/>
              <a:t>Кадастровый паспорт: категория земель и ВРИ ЗУ</a:t>
            </a:r>
          </a:p>
          <a:p>
            <a:pPr marL="357188" lvl="1" indent="0">
              <a:buNone/>
            </a:pPr>
            <a:endParaRPr lang="ru-RU" sz="1000" dirty="0" smtClean="0"/>
          </a:p>
          <a:p>
            <a:pPr marL="357188" lvl="1" indent="0" algn="just">
              <a:buNone/>
            </a:pPr>
            <a:r>
              <a:rPr lang="ru-RU" sz="1200" dirty="0" smtClean="0">
                <a:solidFill>
                  <a:schemeClr val="accent6">
                    <a:lumMod val="50000"/>
                  </a:schemeClr>
                </a:solidFill>
              </a:rPr>
              <a:t>Для г. Москвы: в случае </a:t>
            </a:r>
            <a:r>
              <a:rPr lang="ru-RU" sz="1200" b="1" dirty="0" smtClean="0">
                <a:solidFill>
                  <a:schemeClr val="accent6">
                    <a:lumMod val="50000"/>
                  </a:schemeClr>
                </a:solidFill>
              </a:rPr>
              <a:t>изменения цели предоставления</a:t>
            </a:r>
            <a:r>
              <a:rPr lang="ru-RU" sz="1200" dirty="0" smtClean="0">
                <a:solidFill>
                  <a:schemeClr val="accent6">
                    <a:lumMod val="50000"/>
                  </a:schemeClr>
                </a:solidFill>
              </a:rPr>
              <a:t> земельного участка с эксплуатации на строительство необходимо произвести оплату по ставкам, установленным Постановлением Правительства Москвы от 25.04.2006 № 273-ПП </a:t>
            </a:r>
            <a:endParaRPr lang="ru-RU" dirty="0"/>
          </a:p>
          <a:p>
            <a:pPr lvl="1">
              <a:buFont typeface="Wingdings" panose="05000000000000000000" pitchFamily="2" charset="2"/>
              <a:buChar char="Ø"/>
            </a:pPr>
            <a:endParaRPr lang="ru-RU" dirty="0" smtClean="0"/>
          </a:p>
          <a:p>
            <a:pPr lvl="1">
              <a:buFont typeface="Wingdings" panose="05000000000000000000" pitchFamily="2" charset="2"/>
              <a:buChar char="Ø"/>
            </a:pPr>
            <a:endParaRPr lang="ru-RU" dirty="0" smtClean="0"/>
          </a:p>
          <a:p>
            <a:pPr lvl="1">
              <a:buFont typeface="Wingdings" panose="05000000000000000000" pitchFamily="2" charset="2"/>
              <a:buChar char="Ø"/>
            </a:pPr>
            <a:endParaRPr lang="ru-RU" dirty="0" smtClean="0"/>
          </a:p>
          <a:p>
            <a:pPr marL="0" indent="0">
              <a:buNone/>
            </a:pPr>
            <a:r>
              <a:rPr lang="ru-RU" sz="1200" i="1" dirty="0" smtClean="0"/>
              <a:t>	</a:t>
            </a:r>
          </a:p>
          <a:p>
            <a:pPr marL="0" indent="0">
              <a:buNone/>
            </a:pPr>
            <a:endParaRPr lang="ru-RU" sz="1200" i="1" dirty="0"/>
          </a:p>
        </p:txBody>
      </p:sp>
      <p:sp>
        <p:nvSpPr>
          <p:cNvPr id="4" name="Объект 3"/>
          <p:cNvSpPr>
            <a:spLocks noGrp="1"/>
          </p:cNvSpPr>
          <p:nvPr>
            <p:ph sz="half" idx="2"/>
          </p:nvPr>
        </p:nvSpPr>
        <p:spPr>
          <a:xfrm>
            <a:off x="4716016" y="764704"/>
            <a:ext cx="4248000" cy="5472608"/>
          </a:xfrm>
        </p:spPr>
        <p:txBody>
          <a:bodyPr/>
          <a:lstStyle/>
          <a:p>
            <a:pPr marL="0" indent="0">
              <a:buNone/>
            </a:pPr>
            <a:r>
              <a:rPr lang="ru-RU" dirty="0" smtClean="0">
                <a:solidFill>
                  <a:schemeClr val="accent1"/>
                </a:solidFill>
              </a:rPr>
              <a:t>Собственность</a:t>
            </a:r>
            <a:endParaRPr lang="ru-RU" dirty="0">
              <a:solidFill>
                <a:schemeClr val="accent1"/>
              </a:solidFill>
            </a:endParaRPr>
          </a:p>
          <a:p>
            <a:pPr lvl="1">
              <a:buClr>
                <a:schemeClr val="tx2"/>
              </a:buClr>
              <a:buSzPct val="100000"/>
              <a:buFont typeface="Wingdings" panose="05000000000000000000" pitchFamily="2" charset="2"/>
              <a:buChar char="§"/>
            </a:pPr>
            <a:r>
              <a:rPr lang="ru-RU" dirty="0">
                <a:solidFill>
                  <a:schemeClr val="tx2"/>
                </a:solidFill>
              </a:rPr>
              <a:t>В</a:t>
            </a:r>
            <a:r>
              <a:rPr lang="ru-RU" dirty="0" smtClean="0">
                <a:solidFill>
                  <a:schemeClr val="tx2"/>
                </a:solidFill>
              </a:rPr>
              <a:t>ыписка </a:t>
            </a:r>
            <a:r>
              <a:rPr lang="ru-RU" dirty="0">
                <a:solidFill>
                  <a:schemeClr val="tx2"/>
                </a:solidFill>
              </a:rPr>
              <a:t>из ЕГРП о правах на земельный участок </a:t>
            </a:r>
          </a:p>
          <a:p>
            <a:pPr lvl="1">
              <a:buClr>
                <a:schemeClr val="tx2"/>
              </a:buClr>
              <a:buSzPct val="100000"/>
              <a:buFont typeface="Wingdings" panose="05000000000000000000" pitchFamily="2" charset="2"/>
              <a:buChar char="§"/>
            </a:pPr>
            <a:r>
              <a:rPr lang="ru-RU" dirty="0">
                <a:solidFill>
                  <a:schemeClr val="tx2"/>
                </a:solidFill>
              </a:rPr>
              <a:t>В</a:t>
            </a:r>
            <a:r>
              <a:rPr lang="ru-RU" dirty="0" smtClean="0">
                <a:solidFill>
                  <a:schemeClr val="tx2"/>
                </a:solidFill>
              </a:rPr>
              <a:t>ыписка </a:t>
            </a:r>
            <a:r>
              <a:rPr lang="ru-RU" dirty="0">
                <a:solidFill>
                  <a:schemeClr val="tx2"/>
                </a:solidFill>
              </a:rPr>
              <a:t>из ЕГРП о переходе прав на земельный участок </a:t>
            </a:r>
          </a:p>
          <a:p>
            <a:pPr lvl="1">
              <a:buClr>
                <a:schemeClr val="tx2"/>
              </a:buClr>
              <a:buSzPct val="100000"/>
              <a:buFont typeface="Wingdings" panose="05000000000000000000" pitchFamily="2" charset="2"/>
              <a:buChar char="§"/>
            </a:pPr>
            <a:r>
              <a:rPr lang="ru-RU" dirty="0">
                <a:solidFill>
                  <a:schemeClr val="tx2"/>
                </a:solidFill>
              </a:rPr>
              <a:t>Д</a:t>
            </a:r>
            <a:r>
              <a:rPr lang="ru-RU" dirty="0" smtClean="0">
                <a:solidFill>
                  <a:schemeClr val="tx2"/>
                </a:solidFill>
              </a:rPr>
              <a:t>окумент-основание </a:t>
            </a:r>
            <a:r>
              <a:rPr lang="ru-RU" dirty="0">
                <a:solidFill>
                  <a:schemeClr val="tx2"/>
                </a:solidFill>
              </a:rPr>
              <a:t>возникновения права</a:t>
            </a:r>
          </a:p>
          <a:p>
            <a:pPr lvl="1">
              <a:buClr>
                <a:schemeClr val="tx2"/>
              </a:buClr>
              <a:buSzPct val="100000"/>
              <a:buFont typeface="Wingdings" panose="05000000000000000000" pitchFamily="2" charset="2"/>
              <a:buChar char="§"/>
            </a:pPr>
            <a:r>
              <a:rPr lang="ru-RU" dirty="0">
                <a:solidFill>
                  <a:schemeClr val="tx2"/>
                </a:solidFill>
              </a:rPr>
              <a:t>А</a:t>
            </a:r>
            <a:r>
              <a:rPr lang="ru-RU" dirty="0" smtClean="0">
                <a:solidFill>
                  <a:schemeClr val="tx2"/>
                </a:solidFill>
              </a:rPr>
              <a:t>нализ </a:t>
            </a:r>
            <a:r>
              <a:rPr lang="ru-RU" dirty="0">
                <a:solidFill>
                  <a:schemeClr val="tx2"/>
                </a:solidFill>
              </a:rPr>
              <a:t>законности приобретения права собственности текущим </a:t>
            </a:r>
            <a:r>
              <a:rPr lang="ru-RU" dirty="0" smtClean="0">
                <a:solidFill>
                  <a:schemeClr val="tx2"/>
                </a:solidFill>
              </a:rPr>
              <a:t>собственником</a:t>
            </a:r>
          </a:p>
          <a:p>
            <a:pPr marL="357188" lvl="1" indent="0">
              <a:buClr>
                <a:schemeClr val="tx2"/>
              </a:buClr>
              <a:buSzPct val="100000"/>
              <a:buNone/>
            </a:pPr>
            <a:r>
              <a:rPr lang="ru-RU" sz="1100" dirty="0" smtClean="0"/>
              <a:t/>
            </a:r>
            <a:br>
              <a:rPr lang="ru-RU" sz="1100" dirty="0" smtClean="0"/>
            </a:br>
            <a:endParaRPr lang="ru-RU" sz="1100" dirty="0" smtClean="0"/>
          </a:p>
          <a:p>
            <a:pPr marL="357188" lvl="1" indent="0">
              <a:buClr>
                <a:schemeClr val="tx2"/>
              </a:buClr>
              <a:buSzPct val="100000"/>
              <a:buNone/>
            </a:pPr>
            <a:endParaRPr lang="ru-RU" sz="1100" dirty="0"/>
          </a:p>
          <a:p>
            <a:pPr marL="357188" lvl="1" indent="0">
              <a:buClr>
                <a:schemeClr val="tx2"/>
              </a:buClr>
              <a:buSzPct val="100000"/>
              <a:buNone/>
            </a:pPr>
            <a:r>
              <a:rPr lang="ru-RU" sz="1200" dirty="0" smtClean="0">
                <a:solidFill>
                  <a:schemeClr val="accent6">
                    <a:lumMod val="50000"/>
                  </a:schemeClr>
                </a:solidFill>
              </a:rPr>
              <a:t>Для </a:t>
            </a:r>
            <a:r>
              <a:rPr lang="ru-RU" sz="1200" dirty="0">
                <a:solidFill>
                  <a:schemeClr val="accent6">
                    <a:lumMod val="50000"/>
                  </a:schemeClr>
                </a:solidFill>
              </a:rPr>
              <a:t>г. Москвы: в случае </a:t>
            </a:r>
            <a:r>
              <a:rPr lang="ru-RU" sz="1200" b="1" dirty="0">
                <a:solidFill>
                  <a:schemeClr val="accent6">
                    <a:lumMod val="50000"/>
                  </a:schemeClr>
                </a:solidFill>
              </a:rPr>
              <a:t>изменения ВРИ </a:t>
            </a:r>
            <a:r>
              <a:rPr lang="ru-RU" sz="1200" dirty="0">
                <a:solidFill>
                  <a:schemeClr val="accent6">
                    <a:lumMod val="50000"/>
                  </a:schemeClr>
                </a:solidFill>
              </a:rPr>
              <a:t>земельного участка необходимо произвести оплату за такое изменение в соответствии с Федеральным законом от 05.04.2013 № 43-ФЗ, Законом г. Москвы от 19.12.2007 № 48, постановлением Правительства Москвы от 10.09.2013 № 593-ПП </a:t>
            </a:r>
            <a:r>
              <a:rPr lang="ru-RU" sz="1100" dirty="0" smtClean="0"/>
              <a:t/>
            </a:r>
            <a:br>
              <a:rPr lang="ru-RU" sz="1100" dirty="0" smtClean="0"/>
            </a:br>
            <a:endParaRPr lang="ru-RU" dirty="0"/>
          </a:p>
        </p:txBody>
      </p:sp>
      <p:sp>
        <p:nvSpPr>
          <p:cNvPr id="3" name="Номер слайда 2"/>
          <p:cNvSpPr>
            <a:spLocks noGrp="1"/>
          </p:cNvSpPr>
          <p:nvPr>
            <p:ph type="sldNum" sz="quarter" idx="4"/>
          </p:nvPr>
        </p:nvSpPr>
        <p:spPr/>
        <p:txBody>
          <a:bodyPr/>
          <a:lstStyle/>
          <a:p>
            <a:fld id="{AC30D316-261A-431E-9620-13982110B90B}" type="slidenum">
              <a:rPr lang="ru-RU" smtClean="0"/>
              <a:pPr/>
              <a:t>8</a:t>
            </a:fld>
            <a:endParaRPr lang="ru-RU" dirty="0"/>
          </a:p>
        </p:txBody>
      </p:sp>
      <p:sp>
        <p:nvSpPr>
          <p:cNvPr id="7" name="Прямоугольник 6"/>
          <p:cNvSpPr/>
          <p:nvPr/>
        </p:nvSpPr>
        <p:spPr>
          <a:xfrm>
            <a:off x="827584" y="4005064"/>
            <a:ext cx="7992888" cy="2448272"/>
          </a:xfrm>
          <a:prstGeom prst="rect">
            <a:avLst/>
          </a:prstGeom>
          <a:ln>
            <a:noFill/>
          </a:ln>
        </p:spPr>
      </p:sp>
    </p:spTree>
    <p:extLst>
      <p:ext uri="{BB962C8B-B14F-4D97-AF65-F5344CB8AC3E}">
        <p14:creationId xmlns:p14="http://schemas.microsoft.com/office/powerpoint/2010/main" val="33352104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полученных сведений</a:t>
            </a:r>
            <a:endParaRPr lang="ru-RU" dirty="0"/>
          </a:p>
        </p:txBody>
      </p:sp>
      <p:sp>
        <p:nvSpPr>
          <p:cNvPr id="6" name="Объект 5"/>
          <p:cNvSpPr>
            <a:spLocks noGrp="1"/>
          </p:cNvSpPr>
          <p:nvPr>
            <p:ph idx="1"/>
          </p:nvPr>
        </p:nvSpPr>
        <p:spPr/>
        <p:txBody>
          <a:bodyPr/>
          <a:lstStyle/>
          <a:p>
            <a:r>
              <a:rPr lang="ru-RU" dirty="0" smtClean="0"/>
              <a:t>Сопоставление сведений из:</a:t>
            </a:r>
          </a:p>
          <a:p>
            <a:pPr lvl="2">
              <a:lnSpc>
                <a:spcPct val="150000"/>
              </a:lnSpc>
              <a:buClr>
                <a:srgbClr val="5F7CC3"/>
              </a:buClr>
              <a:buSzPct val="70000"/>
              <a:buFont typeface="Wingdings 3" panose="05040102010807070707" pitchFamily="18" charset="2"/>
              <a:buChar char=""/>
            </a:pPr>
            <a:r>
              <a:rPr lang="ru-RU" dirty="0" smtClean="0"/>
              <a:t>ЕГРП</a:t>
            </a:r>
          </a:p>
          <a:p>
            <a:pPr lvl="2">
              <a:lnSpc>
                <a:spcPct val="150000"/>
              </a:lnSpc>
              <a:buClr>
                <a:srgbClr val="5F7CC3"/>
              </a:buClr>
              <a:buSzPct val="70000"/>
              <a:buFont typeface="Wingdings 3" panose="05040102010807070707" pitchFamily="18" charset="2"/>
              <a:buChar char=""/>
            </a:pPr>
            <a:r>
              <a:rPr lang="ru-RU" dirty="0" smtClean="0"/>
              <a:t>ГКН</a:t>
            </a:r>
          </a:p>
          <a:p>
            <a:pPr lvl="2">
              <a:lnSpc>
                <a:spcPct val="150000"/>
              </a:lnSpc>
              <a:buClr>
                <a:srgbClr val="5F7CC3"/>
              </a:buClr>
              <a:buSzPct val="70000"/>
              <a:buFont typeface="Wingdings 3" panose="05040102010807070707" pitchFamily="18" charset="2"/>
              <a:buChar char=""/>
            </a:pPr>
            <a:r>
              <a:rPr lang="ru-RU" dirty="0" smtClean="0"/>
              <a:t>Материалов БТИ</a:t>
            </a:r>
          </a:p>
          <a:p>
            <a:pPr lvl="2">
              <a:lnSpc>
                <a:spcPct val="150000"/>
              </a:lnSpc>
              <a:buClr>
                <a:srgbClr val="5F7CC3"/>
              </a:buClr>
              <a:buSzPct val="70000"/>
              <a:buFont typeface="Wingdings 3" panose="05040102010807070707" pitchFamily="18" charset="2"/>
              <a:buChar char=""/>
            </a:pPr>
            <a:r>
              <a:rPr lang="ru-RU" dirty="0" smtClean="0"/>
              <a:t>Сделок в отношении участка и расположенных на нем объектов недвижимости</a:t>
            </a:r>
            <a:endParaRPr lang="ru-RU" dirty="0"/>
          </a:p>
          <a:p>
            <a:pPr lvl="2">
              <a:lnSpc>
                <a:spcPct val="150000"/>
              </a:lnSpc>
              <a:buClr>
                <a:srgbClr val="5F7CC3"/>
              </a:buClr>
              <a:buSzPct val="70000"/>
              <a:buFont typeface="Wingdings 3" panose="05040102010807070707" pitchFamily="18" charset="2"/>
              <a:buChar char=""/>
            </a:pPr>
            <a:r>
              <a:rPr lang="ru-RU" dirty="0" smtClean="0"/>
              <a:t>Актов органов власти о предоставлении участка, установлении вида разрешенного использования и др.</a:t>
            </a:r>
          </a:p>
          <a:p>
            <a:pPr lvl="2">
              <a:lnSpc>
                <a:spcPct val="150000"/>
              </a:lnSpc>
              <a:buClr>
                <a:srgbClr val="5F7CC3"/>
              </a:buClr>
              <a:buSzPct val="70000"/>
              <a:buFont typeface="Wingdings 3" panose="05040102010807070707" pitchFamily="18" charset="2"/>
              <a:buChar char=""/>
            </a:pPr>
            <a:r>
              <a:rPr lang="ru-RU" dirty="0" smtClean="0"/>
              <a:t>Решений о резервировании и изъятии</a:t>
            </a:r>
          </a:p>
          <a:p>
            <a:pPr lvl="2">
              <a:lnSpc>
                <a:spcPct val="150000"/>
              </a:lnSpc>
              <a:buClr>
                <a:srgbClr val="5F7CC3"/>
              </a:buClr>
              <a:buSzPct val="70000"/>
              <a:buFont typeface="Wingdings 3" panose="05040102010807070707" pitchFamily="18" charset="2"/>
              <a:buChar char=""/>
            </a:pPr>
            <a:r>
              <a:rPr lang="ru-RU" dirty="0" smtClean="0"/>
              <a:t>Градостроительной документации</a:t>
            </a:r>
          </a:p>
          <a:p>
            <a:pPr lvl="2">
              <a:lnSpc>
                <a:spcPct val="150000"/>
              </a:lnSpc>
              <a:buClr>
                <a:srgbClr val="5F7CC3"/>
              </a:buClr>
              <a:buSzPct val="70000"/>
              <a:buFont typeface="Wingdings 3" panose="05040102010807070707" pitchFamily="18" charset="2"/>
              <a:buChar char=""/>
            </a:pPr>
            <a:r>
              <a:rPr lang="ru-RU" dirty="0" smtClean="0"/>
              <a:t>Картотеки судебных дел</a:t>
            </a:r>
          </a:p>
          <a:p>
            <a:pPr lvl="2">
              <a:lnSpc>
                <a:spcPct val="150000"/>
              </a:lnSpc>
              <a:buClr>
                <a:srgbClr val="5F7CC3"/>
              </a:buClr>
              <a:buSzPct val="70000"/>
              <a:buFont typeface="Wingdings 3" panose="05040102010807070707" pitchFamily="18" charset="2"/>
              <a:buChar char=""/>
            </a:pPr>
            <a:r>
              <a:rPr lang="ru-RU" dirty="0" smtClean="0"/>
              <a:t>Иных публичных источников</a:t>
            </a:r>
          </a:p>
          <a:p>
            <a:pPr lvl="2">
              <a:buClr>
                <a:srgbClr val="5F7CC3"/>
              </a:buClr>
              <a:buSzPct val="70000"/>
              <a:buFont typeface="Wingdings 3" panose="05040102010807070707" pitchFamily="18" charset="2"/>
              <a:buChar char=""/>
            </a:pPr>
            <a:endParaRPr lang="ru-RU" dirty="0"/>
          </a:p>
          <a:p>
            <a:pPr marL="630237" lvl="2" indent="0">
              <a:buClr>
                <a:srgbClr val="5F7CC3"/>
              </a:buClr>
              <a:buSzPct val="70000"/>
              <a:buNone/>
            </a:pPr>
            <a:endParaRPr lang="ru-RU" dirty="0" smtClean="0"/>
          </a:p>
          <a:p>
            <a:pPr lvl="2">
              <a:buClr>
                <a:srgbClr val="5F7CC3"/>
              </a:buClr>
              <a:buSzPct val="70000"/>
              <a:buFont typeface="Wingdings 3" panose="05040102010807070707" pitchFamily="18" charset="2"/>
              <a:buChar char=""/>
            </a:pPr>
            <a:endParaRPr lang="ru-RU" dirty="0"/>
          </a:p>
          <a:p>
            <a:endParaRPr lang="ru-RU" sz="1600" dirty="0"/>
          </a:p>
        </p:txBody>
      </p:sp>
      <p:sp>
        <p:nvSpPr>
          <p:cNvPr id="5" name="Номер слайда 4"/>
          <p:cNvSpPr>
            <a:spLocks noGrp="1"/>
          </p:cNvSpPr>
          <p:nvPr>
            <p:ph type="sldNum" sz="quarter" idx="4"/>
          </p:nvPr>
        </p:nvSpPr>
        <p:spPr/>
        <p:txBody>
          <a:bodyPr/>
          <a:lstStyle/>
          <a:p>
            <a:fld id="{095D674A-043F-45DA-B63E-6539544E189A}" type="slidenum">
              <a:rPr lang="ru-RU" smtClean="0"/>
              <a:pPr/>
              <a:t>9</a:t>
            </a:fld>
            <a:endParaRPr lang="ru-RU" dirty="0"/>
          </a:p>
        </p:txBody>
      </p:sp>
    </p:spTree>
    <p:extLst>
      <p:ext uri="{BB962C8B-B14F-4D97-AF65-F5344CB8AC3E}">
        <p14:creationId xmlns:p14="http://schemas.microsoft.com/office/powerpoint/2010/main" val="3416983622"/>
      </p:ext>
    </p:extLst>
  </p:cSld>
  <p:clrMapOvr>
    <a:masterClrMapping/>
  </p:clrMapOvr>
</p:sld>
</file>

<file path=ppt/theme/theme1.xml><?xml version="1.0" encoding="utf-8"?>
<a:theme xmlns:a="http://schemas.openxmlformats.org/drawingml/2006/main" name="Специальное оформление">
  <a:themeElements>
    <a:clrScheme name="Vegas Lex">
      <a:dk1>
        <a:srgbClr val="000000"/>
      </a:dk1>
      <a:lt1>
        <a:srgbClr val="FFFFFF"/>
      </a:lt1>
      <a:dk2>
        <a:srgbClr val="1F497D"/>
      </a:dk2>
      <a:lt2>
        <a:srgbClr val="7F7F7F"/>
      </a:lt2>
      <a:accent1>
        <a:srgbClr val="E36C09"/>
      </a:accent1>
      <a:accent2>
        <a:srgbClr val="FF0000"/>
      </a:accent2>
      <a:accent3>
        <a:srgbClr val="9BBB59"/>
      </a:accent3>
      <a:accent4>
        <a:srgbClr val="8064A2"/>
      </a:accent4>
      <a:accent5>
        <a:srgbClr val="4BACC6"/>
      </a:accent5>
      <a:accent6>
        <a:srgbClr val="F79646"/>
      </a:accent6>
      <a:hlink>
        <a:srgbClr val="000000"/>
      </a:hlink>
      <a:folHlink>
        <a:srgbClr val="00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Презентация (на экран)" id="{017A4F2C-0183-4EA0-9B03-1DD9E175809D}" vid="{86797D5B-A809-4425-B033-E70AEF948C70}"/>
    </a:ext>
  </a:extLst>
</a:theme>
</file>

<file path=ppt/theme/theme2.xml><?xml version="1.0" encoding="utf-8"?>
<a:theme xmlns:a="http://schemas.openxmlformats.org/drawingml/2006/main" name="1_Специальное оформление">
  <a:themeElements>
    <a:clrScheme name="VL">
      <a:dk1>
        <a:srgbClr val="002846"/>
      </a:dk1>
      <a:lt1>
        <a:srgbClr val="F3F4F5"/>
      </a:lt1>
      <a:dk2>
        <a:srgbClr val="002846"/>
      </a:dk2>
      <a:lt2>
        <a:srgbClr val="FFFFFF"/>
      </a:lt2>
      <a:accent1>
        <a:srgbClr val="025579"/>
      </a:accent1>
      <a:accent2>
        <a:srgbClr val="087F9F"/>
      </a:accent2>
      <a:accent3>
        <a:srgbClr val="9BC81E"/>
      </a:accent3>
      <a:accent4>
        <a:srgbClr val="0050A0"/>
      </a:accent4>
      <a:accent5>
        <a:srgbClr val="A0AAB4"/>
      </a:accent5>
      <a:accent6>
        <a:srgbClr val="D7DBDE"/>
      </a:accent6>
      <a:hlink>
        <a:srgbClr val="626E77"/>
      </a:hlink>
      <a:folHlink>
        <a:srgbClr val="626E77"/>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 (на экран)" id="{017A4F2C-0183-4EA0-9B03-1DD9E175809D}" vid="{5E5AE32D-08E3-410D-9C29-17146053039E}"/>
    </a:ext>
  </a:extLst>
</a:theme>
</file>

<file path=ppt/theme/theme3.xml><?xml version="1.0" encoding="utf-8"?>
<a:theme xmlns:a="http://schemas.openxmlformats.org/drawingml/2006/main" name="VEGAS LEX_ШАБЛОН_Презентация">
  <a:themeElements>
    <a:clrScheme name="VL">
      <a:dk1>
        <a:srgbClr val="002846"/>
      </a:dk1>
      <a:lt1>
        <a:srgbClr val="F3F4F5"/>
      </a:lt1>
      <a:dk2>
        <a:srgbClr val="002846"/>
      </a:dk2>
      <a:lt2>
        <a:srgbClr val="FFFFFF"/>
      </a:lt2>
      <a:accent1>
        <a:srgbClr val="025579"/>
      </a:accent1>
      <a:accent2>
        <a:srgbClr val="087F9F"/>
      </a:accent2>
      <a:accent3>
        <a:srgbClr val="9BC81E"/>
      </a:accent3>
      <a:accent4>
        <a:srgbClr val="0050A0"/>
      </a:accent4>
      <a:accent5>
        <a:srgbClr val="A0AAB4"/>
      </a:accent5>
      <a:accent6>
        <a:srgbClr val="D7DBDE"/>
      </a:accent6>
      <a:hlink>
        <a:srgbClr val="626E77"/>
      </a:hlink>
      <a:folHlink>
        <a:srgbClr val="626E77"/>
      </a:folHlink>
    </a:clrScheme>
    <a:fontScheme name="VL">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Презентация (на экран)" id="{017A4F2C-0183-4EA0-9B03-1DD9E175809D}" vid="{3DA99A69-DED7-4B53-B917-8A83040257E9}"/>
    </a:ext>
  </a:extLst>
</a:theme>
</file>

<file path=ppt/theme/theme4.xml><?xml version="1.0" encoding="utf-8"?>
<a:theme xmlns:a="http://schemas.openxmlformats.org/drawingml/2006/main" name="Divider">
  <a:themeElements>
    <a:clrScheme name="VL">
      <a:dk1>
        <a:srgbClr val="002846"/>
      </a:dk1>
      <a:lt1>
        <a:srgbClr val="F3F4F5"/>
      </a:lt1>
      <a:dk2>
        <a:srgbClr val="002846"/>
      </a:dk2>
      <a:lt2>
        <a:srgbClr val="FFFFFF"/>
      </a:lt2>
      <a:accent1>
        <a:srgbClr val="025579"/>
      </a:accent1>
      <a:accent2>
        <a:srgbClr val="087F9F"/>
      </a:accent2>
      <a:accent3>
        <a:srgbClr val="9BC81E"/>
      </a:accent3>
      <a:accent4>
        <a:srgbClr val="0050A0"/>
      </a:accent4>
      <a:accent5>
        <a:srgbClr val="A0AAB4"/>
      </a:accent5>
      <a:accent6>
        <a:srgbClr val="D7DBDE"/>
      </a:accent6>
      <a:hlink>
        <a:srgbClr val="626E77"/>
      </a:hlink>
      <a:folHlink>
        <a:srgbClr val="626E7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Презентация (на экран)" id="{017A4F2C-0183-4EA0-9B03-1DD9E175809D}" vid="{DA3D938D-8293-4810-B396-E2438C46F5A5}"/>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(на экран)</Template>
  <TotalTime>1123</TotalTime>
  <Words>2450</Words>
  <Application>Microsoft Macintosh PowerPoint</Application>
  <PresentationFormat>Экран (4:3)</PresentationFormat>
  <Paragraphs>228</Paragraphs>
  <Slides>12</Slides>
  <Notes>8</Notes>
  <HiddenSlides>0</HiddenSlides>
  <MMClips>0</MMClips>
  <ScaleCrop>false</ScaleCrop>
  <HeadingPairs>
    <vt:vector size="4" baseType="variant">
      <vt:variant>
        <vt:lpstr>Тема</vt:lpstr>
      </vt:variant>
      <vt:variant>
        <vt:i4>4</vt:i4>
      </vt:variant>
      <vt:variant>
        <vt:lpstr>Заголовки слайдов</vt:lpstr>
      </vt:variant>
      <vt:variant>
        <vt:i4>12</vt:i4>
      </vt:variant>
    </vt:vector>
  </HeadingPairs>
  <TitlesOfParts>
    <vt:vector size="16" baseType="lpstr">
      <vt:lpstr>Специальное оформление</vt:lpstr>
      <vt:lpstr>1_Специальное оформление</vt:lpstr>
      <vt:lpstr>VEGAS LEX_ШАБЛОН_Презентация</vt:lpstr>
      <vt:lpstr>Divider</vt:lpstr>
      <vt:lpstr>Юридическая проверка земельного участка</vt:lpstr>
      <vt:lpstr>Проверка земельного участка</vt:lpstr>
      <vt:lpstr>Перечень необходимых сведений</vt:lpstr>
      <vt:lpstr>Проверка титула</vt:lpstr>
      <vt:lpstr>Сведения ГКН</vt:lpstr>
      <vt:lpstr>Ограничения, обременения </vt:lpstr>
      <vt:lpstr>Объекты ОКС на земельном участке, наличие коммуникаций</vt:lpstr>
      <vt:lpstr>Законность возникновения прав текущего собственника</vt:lpstr>
      <vt:lpstr>Анализ полученных сведений</vt:lpstr>
      <vt:lpstr>Изменения в законодательстве в отношении Единого государственного реестра недвижимости</vt:lpstr>
      <vt:lpstr>Изменения в законодательстве в отношении Единого государственного реестра недвижимости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Правовые модели комплексного освоения и развития территории</dc:title>
  <dc:creator>Grigoryan, Liana</dc:creator>
  <cp:lastModifiedBy>Igor Chumachenko</cp:lastModifiedBy>
  <cp:revision>108</cp:revision>
  <cp:lastPrinted>2015-09-04T13:09:15Z</cp:lastPrinted>
  <dcterms:created xsi:type="dcterms:W3CDTF">2015-07-07T05:52:00Z</dcterms:created>
  <dcterms:modified xsi:type="dcterms:W3CDTF">2015-09-07T04:06:01Z</dcterms:modified>
</cp:coreProperties>
</file>