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60"/>
  </p:notesMasterIdLst>
  <p:handoutMasterIdLst>
    <p:handoutMasterId r:id="rId61"/>
  </p:handoutMasterIdLst>
  <p:sldIdLst>
    <p:sldId id="324" r:id="rId2"/>
    <p:sldId id="293" r:id="rId3"/>
    <p:sldId id="326" r:id="rId4"/>
    <p:sldId id="320" r:id="rId5"/>
    <p:sldId id="331" r:id="rId6"/>
    <p:sldId id="332" r:id="rId7"/>
    <p:sldId id="319" r:id="rId8"/>
    <p:sldId id="312" r:id="rId9"/>
    <p:sldId id="313" r:id="rId10"/>
    <p:sldId id="333" r:id="rId11"/>
    <p:sldId id="334" r:id="rId12"/>
    <p:sldId id="318" r:id="rId13"/>
    <p:sldId id="287" r:id="rId14"/>
    <p:sldId id="327" r:id="rId15"/>
    <p:sldId id="276" r:id="rId16"/>
    <p:sldId id="317" r:id="rId17"/>
    <p:sldId id="345" r:id="rId18"/>
    <p:sldId id="346" r:id="rId19"/>
    <p:sldId id="347" r:id="rId20"/>
    <p:sldId id="348" r:id="rId21"/>
    <p:sldId id="349" r:id="rId22"/>
    <p:sldId id="350" r:id="rId23"/>
    <p:sldId id="351" r:id="rId24"/>
    <p:sldId id="352" r:id="rId25"/>
    <p:sldId id="353" r:id="rId26"/>
    <p:sldId id="354" r:id="rId27"/>
    <p:sldId id="355" r:id="rId28"/>
    <p:sldId id="356" r:id="rId29"/>
    <p:sldId id="357" r:id="rId30"/>
    <p:sldId id="358" r:id="rId31"/>
    <p:sldId id="359" r:id="rId32"/>
    <p:sldId id="360" r:id="rId33"/>
    <p:sldId id="361" r:id="rId34"/>
    <p:sldId id="362" r:id="rId35"/>
    <p:sldId id="363" r:id="rId36"/>
    <p:sldId id="364" r:id="rId37"/>
    <p:sldId id="365" r:id="rId38"/>
    <p:sldId id="366" r:id="rId39"/>
    <p:sldId id="367" r:id="rId40"/>
    <p:sldId id="368" r:id="rId41"/>
    <p:sldId id="369" r:id="rId42"/>
    <p:sldId id="370" r:id="rId43"/>
    <p:sldId id="371" r:id="rId44"/>
    <p:sldId id="372" r:id="rId45"/>
    <p:sldId id="373" r:id="rId46"/>
    <p:sldId id="374" r:id="rId47"/>
    <p:sldId id="375" r:id="rId48"/>
    <p:sldId id="328" r:id="rId49"/>
    <p:sldId id="340" r:id="rId50"/>
    <p:sldId id="341" r:id="rId51"/>
    <p:sldId id="329" r:id="rId52"/>
    <p:sldId id="344" r:id="rId53"/>
    <p:sldId id="343" r:id="rId54"/>
    <p:sldId id="274" r:id="rId55"/>
    <p:sldId id="338" r:id="rId56"/>
    <p:sldId id="279" r:id="rId57"/>
    <p:sldId id="337" r:id="rId58"/>
    <p:sldId id="336" r:id="rId59"/>
  </p:sldIdLst>
  <p:sldSz cx="9144000" cy="5143500" type="screen16x9"/>
  <p:notesSz cx="10018713" cy="6888163"/>
  <p:defaultTextStyle>
    <a:defPPr>
      <a:defRPr lang="ru-RU"/>
    </a:defPPr>
    <a:lvl1pPr marL="0" algn="l" defTabSz="69768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8844" algn="l" defTabSz="69768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97687" algn="l" defTabSz="69768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46531" algn="l" defTabSz="69768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95374" algn="l" defTabSz="69768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44218" algn="l" defTabSz="69768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93062" algn="l" defTabSz="69768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41905" algn="l" defTabSz="69768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90749" algn="l" defTabSz="69768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Лахоузова Ирина Петровна" initials="ЛИП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2557"/>
    <a:srgbClr val="0093DA"/>
    <a:srgbClr val="000000"/>
    <a:srgbClr val="7ABC13"/>
    <a:srgbClr val="B6A684"/>
    <a:srgbClr val="3D3D3F"/>
    <a:srgbClr val="ADA1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96" autoAdjust="0"/>
    <p:restoredTop sz="88914" autoAdjust="0"/>
  </p:normalViewPr>
  <p:slideViewPr>
    <p:cSldViewPr>
      <p:cViewPr varScale="1">
        <p:scale>
          <a:sx n="87" d="100"/>
          <a:sy n="87" d="100"/>
        </p:scale>
        <p:origin x="-1164" y="-84"/>
      </p:cViewPr>
      <p:guideLst>
        <p:guide orient="horz" pos="1957"/>
        <p:guide pos="1847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09" d="100"/>
          <a:sy n="109" d="100"/>
        </p:scale>
        <p:origin x="-342" y="-90"/>
      </p:cViewPr>
      <p:guideLst>
        <p:guide orient="horz" pos="2169"/>
        <p:guide pos="315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191266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41542" cy="343830"/>
          </a:xfrm>
          <a:prstGeom prst="rect">
            <a:avLst/>
          </a:prstGeom>
        </p:spPr>
        <p:txBody>
          <a:bodyPr vert="horz" lIns="84646" tIns="42323" rIns="84646" bIns="42323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75685" y="1"/>
            <a:ext cx="4340054" cy="343830"/>
          </a:xfrm>
          <a:prstGeom prst="rect">
            <a:avLst/>
          </a:prstGeom>
        </p:spPr>
        <p:txBody>
          <a:bodyPr vert="horz" lIns="84646" tIns="42323" rIns="84646" bIns="42323" rtlCol="0"/>
          <a:lstStyle>
            <a:lvl1pPr algn="r">
              <a:defRPr sz="1100"/>
            </a:lvl1pPr>
          </a:lstStyle>
          <a:p>
            <a:fld id="{F48DA363-0E5C-44BF-AC18-441CE38065F2}" type="datetimeFigureOut">
              <a:rPr lang="ru-RU" smtClean="0"/>
              <a:t>07.09.2015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14388" y="90488"/>
            <a:ext cx="8396287" cy="472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4646" tIns="42323" rIns="84646" bIns="4232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84956" y="4891881"/>
            <a:ext cx="9448800" cy="1752600"/>
          </a:xfrm>
          <a:prstGeom prst="rect">
            <a:avLst/>
          </a:prstGeom>
        </p:spPr>
        <p:txBody>
          <a:bodyPr vert="horz" lIns="84646" tIns="42323" rIns="84646" bIns="42323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42889"/>
            <a:ext cx="4341542" cy="343830"/>
          </a:xfrm>
          <a:prstGeom prst="rect">
            <a:avLst/>
          </a:prstGeom>
        </p:spPr>
        <p:txBody>
          <a:bodyPr vert="horz" lIns="84646" tIns="42323" rIns="84646" bIns="42323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75685" y="6542889"/>
            <a:ext cx="4340054" cy="343830"/>
          </a:xfrm>
          <a:prstGeom prst="rect">
            <a:avLst/>
          </a:prstGeom>
        </p:spPr>
        <p:txBody>
          <a:bodyPr vert="horz" lIns="84646" tIns="42323" rIns="84646" bIns="42323" rtlCol="0" anchor="b"/>
          <a:lstStyle>
            <a:lvl1pPr algn="r">
              <a:defRPr sz="1100"/>
            </a:lvl1pPr>
          </a:lstStyle>
          <a:p>
            <a:fld id="{2D0EF554-62BF-44C8-AF1E-902B07A3D8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74852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69768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8844" algn="l" defTabSz="69768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97687" algn="l" defTabSz="69768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46531" algn="l" defTabSz="69768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95374" algn="l" defTabSz="69768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44218" algn="l" defTabSz="69768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93062" algn="l" defTabSz="69768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41905" algn="l" defTabSz="69768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90749" algn="l" defTabSz="69768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76263" y="517525"/>
            <a:ext cx="9075737" cy="51054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2556" y="5882481"/>
            <a:ext cx="9448800" cy="457200"/>
          </a:xfrm>
        </p:spPr>
        <p:txBody>
          <a:bodyPr/>
          <a:lstStyle/>
          <a:p>
            <a:endParaRPr lang="ru-RU" b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EF554-62BF-44C8-AF1E-902B07A3D83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0275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27088" y="90488"/>
            <a:ext cx="8431212" cy="4743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56356" y="5044281"/>
            <a:ext cx="9448800" cy="1676400"/>
          </a:xfrm>
        </p:spPr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EF554-62BF-44C8-AF1E-902B07A3D83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6424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27088" y="90488"/>
            <a:ext cx="8431212" cy="4743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56356" y="5044281"/>
            <a:ext cx="9448800" cy="1676400"/>
          </a:xfrm>
        </p:spPr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EF554-62BF-44C8-AF1E-902B07A3D83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6424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20775" y="547688"/>
            <a:ext cx="7912100" cy="44513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208756" y="5653881"/>
            <a:ext cx="9448800" cy="609600"/>
          </a:xfrm>
        </p:spPr>
        <p:txBody>
          <a:bodyPr/>
          <a:lstStyle/>
          <a:p>
            <a:endParaRPr lang="ru-RU" b="0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EF554-62BF-44C8-AF1E-902B07A3D83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4179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4763" y="242888"/>
            <a:ext cx="10021888" cy="56388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208756" y="6111081"/>
            <a:ext cx="9448800" cy="533400"/>
          </a:xfr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АЛИНЕ: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 err="1" smtClean="0"/>
              <a:t>Инфографика</a:t>
            </a:r>
            <a:r>
              <a:rPr lang="ru-RU" b="0" dirty="0" smtClean="0"/>
              <a:t>.</a:t>
            </a:r>
            <a:r>
              <a:rPr lang="ru-RU" b="0" baseline="0" dirty="0" smtClean="0"/>
              <a:t> Можно прям как в брошюре разворот с </a:t>
            </a:r>
            <a:r>
              <a:rPr lang="ru-RU" b="0" baseline="0" dirty="0" err="1" smtClean="0"/>
              <a:t>ТЭПами</a:t>
            </a:r>
            <a:r>
              <a:rPr lang="ru-RU" b="0" baseline="0" dirty="0" smtClean="0"/>
              <a:t>..</a:t>
            </a:r>
            <a:endParaRPr lang="ru-RU" b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EF554-62BF-44C8-AF1E-902B07A3D83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7050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4763" y="242888"/>
            <a:ext cx="10021888" cy="56388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208756" y="6111081"/>
            <a:ext cx="9448800" cy="533400"/>
          </a:xfr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АЛИНЕ: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ПОСТАВИТЬ КАРТУ С ОЧЕРЕДЯМИ ЗАСТРОЙКИ</a:t>
            </a:r>
          </a:p>
          <a:p>
            <a:r>
              <a:rPr lang="ru-RU" dirty="0" smtClean="0"/>
              <a:t>Обозначить на картинке 4-ю очередь и станцию Метро Нижегородская улица</a:t>
            </a:r>
          </a:p>
          <a:p>
            <a:r>
              <a:rPr lang="ru-RU" baseline="0" dirty="0" smtClean="0"/>
              <a:t>Согласовать с девелоперами Года реализации каждой очереди – Оля.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EF554-62BF-44C8-AF1E-902B07A3D83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7050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187325" y="166688"/>
            <a:ext cx="10309225" cy="57991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208756" y="6111081"/>
            <a:ext cx="9448800" cy="457200"/>
          </a:xfrm>
        </p:spPr>
        <p:txBody>
          <a:bodyPr/>
          <a:lstStyle/>
          <a:p>
            <a:endParaRPr lang="ru-RU" baseline="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EF554-62BF-44C8-AF1E-902B07A3D83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7001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38175" y="395288"/>
            <a:ext cx="8724900" cy="49085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284956" y="5730081"/>
            <a:ext cx="9448800" cy="5334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EF554-62BF-44C8-AF1E-902B07A3D83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6023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61913" y="90488"/>
            <a:ext cx="10052051" cy="56546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2556" y="5806281"/>
            <a:ext cx="9448800" cy="914400"/>
          </a:xfrm>
        </p:spPr>
        <p:txBody>
          <a:bodyPr/>
          <a:lstStyle/>
          <a:p>
            <a:r>
              <a:rPr lang="ru-RU" b="1" dirty="0" smtClean="0"/>
              <a:t>АЛИНЕ:</a:t>
            </a:r>
          </a:p>
          <a:p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МЕЖЕВИКИН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EF554-62BF-44C8-AF1E-902B07A3D831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3932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61913" y="90488"/>
            <a:ext cx="10052051" cy="56546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2556" y="5806281"/>
            <a:ext cx="9448800" cy="914400"/>
          </a:xfrm>
        </p:spPr>
        <p:txBody>
          <a:bodyPr/>
          <a:lstStyle/>
          <a:p>
            <a:r>
              <a:rPr lang="ru-RU" b="1" dirty="0" smtClean="0"/>
              <a:t>АЛИНЕ:</a:t>
            </a:r>
          </a:p>
          <a:p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МЕЖЕВИКИН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EF554-62BF-44C8-AF1E-902B07A3D831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3932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61913" y="90488"/>
            <a:ext cx="10052051" cy="56546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2556" y="5806281"/>
            <a:ext cx="9448800" cy="914400"/>
          </a:xfrm>
        </p:spPr>
        <p:txBody>
          <a:bodyPr/>
          <a:lstStyle/>
          <a:p>
            <a:r>
              <a:rPr lang="ru-RU" b="1" dirty="0" smtClean="0"/>
              <a:t>АЛИНЕ:</a:t>
            </a:r>
          </a:p>
          <a:p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МЕЖЕВИКИН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EF554-62BF-44C8-AF1E-902B07A3D831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393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4500" y="166688"/>
            <a:ext cx="8442325" cy="47498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2556" y="4968081"/>
            <a:ext cx="9448800" cy="1600200"/>
          </a:xfr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EF554-62BF-44C8-AF1E-902B07A3D83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81197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61913" y="90488"/>
            <a:ext cx="10052051" cy="56546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2556" y="5806281"/>
            <a:ext cx="9448800" cy="914400"/>
          </a:xfrm>
        </p:spPr>
        <p:txBody>
          <a:bodyPr/>
          <a:lstStyle/>
          <a:p>
            <a:r>
              <a:rPr lang="ru-RU" b="1" dirty="0" smtClean="0"/>
              <a:t>АЛИНЕ:</a:t>
            </a:r>
          </a:p>
          <a:p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МЕЖЕВИКИН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EF554-62BF-44C8-AF1E-902B07A3D831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3932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61913" y="90488"/>
            <a:ext cx="10052051" cy="56546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2556" y="5806281"/>
            <a:ext cx="9448800" cy="914400"/>
          </a:xfrm>
        </p:spPr>
        <p:txBody>
          <a:bodyPr/>
          <a:lstStyle/>
          <a:p>
            <a:r>
              <a:rPr lang="ru-RU" b="1" dirty="0" smtClean="0"/>
              <a:t>АЛИНЕ:</a:t>
            </a:r>
          </a:p>
          <a:p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МЕЖЕВИКИН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EF554-62BF-44C8-AF1E-902B07A3D831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3932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61913" y="90488"/>
            <a:ext cx="10052051" cy="56546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2556" y="5806281"/>
            <a:ext cx="9448800" cy="914400"/>
          </a:xfrm>
        </p:spPr>
        <p:txBody>
          <a:bodyPr/>
          <a:lstStyle/>
          <a:p>
            <a:r>
              <a:rPr lang="ru-RU" b="1" dirty="0" smtClean="0"/>
              <a:t>АЛИНЕ:</a:t>
            </a:r>
          </a:p>
          <a:p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МЕЖЕВИКИН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EF554-62BF-44C8-AF1E-902B07A3D831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3932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69875" y="90488"/>
            <a:ext cx="11107738" cy="6248400"/>
          </a:xfrm>
        </p:spPr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EF554-62BF-44C8-AF1E-902B07A3D831}" type="slidenum">
              <a:rPr lang="ru-RU" smtClean="0"/>
              <a:t>54</a:t>
            </a:fld>
            <a:endParaRPr lang="ru-RU"/>
          </a:p>
        </p:txBody>
      </p:sp>
      <p:sp>
        <p:nvSpPr>
          <p:cNvPr id="6" name="Заметки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/>
              <a:t>АЛИНЕ:</a:t>
            </a:r>
          </a:p>
          <a:p>
            <a:r>
              <a:rPr lang="ru-RU" dirty="0" smtClean="0"/>
              <a:t>Картинка</a:t>
            </a:r>
            <a:r>
              <a:rPr lang="ru-RU" baseline="0" dirty="0" smtClean="0"/>
              <a:t> эта лежит здесь: </a:t>
            </a:r>
            <a:r>
              <a:rPr lang="en-US" baseline="0" dirty="0" smtClean="0"/>
              <a:t>S:\PR\</a:t>
            </a:r>
            <a:r>
              <a:rPr lang="ru-RU" baseline="0" dirty="0" smtClean="0"/>
              <a:t>ПРОЕКТЫ\ДЕВЕЛОПЕРСКИЕ_ПРОЕКТЫ\</a:t>
            </a:r>
            <a:r>
              <a:rPr lang="en-US" baseline="0" dirty="0" smtClean="0"/>
              <a:t>SREDA\</a:t>
            </a:r>
            <a:r>
              <a:rPr lang="ru-RU" baseline="0" dirty="0" smtClean="0"/>
              <a:t>Маркетинг\Съемки\Аэрофотосъемка\Логинов\</a:t>
            </a:r>
            <a:r>
              <a:rPr lang="en-US" baseline="0" dirty="0" smtClean="0"/>
              <a:t>Object </a:t>
            </a:r>
            <a:r>
              <a:rPr lang="en-US" baseline="0" dirty="0" err="1" smtClean="0"/>
              <a:t>Ryazanskiy</a:t>
            </a:r>
            <a:r>
              <a:rPr lang="en-US" baseline="0" smtClean="0"/>
              <a:t> JPG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61276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69875" y="90488"/>
            <a:ext cx="11107738" cy="6248400"/>
          </a:xfrm>
        </p:spPr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EF554-62BF-44C8-AF1E-902B07A3D831}" type="slidenum">
              <a:rPr lang="ru-RU" smtClean="0"/>
              <a:t>55</a:t>
            </a:fld>
            <a:endParaRPr lang="ru-RU"/>
          </a:p>
        </p:txBody>
      </p:sp>
      <p:sp>
        <p:nvSpPr>
          <p:cNvPr id="6" name="Заметки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/>
              <a:t>АЛИНЕ:</a:t>
            </a:r>
          </a:p>
          <a:p>
            <a:r>
              <a:rPr lang="ru-RU" dirty="0" smtClean="0"/>
              <a:t>Картинка</a:t>
            </a:r>
            <a:r>
              <a:rPr lang="ru-RU" baseline="0" dirty="0" smtClean="0"/>
              <a:t> эта лежит здесь: </a:t>
            </a:r>
            <a:r>
              <a:rPr lang="en-US" baseline="0" dirty="0" smtClean="0"/>
              <a:t>S:\PR\</a:t>
            </a:r>
            <a:r>
              <a:rPr lang="ru-RU" baseline="0" dirty="0" smtClean="0"/>
              <a:t>ПРОЕКТЫ\ДЕВЕЛОПЕРСКИЕ_ПРОЕКТЫ\</a:t>
            </a:r>
            <a:r>
              <a:rPr lang="en-US" baseline="0" dirty="0" smtClean="0"/>
              <a:t>SREDA\</a:t>
            </a:r>
            <a:r>
              <a:rPr lang="ru-RU" baseline="0" dirty="0" smtClean="0"/>
              <a:t>Маркетинг\Съемки\Аэрофотосъемка\Логинов\</a:t>
            </a:r>
            <a:r>
              <a:rPr lang="en-US" baseline="0" dirty="0" smtClean="0"/>
              <a:t>Object </a:t>
            </a:r>
            <a:r>
              <a:rPr lang="en-US" baseline="0" dirty="0" err="1" smtClean="0"/>
              <a:t>Ryazanskiy</a:t>
            </a:r>
            <a:r>
              <a:rPr lang="en-US" baseline="0" smtClean="0"/>
              <a:t> JPG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61276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09550" y="471488"/>
            <a:ext cx="10158413" cy="5715000"/>
          </a:xfrm>
        </p:spPr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EF554-62BF-44C8-AF1E-902B07A3D831}" type="slidenum">
              <a:rPr lang="ru-RU" smtClean="0"/>
              <a:t>56</a:t>
            </a:fld>
            <a:endParaRPr lang="ru-RU"/>
          </a:p>
        </p:txBody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/>
              <a:t>АЛИНЕ:</a:t>
            </a:r>
          </a:p>
          <a:p>
            <a:r>
              <a:rPr lang="ru-RU" dirty="0" err="1" smtClean="0"/>
              <a:t>Инфографика</a:t>
            </a:r>
            <a:r>
              <a:rPr lang="ru-RU" dirty="0" smtClean="0"/>
              <a:t>?</a:t>
            </a:r>
          </a:p>
          <a:p>
            <a:endParaRPr lang="ru-RU" dirty="0" smtClean="0"/>
          </a:p>
          <a:p>
            <a:r>
              <a:rPr lang="ru-RU" dirty="0" smtClean="0"/>
              <a:t>Нужен может слайд в конце какой-то завершающий, пока</a:t>
            </a:r>
            <a:r>
              <a:rPr lang="ru-RU" baseline="0" dirty="0" smtClean="0"/>
              <a:t> вопросы будут задавать??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36102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69875" y="90488"/>
            <a:ext cx="11107738" cy="6248400"/>
          </a:xfrm>
        </p:spPr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EF554-62BF-44C8-AF1E-902B07A3D831}" type="slidenum">
              <a:rPr lang="ru-RU" smtClean="0"/>
              <a:t>57</a:t>
            </a:fld>
            <a:endParaRPr lang="ru-RU"/>
          </a:p>
        </p:txBody>
      </p:sp>
      <p:sp>
        <p:nvSpPr>
          <p:cNvPr id="6" name="Заметки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/>
              <a:t>АЛИНЕ:</a:t>
            </a:r>
          </a:p>
          <a:p>
            <a:r>
              <a:rPr lang="ru-RU" dirty="0" smtClean="0"/>
              <a:t>Картинка</a:t>
            </a:r>
            <a:r>
              <a:rPr lang="ru-RU" baseline="0" dirty="0" smtClean="0"/>
              <a:t> эта лежит здесь: </a:t>
            </a:r>
            <a:r>
              <a:rPr lang="en-US" baseline="0" dirty="0" smtClean="0"/>
              <a:t>S:\PR\</a:t>
            </a:r>
            <a:r>
              <a:rPr lang="ru-RU" baseline="0" dirty="0" smtClean="0"/>
              <a:t>ПРОЕКТЫ\ДЕВЕЛОПЕРСКИЕ_ПРОЕКТЫ\</a:t>
            </a:r>
            <a:r>
              <a:rPr lang="en-US" baseline="0" dirty="0" smtClean="0"/>
              <a:t>SREDA\</a:t>
            </a:r>
            <a:r>
              <a:rPr lang="ru-RU" baseline="0" dirty="0" smtClean="0"/>
              <a:t>Маркетинг\Съемки\Аэрофотосъемка\Логинов\</a:t>
            </a:r>
            <a:r>
              <a:rPr lang="en-US" baseline="0" dirty="0" smtClean="0"/>
              <a:t>Object </a:t>
            </a:r>
            <a:r>
              <a:rPr lang="en-US" baseline="0" dirty="0" err="1" smtClean="0"/>
              <a:t>Ryazanskiy</a:t>
            </a:r>
            <a:r>
              <a:rPr lang="en-US" baseline="0" smtClean="0"/>
              <a:t> JPG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61276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6350" y="90488"/>
            <a:ext cx="9615488" cy="54102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2556" y="6034881"/>
            <a:ext cx="9448800" cy="4572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EF554-62BF-44C8-AF1E-902B07A3D831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486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4500" y="166688"/>
            <a:ext cx="8442325" cy="47498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2556" y="4968081"/>
            <a:ext cx="9448800" cy="1600200"/>
          </a:xfr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EF554-62BF-44C8-AF1E-902B07A3D83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8119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39713" y="517525"/>
            <a:ext cx="7718425" cy="43418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2556" y="5730081"/>
            <a:ext cx="9448800" cy="838200"/>
          </a:xfr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EF554-62BF-44C8-AF1E-902B07A3D83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544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39713" y="517525"/>
            <a:ext cx="7718425" cy="43418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2556" y="5730081"/>
            <a:ext cx="9448800" cy="838200"/>
          </a:xfr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EF554-62BF-44C8-AF1E-902B07A3D83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544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39713" y="517525"/>
            <a:ext cx="7718425" cy="43418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2556" y="5730081"/>
            <a:ext cx="9448800" cy="838200"/>
          </a:xfr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EF554-62BF-44C8-AF1E-902B07A3D83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544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6350" y="90488"/>
            <a:ext cx="9615488" cy="54102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2556" y="6034881"/>
            <a:ext cx="9448800" cy="4572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EF554-62BF-44C8-AF1E-902B07A3D83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486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53988" y="517525"/>
            <a:ext cx="9210675" cy="51816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36762" y="6111081"/>
            <a:ext cx="9448800" cy="533400"/>
          </a:xfr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EF554-62BF-44C8-AF1E-902B07A3D83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375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27088" y="90488"/>
            <a:ext cx="8431212" cy="4743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56356" y="5044281"/>
            <a:ext cx="9448800" cy="1676400"/>
          </a:xfrm>
        </p:spPr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EF554-62BF-44C8-AF1E-902B07A3D83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642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98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96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94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92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90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88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86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84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D40FC-A9F1-4362-84F8-319011B3D982}" type="datetimeFigureOut">
              <a:rPr lang="ru-RU" smtClean="0"/>
              <a:t>07.09.2015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A288-9A81-477F-9EC4-D8BD195261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581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D40FC-A9F1-4362-84F8-319011B3D982}" type="datetimeFigureOut">
              <a:rPr lang="ru-RU" smtClean="0"/>
              <a:t>07.09.2015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A288-9A81-477F-9EC4-D8BD195261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792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D40FC-A9F1-4362-84F8-319011B3D982}" type="datetimeFigureOut">
              <a:rPr lang="ru-RU" smtClean="0"/>
              <a:t>07.09.2015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A288-9A81-477F-9EC4-D8BD195261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268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D40FC-A9F1-4362-84F8-319011B3D982}" type="datetimeFigureOut">
              <a:rPr lang="ru-RU" smtClean="0"/>
              <a:t>07.09.2015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A288-9A81-477F-9EC4-D8BD195261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473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8"/>
            <a:ext cx="7772400" cy="1021556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980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7960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19401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59201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99002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3880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7860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18403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D40FC-A9F1-4362-84F8-319011B3D982}" type="datetimeFigureOut">
              <a:rPr lang="ru-RU" smtClean="0"/>
              <a:t>07.09.2015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A288-9A81-477F-9EC4-D8BD195261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221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D40FC-A9F1-4362-84F8-319011B3D982}" type="datetimeFigureOut">
              <a:rPr lang="ru-RU" smtClean="0"/>
              <a:t>07.09.2015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A288-9A81-477F-9EC4-D8BD195261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128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8004" indent="0">
              <a:buNone/>
              <a:defRPr sz="1800" b="1"/>
            </a:lvl2pPr>
            <a:lvl3pPr marL="796007" indent="0">
              <a:buNone/>
              <a:defRPr sz="1600" b="1"/>
            </a:lvl3pPr>
            <a:lvl4pPr marL="1194013" indent="0">
              <a:buNone/>
              <a:defRPr sz="1400" b="1"/>
            </a:lvl4pPr>
            <a:lvl5pPr marL="1592017" indent="0">
              <a:buNone/>
              <a:defRPr sz="1400" b="1"/>
            </a:lvl5pPr>
            <a:lvl6pPr marL="1990021" indent="0">
              <a:buNone/>
              <a:defRPr sz="1400" b="1"/>
            </a:lvl6pPr>
            <a:lvl7pPr marL="2388024" indent="0">
              <a:buNone/>
              <a:defRPr sz="1400" b="1"/>
            </a:lvl7pPr>
            <a:lvl8pPr marL="2786029" indent="0">
              <a:buNone/>
              <a:defRPr sz="1400" b="1"/>
            </a:lvl8pPr>
            <a:lvl9pPr marL="3184033" indent="0">
              <a:buNone/>
              <a:defRPr sz="1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1631159"/>
            <a:ext cx="4040188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8004" indent="0">
              <a:buNone/>
              <a:defRPr sz="1800" b="1"/>
            </a:lvl2pPr>
            <a:lvl3pPr marL="796007" indent="0">
              <a:buNone/>
              <a:defRPr sz="1600" b="1"/>
            </a:lvl3pPr>
            <a:lvl4pPr marL="1194013" indent="0">
              <a:buNone/>
              <a:defRPr sz="1400" b="1"/>
            </a:lvl4pPr>
            <a:lvl5pPr marL="1592017" indent="0">
              <a:buNone/>
              <a:defRPr sz="1400" b="1"/>
            </a:lvl5pPr>
            <a:lvl6pPr marL="1990021" indent="0">
              <a:buNone/>
              <a:defRPr sz="1400" b="1"/>
            </a:lvl6pPr>
            <a:lvl7pPr marL="2388024" indent="0">
              <a:buNone/>
              <a:defRPr sz="1400" b="1"/>
            </a:lvl7pPr>
            <a:lvl8pPr marL="2786029" indent="0">
              <a:buNone/>
              <a:defRPr sz="1400" b="1"/>
            </a:lvl8pPr>
            <a:lvl9pPr marL="3184033" indent="0">
              <a:buNone/>
              <a:defRPr sz="1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0" y="1631159"/>
            <a:ext cx="4041775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D40FC-A9F1-4362-84F8-319011B3D982}" type="datetimeFigureOut">
              <a:rPr lang="ru-RU" smtClean="0"/>
              <a:t>07.09.2015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A288-9A81-477F-9EC4-D8BD195261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59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D40FC-A9F1-4362-84F8-319011B3D982}" type="datetimeFigureOut">
              <a:rPr lang="ru-RU" smtClean="0"/>
              <a:t>07.09.2015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A288-9A81-477F-9EC4-D8BD195261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416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D40FC-A9F1-4362-84F8-319011B3D982}" type="datetimeFigureOut">
              <a:rPr lang="ru-RU" smtClean="0"/>
              <a:t>07.09.2015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A288-9A81-477F-9EC4-D8BD195261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831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04788"/>
            <a:ext cx="3008313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200"/>
            </a:lvl1pPr>
            <a:lvl2pPr marL="398004" indent="0">
              <a:buNone/>
              <a:defRPr sz="1100"/>
            </a:lvl2pPr>
            <a:lvl3pPr marL="796007" indent="0">
              <a:buNone/>
              <a:defRPr sz="800"/>
            </a:lvl3pPr>
            <a:lvl4pPr marL="1194013" indent="0">
              <a:buNone/>
              <a:defRPr sz="800"/>
            </a:lvl4pPr>
            <a:lvl5pPr marL="1592017" indent="0">
              <a:buNone/>
              <a:defRPr sz="800"/>
            </a:lvl5pPr>
            <a:lvl6pPr marL="1990021" indent="0">
              <a:buNone/>
              <a:defRPr sz="800"/>
            </a:lvl6pPr>
            <a:lvl7pPr marL="2388024" indent="0">
              <a:buNone/>
              <a:defRPr sz="800"/>
            </a:lvl7pPr>
            <a:lvl8pPr marL="2786029" indent="0">
              <a:buNone/>
              <a:defRPr sz="800"/>
            </a:lvl8pPr>
            <a:lvl9pPr marL="3184033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D40FC-A9F1-4362-84F8-319011B3D982}" type="datetimeFigureOut">
              <a:rPr lang="ru-RU" smtClean="0"/>
              <a:t>07.09.2015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A288-9A81-477F-9EC4-D8BD195261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563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800"/>
            </a:lvl1pPr>
            <a:lvl2pPr marL="398004" indent="0">
              <a:buNone/>
              <a:defRPr sz="2400"/>
            </a:lvl2pPr>
            <a:lvl3pPr marL="796007" indent="0">
              <a:buNone/>
              <a:defRPr sz="2100"/>
            </a:lvl3pPr>
            <a:lvl4pPr marL="1194013" indent="0">
              <a:buNone/>
              <a:defRPr sz="1800"/>
            </a:lvl4pPr>
            <a:lvl5pPr marL="1592017" indent="0">
              <a:buNone/>
              <a:defRPr sz="1800"/>
            </a:lvl5pPr>
            <a:lvl6pPr marL="1990021" indent="0">
              <a:buNone/>
              <a:defRPr sz="1800"/>
            </a:lvl6pPr>
            <a:lvl7pPr marL="2388024" indent="0">
              <a:buNone/>
              <a:defRPr sz="1800"/>
            </a:lvl7pPr>
            <a:lvl8pPr marL="2786029" indent="0">
              <a:buNone/>
              <a:defRPr sz="1800"/>
            </a:lvl8pPr>
            <a:lvl9pPr marL="3184033" indent="0">
              <a:buNone/>
              <a:defRPr sz="18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6"/>
          </a:xfrm>
        </p:spPr>
        <p:txBody>
          <a:bodyPr/>
          <a:lstStyle>
            <a:lvl1pPr marL="0" indent="0">
              <a:buNone/>
              <a:defRPr sz="1200"/>
            </a:lvl1pPr>
            <a:lvl2pPr marL="398004" indent="0">
              <a:buNone/>
              <a:defRPr sz="1100"/>
            </a:lvl2pPr>
            <a:lvl3pPr marL="796007" indent="0">
              <a:buNone/>
              <a:defRPr sz="800"/>
            </a:lvl3pPr>
            <a:lvl4pPr marL="1194013" indent="0">
              <a:buNone/>
              <a:defRPr sz="800"/>
            </a:lvl4pPr>
            <a:lvl5pPr marL="1592017" indent="0">
              <a:buNone/>
              <a:defRPr sz="800"/>
            </a:lvl5pPr>
            <a:lvl6pPr marL="1990021" indent="0">
              <a:buNone/>
              <a:defRPr sz="800"/>
            </a:lvl6pPr>
            <a:lvl7pPr marL="2388024" indent="0">
              <a:buNone/>
              <a:defRPr sz="800"/>
            </a:lvl7pPr>
            <a:lvl8pPr marL="2786029" indent="0">
              <a:buNone/>
              <a:defRPr sz="800"/>
            </a:lvl8pPr>
            <a:lvl9pPr marL="3184033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D40FC-A9F1-4362-84F8-319011B3D982}" type="datetimeFigureOut">
              <a:rPr lang="ru-RU" smtClean="0"/>
              <a:t>07.09.2015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A288-9A81-477F-9EC4-D8BD195261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899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79600" tIns="39801" rIns="79600" bIns="39801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79600" tIns="39801" rIns="79600" bIns="3980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1" y="4767263"/>
            <a:ext cx="2133600" cy="273844"/>
          </a:xfrm>
          <a:prstGeom prst="rect">
            <a:avLst/>
          </a:prstGeom>
        </p:spPr>
        <p:txBody>
          <a:bodyPr vert="horz" lIns="79600" tIns="39801" rIns="79600" bIns="39801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D40FC-A9F1-4362-84F8-319011B3D982}" type="datetimeFigureOut">
              <a:rPr lang="ru-RU" smtClean="0"/>
              <a:t>07.09.2015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4" y="4767263"/>
            <a:ext cx="2895600" cy="273844"/>
          </a:xfrm>
          <a:prstGeom prst="rect">
            <a:avLst/>
          </a:prstGeom>
        </p:spPr>
        <p:txBody>
          <a:bodyPr vert="horz" lIns="79600" tIns="39801" rIns="79600" bIns="39801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4767263"/>
            <a:ext cx="2133600" cy="273844"/>
          </a:xfrm>
          <a:prstGeom prst="rect">
            <a:avLst/>
          </a:prstGeom>
        </p:spPr>
        <p:txBody>
          <a:bodyPr vert="horz" lIns="79600" tIns="39801" rIns="79600" bIns="39801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6A288-9A81-477F-9EC4-D8BD195261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882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796007" rtl="0" eaLnBrk="1" latinLnBrk="0" hangingPunct="1"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8504" indent="-298504" algn="l" defTabSz="796007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46757" indent="-248752" algn="l" defTabSz="796007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95011" indent="-199003" algn="l" defTabSz="796007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393014" indent="-199003" algn="l" defTabSz="796007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1018" indent="-199003" algn="l" defTabSz="796007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89023" indent="-199003" algn="l" defTabSz="796007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87025" indent="-199003" algn="l" defTabSz="796007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985031" indent="-199003" algn="l" defTabSz="796007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383035" indent="-199003" algn="l" defTabSz="796007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9600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98004" algn="l" defTabSz="79600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96007" algn="l" defTabSz="79600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94013" algn="l" defTabSz="79600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92017" algn="l" defTabSz="79600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90021" algn="l" defTabSz="79600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88024" algn="l" defTabSz="79600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86029" algn="l" defTabSz="79600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84033" algn="l" defTabSz="79600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6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6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33400" y="322156"/>
            <a:ext cx="8077200" cy="424392"/>
          </a:xfrm>
          <a:prstGeom prst="rect">
            <a:avLst/>
          </a:prstGeom>
          <a:noFill/>
        </p:spPr>
        <p:txBody>
          <a:bodyPr wrap="square" lIns="69769" tIns="34884" rIns="69769" bIns="34884" rtlCol="0">
            <a:spAutoFit/>
          </a:bodyPr>
          <a:lstStyle/>
          <a:p>
            <a:pPr algn="ctr"/>
            <a:r>
              <a:rPr lang="ru-RU" sz="2300" dirty="0" smtClean="0">
                <a:solidFill>
                  <a:schemeClr val="bg1"/>
                </a:solidFill>
                <a:latin typeface="EchoesSans-Bold" pitchFamily="50" charset="0"/>
              </a:rPr>
              <a:t>РАСПОЛОЖЕНИЕ КВАРТАЛЬНОЙ </a:t>
            </a:r>
            <a:r>
              <a:rPr lang="ru-RU" sz="2300" dirty="0">
                <a:solidFill>
                  <a:schemeClr val="bg1"/>
                </a:solidFill>
                <a:latin typeface="EchoesSans-Bold" pitchFamily="50" charset="0"/>
              </a:rPr>
              <a:t>ЗАСТРОЙКИ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2400" y="3464064"/>
            <a:ext cx="3581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EchoesSans-Medium" pitchFamily="50" charset="0"/>
              </a:rPr>
              <a:t>ЕСТЬ </a:t>
            </a:r>
            <a:r>
              <a:rPr lang="ru-RU" sz="2000" dirty="0" smtClean="0">
                <a:solidFill>
                  <a:schemeClr val="bg1"/>
                </a:solidFill>
                <a:latin typeface="EchoesSans-Medium" pitchFamily="50" charset="0"/>
              </a:rPr>
              <a:t>ВСЕ НЕОБХОДИМЫЕ</a:t>
            </a:r>
            <a:br>
              <a:rPr lang="ru-RU" sz="2000" dirty="0" smtClean="0">
                <a:solidFill>
                  <a:schemeClr val="bg1"/>
                </a:solidFill>
                <a:latin typeface="EchoesSans-Medium" pitchFamily="50" charset="0"/>
              </a:rPr>
            </a:br>
            <a:r>
              <a:rPr lang="ru-RU" sz="2000" dirty="0" smtClean="0">
                <a:solidFill>
                  <a:srgbClr val="0093DA"/>
                </a:solidFill>
                <a:latin typeface="EchoesSans-Medium" pitchFamily="50" charset="0"/>
              </a:rPr>
              <a:t>УСЛОВИЯ </a:t>
            </a:r>
            <a:r>
              <a:rPr lang="ru-RU" sz="2000" dirty="0" smtClean="0">
                <a:solidFill>
                  <a:srgbClr val="0093DA"/>
                </a:solidFill>
                <a:latin typeface="EchoesSans-Bold" pitchFamily="50" charset="0"/>
              </a:rPr>
              <a:t>ДЛЯ РАЗВИТИЯ</a:t>
            </a:r>
            <a:endParaRPr lang="ru-RU" sz="2000" dirty="0">
              <a:solidFill>
                <a:srgbClr val="0093DA"/>
              </a:solidFill>
              <a:latin typeface="EchoesSans-Medium" pitchFamily="50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1638300" y="4452018"/>
            <a:ext cx="571500" cy="148807"/>
            <a:chOff x="1143000" y="4629150"/>
            <a:chExt cx="609600" cy="148807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1143000" y="4629150"/>
              <a:ext cx="304800" cy="148807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flipH="1">
              <a:off x="1447800" y="4629150"/>
              <a:ext cx="304800" cy="148807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2" name="Picture 8" descr="S:\PR\ПРОЕКТЫ\ДЕВЕЛОПЕРСКИЕ_ПРОЕКТЫ\SREDA\Events\Пресс-конференция\презентация\Материалы для презы\map_black-0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8" r="3948"/>
          <a:stretch/>
        </p:blipFill>
        <p:spPr bwMode="auto">
          <a:xfrm>
            <a:off x="838200" y="744885"/>
            <a:ext cx="2209800" cy="272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:\PR\ПРОЕКТЫ\ДЕВЕЛОПЕРСКИЕ_ПРОЕКТЫ\SREDA\Events\Пресс-конференция\презентация\Материалы для презы\logo_whi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526421"/>
            <a:ext cx="1620000" cy="35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Gargantua\PUBLIC\PR\ПРОЕКТЫ\ДЕВЕЛОПЕРСКИЕ_ПРОЕКТЫ\SREDA\Events\Пресс-конференция\презентация\Материалы для презы\map_0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" t="1337" b="5017"/>
          <a:stretch/>
        </p:blipFill>
        <p:spPr bwMode="auto">
          <a:xfrm>
            <a:off x="3901440" y="855526"/>
            <a:ext cx="4881360" cy="346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89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2" t="1" b="21281"/>
          <a:stretch/>
        </p:blipFill>
        <p:spPr bwMode="auto"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object 2"/>
          <p:cNvSpPr txBox="1"/>
          <p:nvPr/>
        </p:nvSpPr>
        <p:spPr>
          <a:xfrm>
            <a:off x="912655" y="465088"/>
            <a:ext cx="6526347" cy="30387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690">
              <a:lnSpc>
                <a:spcPts val="2442"/>
              </a:lnSpc>
              <a:spcBef>
                <a:spcPts val="122"/>
              </a:spcBef>
            </a:pPr>
            <a:endParaRPr lang="ru-RU" sz="2300" b="1" dirty="0">
              <a:solidFill>
                <a:srgbClr val="ADA185"/>
              </a:solidFill>
              <a:cs typeface="Gotham Pro" pitchFamily="50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322156"/>
            <a:ext cx="8077200" cy="424392"/>
          </a:xfrm>
          <a:prstGeom prst="rect">
            <a:avLst/>
          </a:prstGeom>
          <a:noFill/>
        </p:spPr>
        <p:txBody>
          <a:bodyPr wrap="square" lIns="69769" tIns="34884" rIns="69769" bIns="34884" rtlCol="0">
            <a:spAutoFit/>
          </a:bodyPr>
          <a:lstStyle/>
          <a:p>
            <a:pPr algn="ctr"/>
            <a:r>
              <a:rPr lang="ru-RU" sz="2300" cap="all" dirty="0" smtClean="0">
                <a:solidFill>
                  <a:schemeClr val="bg1"/>
                </a:solidFill>
                <a:latin typeface="EchoesSans-Bold" pitchFamily="50" charset="0"/>
              </a:rPr>
              <a:t>комфортная</a:t>
            </a:r>
            <a:r>
              <a:rPr lang="ru-RU" sz="2300" cap="all" dirty="0" smtClean="0">
                <a:solidFill>
                  <a:srgbClr val="000000"/>
                </a:solidFill>
                <a:latin typeface="EchoesSans-Bold" pitchFamily="50" charset="0"/>
              </a:rPr>
              <a:t> </a:t>
            </a:r>
            <a:r>
              <a:rPr lang="en-US" sz="2300" cap="all" dirty="0" smtClean="0">
                <a:solidFill>
                  <a:srgbClr val="E62557"/>
                </a:solidFill>
                <a:latin typeface="EchoesSans-Bold" pitchFamily="50" charset="0"/>
              </a:rPr>
              <a:t>SREDA</a:t>
            </a:r>
            <a:r>
              <a:rPr lang="ru-RU" sz="2300" cap="all" dirty="0" smtClean="0">
                <a:solidFill>
                  <a:srgbClr val="E62557"/>
                </a:solidFill>
                <a:latin typeface="EchoesSans-Bold" pitchFamily="50" charset="0"/>
              </a:rPr>
              <a:t> </a:t>
            </a:r>
            <a:r>
              <a:rPr lang="ru-RU" sz="2300" cap="all" dirty="0">
                <a:solidFill>
                  <a:schemeClr val="bg1"/>
                </a:solidFill>
                <a:latin typeface="EchoesSans-Bold" pitchFamily="50" charset="0"/>
              </a:rPr>
              <a:t>для </a:t>
            </a:r>
            <a:r>
              <a:rPr lang="ru-RU" sz="2300" cap="all" dirty="0" smtClean="0">
                <a:solidFill>
                  <a:schemeClr val="bg1"/>
                </a:solidFill>
                <a:latin typeface="EchoesSans-Bold" pitchFamily="50" charset="0"/>
              </a:rPr>
              <a:t>занятия спортом</a:t>
            </a:r>
            <a:endParaRPr lang="ru-RU" sz="2300" cap="all" dirty="0">
              <a:solidFill>
                <a:schemeClr val="bg1"/>
              </a:solidFill>
              <a:latin typeface="EchoesSans-Bold" pitchFamily="50" charset="0"/>
            </a:endParaRPr>
          </a:p>
        </p:txBody>
      </p:sp>
      <p:pic>
        <p:nvPicPr>
          <p:cNvPr id="10" name="Picture 12" descr="S:\PR\ПРОЕКТЫ\ДЕВЕЛОПЕРСКИЕ_ПРОЕКТЫ\SREDA\Events\Пресс-конференция\презентация\Материалы для презы\logo_white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47"/>
          <a:stretch/>
        </p:blipFill>
        <p:spPr bwMode="auto">
          <a:xfrm>
            <a:off x="8016240" y="4526418"/>
            <a:ext cx="792000" cy="42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олилиния 7"/>
          <p:cNvSpPr/>
          <p:nvPr/>
        </p:nvSpPr>
        <p:spPr>
          <a:xfrm>
            <a:off x="457200" y="1076325"/>
            <a:ext cx="2743200" cy="2990850"/>
          </a:xfrm>
          <a:custGeom>
            <a:avLst/>
            <a:gdLst>
              <a:gd name="connsiteX0" fmla="*/ 0 w 2038350"/>
              <a:gd name="connsiteY0" fmla="*/ 2990850 h 2990850"/>
              <a:gd name="connsiteX1" fmla="*/ 0 w 2038350"/>
              <a:gd name="connsiteY1" fmla="*/ 0 h 2990850"/>
              <a:gd name="connsiteX2" fmla="*/ 2038350 w 2038350"/>
              <a:gd name="connsiteY2" fmla="*/ 0 h 2990850"/>
              <a:gd name="connsiteX3" fmla="*/ 2038350 w 2038350"/>
              <a:gd name="connsiteY3" fmla="*/ 2409825 h 2990850"/>
              <a:gd name="connsiteX4" fmla="*/ 485775 w 2038350"/>
              <a:gd name="connsiteY4" fmla="*/ 2409825 h 2990850"/>
              <a:gd name="connsiteX5" fmla="*/ 0 w 2038350"/>
              <a:gd name="connsiteY5" fmla="*/ 2990850 h 2990850"/>
              <a:gd name="connsiteX0" fmla="*/ 0 w 2038350"/>
              <a:gd name="connsiteY0" fmla="*/ 2990850 h 2990850"/>
              <a:gd name="connsiteX1" fmla="*/ 0 w 2038350"/>
              <a:gd name="connsiteY1" fmla="*/ 0 h 2990850"/>
              <a:gd name="connsiteX2" fmla="*/ 2038350 w 2038350"/>
              <a:gd name="connsiteY2" fmla="*/ 0 h 2990850"/>
              <a:gd name="connsiteX3" fmla="*/ 2038350 w 2038350"/>
              <a:gd name="connsiteY3" fmla="*/ 2409825 h 2990850"/>
              <a:gd name="connsiteX4" fmla="*/ 464542 w 2038350"/>
              <a:gd name="connsiteY4" fmla="*/ 2600325 h 2990850"/>
              <a:gd name="connsiteX5" fmla="*/ 0 w 2038350"/>
              <a:gd name="connsiteY5" fmla="*/ 2990850 h 2990850"/>
              <a:gd name="connsiteX0" fmla="*/ 0 w 2038350"/>
              <a:gd name="connsiteY0" fmla="*/ 2990850 h 2990850"/>
              <a:gd name="connsiteX1" fmla="*/ 0 w 2038350"/>
              <a:gd name="connsiteY1" fmla="*/ 0 h 2990850"/>
              <a:gd name="connsiteX2" fmla="*/ 2038350 w 2038350"/>
              <a:gd name="connsiteY2" fmla="*/ 0 h 2990850"/>
              <a:gd name="connsiteX3" fmla="*/ 2031272 w 2038350"/>
              <a:gd name="connsiteY3" fmla="*/ 2590800 h 2990850"/>
              <a:gd name="connsiteX4" fmla="*/ 464542 w 2038350"/>
              <a:gd name="connsiteY4" fmla="*/ 2600325 h 2990850"/>
              <a:gd name="connsiteX5" fmla="*/ 0 w 2038350"/>
              <a:gd name="connsiteY5" fmla="*/ 2990850 h 2990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38350" h="2990850">
                <a:moveTo>
                  <a:pt x="0" y="2990850"/>
                </a:moveTo>
                <a:lnTo>
                  <a:pt x="0" y="0"/>
                </a:lnTo>
                <a:lnTo>
                  <a:pt x="2038350" y="0"/>
                </a:lnTo>
                <a:cubicBezTo>
                  <a:pt x="2035991" y="863600"/>
                  <a:pt x="2033631" y="1727200"/>
                  <a:pt x="2031272" y="2590800"/>
                </a:cubicBezTo>
                <a:lnTo>
                  <a:pt x="464542" y="2600325"/>
                </a:lnTo>
                <a:lnTo>
                  <a:pt x="0" y="2990850"/>
                </a:lnTo>
                <a:close/>
              </a:path>
            </a:pathLst>
          </a:custGeom>
          <a:solidFill>
            <a:srgbClr val="E62557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marL="180975" indent="-180975">
              <a:lnSpc>
                <a:spcPts val="1600"/>
              </a:lnSpc>
              <a:spcBef>
                <a:spcPts val="1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cap="all" dirty="0">
                <a:latin typeface="Echoes Sans" pitchFamily="50" charset="0"/>
              </a:rPr>
              <a:t>Теннисная академия</a:t>
            </a:r>
          </a:p>
          <a:p>
            <a:pPr marL="180975" indent="-180975">
              <a:lnSpc>
                <a:spcPts val="1600"/>
              </a:lnSpc>
              <a:spcBef>
                <a:spcPts val="1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cap="all" dirty="0" err="1">
                <a:latin typeface="Echoes Sans" pitchFamily="50" charset="0"/>
              </a:rPr>
              <a:t>Велотрассы</a:t>
            </a:r>
            <a:endParaRPr lang="ru-RU" cap="all" dirty="0">
              <a:latin typeface="Echoes Sans" pitchFamily="50" charset="0"/>
            </a:endParaRPr>
          </a:p>
          <a:p>
            <a:pPr marL="180975" indent="-180975">
              <a:lnSpc>
                <a:spcPts val="1600"/>
              </a:lnSpc>
              <a:spcBef>
                <a:spcPts val="1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cap="all" dirty="0">
                <a:latin typeface="Echoes Sans" pitchFamily="50" charset="0"/>
              </a:rPr>
              <a:t>Беговые дорожки</a:t>
            </a:r>
          </a:p>
          <a:p>
            <a:pPr marL="180975" indent="-180975">
              <a:lnSpc>
                <a:spcPts val="1600"/>
              </a:lnSpc>
              <a:spcBef>
                <a:spcPts val="1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cap="all" dirty="0">
                <a:latin typeface="Echoes Sans" pitchFamily="50" charset="0"/>
              </a:rPr>
              <a:t>Спортивные площадки</a:t>
            </a:r>
          </a:p>
          <a:p>
            <a:pPr marL="180975" indent="-180975">
              <a:lnSpc>
                <a:spcPts val="1600"/>
              </a:lnSpc>
              <a:spcBef>
                <a:spcPts val="1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cap="all" dirty="0">
                <a:latin typeface="Echoes Sans" pitchFamily="50" charset="0"/>
              </a:rPr>
              <a:t>Зеленые </a:t>
            </a:r>
            <a:r>
              <a:rPr lang="ru-RU" cap="all" dirty="0" smtClean="0">
                <a:latin typeface="Echoes Sans" pitchFamily="50" charset="0"/>
              </a:rPr>
              <a:t>зоны</a:t>
            </a:r>
            <a:r>
              <a:rPr lang="en-US" cap="all" dirty="0" smtClean="0">
                <a:latin typeface="Echoes Sans" pitchFamily="50" charset="0"/>
              </a:rPr>
              <a:t/>
            </a:r>
            <a:br>
              <a:rPr lang="en-US" cap="all" dirty="0" smtClean="0">
                <a:latin typeface="Echoes Sans" pitchFamily="50" charset="0"/>
              </a:rPr>
            </a:br>
            <a:r>
              <a:rPr lang="ru-RU" cap="all" dirty="0" smtClean="0">
                <a:latin typeface="Echoes Sans" pitchFamily="50" charset="0"/>
              </a:rPr>
              <a:t>для</a:t>
            </a:r>
            <a:r>
              <a:rPr lang="en-US" cap="all" dirty="0" smtClean="0">
                <a:latin typeface="Echoes Sans" pitchFamily="50" charset="0"/>
              </a:rPr>
              <a:t> </a:t>
            </a:r>
            <a:r>
              <a:rPr lang="ru-RU" cap="all" dirty="0" smtClean="0">
                <a:latin typeface="Echoes Sans" pitchFamily="50" charset="0"/>
              </a:rPr>
              <a:t>йоги </a:t>
            </a:r>
            <a:r>
              <a:rPr lang="ru-RU" cap="all" dirty="0">
                <a:latin typeface="Echoes Sans" pitchFamily="50" charset="0"/>
              </a:rPr>
              <a:t>и </a:t>
            </a:r>
            <a:r>
              <a:rPr lang="ru-RU" cap="all" dirty="0" err="1">
                <a:latin typeface="Echoes Sans" pitchFamily="50" charset="0"/>
              </a:rPr>
              <a:t>пилатеса</a:t>
            </a:r>
            <a:endParaRPr lang="ru-RU" cap="all" dirty="0">
              <a:latin typeface="Echoes Sans" pitchFamily="50" charset="0"/>
            </a:endParaRPr>
          </a:p>
        </p:txBody>
      </p:sp>
      <p:pic>
        <p:nvPicPr>
          <p:cNvPr id="12" name="Picture 3" descr="\\Gargantua\PUBLIC\PR\ПРОЕКТЫ\ДЕВЕЛОПЕРСКИЕ_ПРОЕКТЫ\SREDA\Events\Пресс-конференция\презентация\Материалы для презы\family_0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88737"/>
            <a:ext cx="1922378" cy="67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74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6" r="14286" b="22519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object 2"/>
          <p:cNvSpPr txBox="1"/>
          <p:nvPr/>
        </p:nvSpPr>
        <p:spPr>
          <a:xfrm>
            <a:off x="912655" y="465088"/>
            <a:ext cx="6526347" cy="30387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690">
              <a:lnSpc>
                <a:spcPts val="2442"/>
              </a:lnSpc>
              <a:spcBef>
                <a:spcPts val="122"/>
              </a:spcBef>
            </a:pPr>
            <a:endParaRPr lang="ru-RU" sz="2300" b="1" dirty="0">
              <a:solidFill>
                <a:srgbClr val="ADA185"/>
              </a:solidFill>
              <a:cs typeface="Gotham Pro" pitchFamily="50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322156"/>
            <a:ext cx="8077200" cy="424392"/>
          </a:xfrm>
          <a:prstGeom prst="rect">
            <a:avLst/>
          </a:prstGeom>
          <a:noFill/>
        </p:spPr>
        <p:txBody>
          <a:bodyPr wrap="square" lIns="69769" tIns="34884" rIns="69769" bIns="34884" rtlCol="0">
            <a:spAutoFit/>
          </a:bodyPr>
          <a:lstStyle/>
          <a:p>
            <a:pPr algn="ctr"/>
            <a:r>
              <a:rPr lang="ru-RU" sz="2300" cap="all" dirty="0" smtClean="0">
                <a:solidFill>
                  <a:schemeClr val="bg1"/>
                </a:solidFill>
                <a:latin typeface="EchoesSans-Bold" pitchFamily="50" charset="0"/>
              </a:rPr>
              <a:t>вдохновляющая</a:t>
            </a:r>
            <a:r>
              <a:rPr lang="ru-RU" sz="2300" cap="all" dirty="0" smtClean="0">
                <a:solidFill>
                  <a:srgbClr val="000000"/>
                </a:solidFill>
                <a:latin typeface="EchoesSans-Bold" pitchFamily="50" charset="0"/>
              </a:rPr>
              <a:t> </a:t>
            </a:r>
            <a:r>
              <a:rPr lang="en-US" sz="2300" cap="all" dirty="0" smtClean="0">
                <a:solidFill>
                  <a:srgbClr val="7ABC13"/>
                </a:solidFill>
                <a:latin typeface="EchoesSans-Bold" pitchFamily="50" charset="0"/>
              </a:rPr>
              <a:t>SREDA</a:t>
            </a:r>
            <a:r>
              <a:rPr lang="ru-RU" sz="2300" cap="all" dirty="0" smtClean="0">
                <a:solidFill>
                  <a:srgbClr val="E62557"/>
                </a:solidFill>
                <a:latin typeface="EchoesSans-Bold" pitchFamily="50" charset="0"/>
              </a:rPr>
              <a:t> </a:t>
            </a:r>
            <a:r>
              <a:rPr lang="ru-RU" sz="2300" cap="all" dirty="0">
                <a:solidFill>
                  <a:schemeClr val="bg1"/>
                </a:solidFill>
                <a:latin typeface="EchoesSans-Bold" pitchFamily="50" charset="0"/>
              </a:rPr>
              <a:t>для </a:t>
            </a:r>
            <a:r>
              <a:rPr lang="ru-RU" sz="2300" cap="all" dirty="0" smtClean="0">
                <a:solidFill>
                  <a:schemeClr val="bg1"/>
                </a:solidFill>
                <a:latin typeface="EchoesSans-Bold" pitchFamily="50" charset="0"/>
              </a:rPr>
              <a:t>творчества</a:t>
            </a:r>
            <a:endParaRPr lang="ru-RU" sz="2300" cap="all" dirty="0">
              <a:solidFill>
                <a:schemeClr val="bg1"/>
              </a:solidFill>
              <a:latin typeface="EchoesSans-Bold" pitchFamily="50" charset="0"/>
            </a:endParaRPr>
          </a:p>
        </p:txBody>
      </p:sp>
      <p:pic>
        <p:nvPicPr>
          <p:cNvPr id="10" name="Picture 12" descr="S:\PR\ПРОЕКТЫ\ДЕВЕЛОПЕРСКИЕ_ПРОЕКТЫ\SREDA\Events\Пресс-конференция\презентация\Материалы для презы\logo_white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21"/>
          <a:stretch/>
        </p:blipFill>
        <p:spPr bwMode="auto">
          <a:xfrm>
            <a:off x="8008620" y="4526418"/>
            <a:ext cx="801493" cy="42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олилиния 7"/>
          <p:cNvSpPr/>
          <p:nvPr/>
        </p:nvSpPr>
        <p:spPr>
          <a:xfrm>
            <a:off x="457200" y="1076325"/>
            <a:ext cx="2844000" cy="2990850"/>
          </a:xfrm>
          <a:custGeom>
            <a:avLst/>
            <a:gdLst>
              <a:gd name="connsiteX0" fmla="*/ 0 w 2038350"/>
              <a:gd name="connsiteY0" fmla="*/ 2990850 h 2990850"/>
              <a:gd name="connsiteX1" fmla="*/ 0 w 2038350"/>
              <a:gd name="connsiteY1" fmla="*/ 0 h 2990850"/>
              <a:gd name="connsiteX2" fmla="*/ 2038350 w 2038350"/>
              <a:gd name="connsiteY2" fmla="*/ 0 h 2990850"/>
              <a:gd name="connsiteX3" fmla="*/ 2038350 w 2038350"/>
              <a:gd name="connsiteY3" fmla="*/ 2409825 h 2990850"/>
              <a:gd name="connsiteX4" fmla="*/ 485775 w 2038350"/>
              <a:gd name="connsiteY4" fmla="*/ 2409825 h 2990850"/>
              <a:gd name="connsiteX5" fmla="*/ 0 w 2038350"/>
              <a:gd name="connsiteY5" fmla="*/ 2990850 h 2990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38350" h="2990850">
                <a:moveTo>
                  <a:pt x="0" y="2990850"/>
                </a:moveTo>
                <a:lnTo>
                  <a:pt x="0" y="0"/>
                </a:lnTo>
                <a:lnTo>
                  <a:pt x="2038350" y="0"/>
                </a:lnTo>
                <a:lnTo>
                  <a:pt x="2038350" y="2409825"/>
                </a:lnTo>
                <a:lnTo>
                  <a:pt x="485775" y="2409825"/>
                </a:lnTo>
                <a:lnTo>
                  <a:pt x="0" y="2990850"/>
                </a:lnTo>
                <a:close/>
              </a:path>
            </a:pathLst>
          </a:custGeom>
          <a:solidFill>
            <a:srgbClr val="7ABC1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marL="180975" indent="-180975">
              <a:lnSpc>
                <a:spcPts val="1600"/>
              </a:lnSpc>
              <a:spcBef>
                <a:spcPts val="1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cap="all" dirty="0" smtClean="0">
                <a:latin typeface="Echoes Sans" pitchFamily="50" charset="0"/>
              </a:rPr>
              <a:t>Возможности</a:t>
            </a:r>
            <a:br>
              <a:rPr lang="ru-RU" cap="all" dirty="0" smtClean="0">
                <a:latin typeface="Echoes Sans" pitchFamily="50" charset="0"/>
              </a:rPr>
            </a:br>
            <a:r>
              <a:rPr lang="ru-RU" cap="all" dirty="0" smtClean="0">
                <a:latin typeface="Echoes Sans" pitchFamily="50" charset="0"/>
              </a:rPr>
              <a:t>для </a:t>
            </a:r>
            <a:r>
              <a:rPr lang="ru-RU" cap="all" dirty="0">
                <a:latin typeface="Echoes Sans" pitchFamily="50" charset="0"/>
              </a:rPr>
              <a:t>развития малого предпринимательства</a:t>
            </a:r>
          </a:p>
          <a:p>
            <a:pPr marL="180975" indent="-180975">
              <a:lnSpc>
                <a:spcPts val="1600"/>
              </a:lnSpc>
              <a:spcBef>
                <a:spcPts val="1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cap="all" dirty="0">
                <a:latin typeface="Echoes Sans" pitchFamily="50" charset="0"/>
              </a:rPr>
              <a:t>Мастерские</a:t>
            </a:r>
          </a:p>
          <a:p>
            <a:pPr marL="180975" indent="-180975">
              <a:lnSpc>
                <a:spcPts val="1600"/>
              </a:lnSpc>
              <a:spcBef>
                <a:spcPts val="1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cap="all" dirty="0">
                <a:latin typeface="Echoes Sans" pitchFamily="50" charset="0"/>
              </a:rPr>
              <a:t>Дизайнерские студии</a:t>
            </a:r>
          </a:p>
          <a:p>
            <a:pPr marL="180975" indent="-180975">
              <a:lnSpc>
                <a:spcPts val="1600"/>
              </a:lnSpc>
              <a:spcBef>
                <a:spcPts val="1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cap="all" dirty="0" smtClean="0">
                <a:latin typeface="Echoes Sans" pitchFamily="50" charset="0"/>
              </a:rPr>
              <a:t>Фестивали</a:t>
            </a:r>
            <a:br>
              <a:rPr lang="ru-RU" cap="all" dirty="0" smtClean="0">
                <a:latin typeface="Echoes Sans" pitchFamily="50" charset="0"/>
              </a:rPr>
            </a:br>
            <a:r>
              <a:rPr lang="ru-RU" cap="all" dirty="0" smtClean="0">
                <a:latin typeface="Echoes Sans" pitchFamily="50" charset="0"/>
              </a:rPr>
              <a:t>и </a:t>
            </a:r>
            <a:r>
              <a:rPr lang="ru-RU" cap="all" dirty="0">
                <a:latin typeface="Echoes Sans" pitchFamily="50" charset="0"/>
              </a:rPr>
              <a:t>мастер-классы</a:t>
            </a:r>
          </a:p>
        </p:txBody>
      </p:sp>
      <p:pic>
        <p:nvPicPr>
          <p:cNvPr id="11" name="Picture 3" descr="\\Gargantua\PUBLIC\PR\ПРОЕКТЫ\ДЕВЕЛОПЕРСКИЕ_ПРОЕКТЫ\SREDA\Events\Пресс-конференция\презентация\Материалы для презы\family_0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88" y="4188737"/>
            <a:ext cx="1944778" cy="68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78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S:\PR\ПРОЕКТЫ\ДЕВЕЛОПЕРСКИЕ_ПРОЕКТЫ\SREDA\Events\Пресс-конференция\презентация\Материалы для презы\icons_m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 txBox="1"/>
          <p:nvPr/>
        </p:nvSpPr>
        <p:spPr>
          <a:xfrm>
            <a:off x="912655" y="465088"/>
            <a:ext cx="6526347" cy="30387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690">
              <a:lnSpc>
                <a:spcPts val="2442"/>
              </a:lnSpc>
              <a:spcBef>
                <a:spcPts val="122"/>
              </a:spcBef>
            </a:pPr>
            <a:endParaRPr lang="ru-RU" sz="2300" b="1" dirty="0">
              <a:solidFill>
                <a:srgbClr val="ADA185"/>
              </a:solidFill>
              <a:cs typeface="Gotham Pro" pitchFamily="5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322156"/>
            <a:ext cx="8077200" cy="424392"/>
          </a:xfrm>
          <a:prstGeom prst="rect">
            <a:avLst/>
          </a:prstGeom>
          <a:noFill/>
        </p:spPr>
        <p:txBody>
          <a:bodyPr wrap="square" lIns="69769" tIns="34884" rIns="69769" bIns="34884" rtlCol="0">
            <a:spAutoFit/>
          </a:bodyPr>
          <a:lstStyle/>
          <a:p>
            <a:pPr algn="ctr"/>
            <a:r>
              <a:rPr lang="ru-RU" sz="2300" cap="all" dirty="0" smtClean="0">
                <a:solidFill>
                  <a:srgbClr val="000000"/>
                </a:solidFill>
                <a:latin typeface="EchoesSans-Bold" pitchFamily="50" charset="0"/>
              </a:rPr>
              <a:t>создай свою </a:t>
            </a:r>
            <a:r>
              <a:rPr lang="ru-RU" sz="2300" cap="all" dirty="0" smtClean="0">
                <a:solidFill>
                  <a:srgbClr val="E62557"/>
                </a:solidFill>
                <a:latin typeface="EchoesSans-Bold" pitchFamily="50" charset="0"/>
              </a:rPr>
              <a:t>среду</a:t>
            </a:r>
            <a:endParaRPr lang="ru-RU" sz="2300" cap="all" dirty="0">
              <a:solidFill>
                <a:srgbClr val="E62557"/>
              </a:solidFill>
              <a:latin typeface="EchoesSans-Bold" pitchFamily="50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9315" y="2343150"/>
            <a:ext cx="15247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cap="all" dirty="0" smtClean="0">
                <a:solidFill>
                  <a:srgbClr val="000000"/>
                </a:solidFill>
                <a:latin typeface="EchoesSans-Medium" pitchFamily="50" charset="0"/>
              </a:rPr>
              <a:t>интерьерный</a:t>
            </a:r>
            <a:br>
              <a:rPr lang="ru-RU" cap="all" dirty="0" smtClean="0">
                <a:solidFill>
                  <a:srgbClr val="000000"/>
                </a:solidFill>
                <a:latin typeface="EchoesSans-Medium" pitchFamily="50" charset="0"/>
              </a:rPr>
            </a:br>
            <a:r>
              <a:rPr lang="ru-RU" cap="all" dirty="0" smtClean="0">
                <a:solidFill>
                  <a:srgbClr val="000000"/>
                </a:solidFill>
                <a:latin typeface="EchoesSans-Medium" pitchFamily="50" charset="0"/>
              </a:rPr>
              <a:t>кластер</a:t>
            </a:r>
            <a:endParaRPr lang="ru-RU" dirty="0">
              <a:latin typeface="EchoesSans-Medium" pitchFamily="50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19464" y="3943350"/>
            <a:ext cx="14574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cap="all" dirty="0" smtClean="0">
                <a:solidFill>
                  <a:srgbClr val="000000"/>
                </a:solidFill>
                <a:latin typeface="EchoesSans-Medium" pitchFamily="50" charset="0"/>
              </a:rPr>
              <a:t>скульптуры,</a:t>
            </a:r>
          </a:p>
          <a:p>
            <a:pPr algn="ctr"/>
            <a:r>
              <a:rPr lang="ru-RU" cap="all" dirty="0" smtClean="0">
                <a:solidFill>
                  <a:srgbClr val="000000"/>
                </a:solidFill>
                <a:latin typeface="EchoesSans-Medium" pitchFamily="50" charset="0"/>
              </a:rPr>
              <a:t>роспись</a:t>
            </a:r>
            <a:endParaRPr lang="ru-RU" dirty="0">
              <a:latin typeface="EchoesSans-Medium" pitchFamily="50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471834" y="3394710"/>
            <a:ext cx="7809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cap="all" dirty="0" smtClean="0">
                <a:solidFill>
                  <a:srgbClr val="000000"/>
                </a:solidFill>
                <a:latin typeface="EchoesSans-Medium" pitchFamily="50" charset="0"/>
              </a:rPr>
              <a:t>спорт</a:t>
            </a:r>
            <a:endParaRPr lang="ru-RU" dirty="0">
              <a:latin typeface="EchoesSans-Medium" pitchFamily="50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51171" y="4438650"/>
            <a:ext cx="1430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cap="all" dirty="0" smtClean="0">
                <a:solidFill>
                  <a:srgbClr val="000000"/>
                </a:solidFill>
                <a:latin typeface="EchoesSans-Medium" pitchFamily="50" charset="0"/>
              </a:rPr>
              <a:t>фермерский</a:t>
            </a:r>
          </a:p>
          <a:p>
            <a:pPr algn="ctr"/>
            <a:r>
              <a:rPr lang="ru-RU" cap="all" dirty="0" smtClean="0">
                <a:solidFill>
                  <a:srgbClr val="000000"/>
                </a:solidFill>
                <a:latin typeface="EchoesSans-Medium" pitchFamily="50" charset="0"/>
              </a:rPr>
              <a:t>рынок</a:t>
            </a:r>
            <a:endParaRPr lang="ru-RU" dirty="0">
              <a:latin typeface="EchoesSans-Medium" pitchFamily="50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91265" y="2467630"/>
            <a:ext cx="13628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cap="all" dirty="0" smtClean="0">
                <a:solidFill>
                  <a:srgbClr val="000000"/>
                </a:solidFill>
                <a:latin typeface="EchoesSans-Medium" pitchFamily="50" charset="0"/>
              </a:rPr>
              <a:t>детское</a:t>
            </a:r>
          </a:p>
          <a:p>
            <a:pPr algn="ctr"/>
            <a:r>
              <a:rPr lang="ru-RU" cap="all" dirty="0" smtClean="0">
                <a:solidFill>
                  <a:srgbClr val="000000"/>
                </a:solidFill>
                <a:latin typeface="EchoesSans-Medium" pitchFamily="50" charset="0"/>
              </a:rPr>
              <a:t>творчество</a:t>
            </a:r>
            <a:endParaRPr lang="ru-RU" dirty="0">
              <a:latin typeface="EchoesSans-Medium" pitchFamily="50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09566" y="2220010"/>
            <a:ext cx="18309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cap="all" dirty="0" smtClean="0">
                <a:solidFill>
                  <a:srgbClr val="000000"/>
                </a:solidFill>
                <a:latin typeface="EchoesSans-Medium" pitchFamily="50" charset="0"/>
              </a:rPr>
              <a:t>наука, техника,</a:t>
            </a:r>
          </a:p>
          <a:p>
            <a:pPr algn="ctr"/>
            <a:r>
              <a:rPr lang="ru-RU" cap="all" dirty="0" smtClean="0">
                <a:solidFill>
                  <a:srgbClr val="000000"/>
                </a:solidFill>
                <a:latin typeface="EchoesSans-Medium" pitchFamily="50" charset="0"/>
              </a:rPr>
              <a:t>инновации</a:t>
            </a:r>
            <a:endParaRPr lang="ru-RU" dirty="0">
              <a:latin typeface="EchoesSans-Medium" pitchFamily="50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315200" y="4018702"/>
            <a:ext cx="7697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cap="all" dirty="0" smtClean="0">
                <a:solidFill>
                  <a:srgbClr val="000000"/>
                </a:solidFill>
                <a:latin typeface="EchoesSans-Medium" pitchFamily="50" charset="0"/>
              </a:rPr>
              <a:t>театр</a:t>
            </a:r>
            <a:endParaRPr lang="ru-RU" dirty="0">
              <a:latin typeface="EchoesSans-Medium" pitchFamily="50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072597" y="3775710"/>
            <a:ext cx="20489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cap="all" dirty="0" smtClean="0">
                <a:solidFill>
                  <a:srgbClr val="000000"/>
                </a:solidFill>
                <a:latin typeface="EchoesSans-Medium" pitchFamily="50" charset="0"/>
              </a:rPr>
              <a:t>арт-пространство</a:t>
            </a:r>
            <a:endParaRPr lang="ru-RU" dirty="0">
              <a:latin typeface="EchoesSans-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82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\\Gargantua\PUBLIC\PR\ПРОЕКТЫ\ДЕВЕЛОПЕРСКИЕ_ПРОЕКТЫ\SREDA\Events\Пресс-конференция\презентация\Материалы для презы\map_0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3" t="10280" r="12161" b="15865"/>
          <a:stretch/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 flipH="1">
            <a:off x="609600" y="1354316"/>
            <a:ext cx="3267075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514350" y="640548"/>
            <a:ext cx="18229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>
                <a:solidFill>
                  <a:srgbClr val="0093DA"/>
                </a:solidFill>
                <a:latin typeface="EchoesSans-Medium" pitchFamily="50" charset="0"/>
              </a:rPr>
              <a:t>19,4 </a:t>
            </a:r>
            <a:r>
              <a:rPr lang="ru-RU" sz="2000" dirty="0" smtClean="0">
                <a:latin typeface="EchoesSans-Medium" pitchFamily="50" charset="0"/>
              </a:rPr>
              <a:t>га</a:t>
            </a:r>
            <a:endParaRPr lang="ru-RU" sz="2000" dirty="0">
              <a:latin typeface="EchoesSans-Medium" pitchFamily="50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0045" y="1325741"/>
            <a:ext cx="3346630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ru-RU" sz="1700" dirty="0" smtClean="0">
                <a:latin typeface="EchoesSans-Medium" pitchFamily="50" charset="0"/>
              </a:rPr>
              <a:t>для комфортной жизни</a:t>
            </a:r>
            <a:endParaRPr lang="ru-RU" sz="1700" dirty="0">
              <a:latin typeface="EchoesSans-Medium" pitchFamily="50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 flipH="1">
            <a:off x="609600" y="2344916"/>
            <a:ext cx="34290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514350" y="1809750"/>
            <a:ext cx="24094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E62557"/>
                </a:solidFill>
                <a:latin typeface="EchoesSans-Medium" pitchFamily="50" charset="0"/>
              </a:rPr>
              <a:t>763 000 </a:t>
            </a:r>
            <a:r>
              <a:rPr lang="ru-RU" sz="1700" dirty="0" smtClean="0">
                <a:latin typeface="EchoesSans-Medium" pitchFamily="50" charset="0"/>
              </a:rPr>
              <a:t>кв. м</a:t>
            </a:r>
            <a:endParaRPr lang="ru-RU" sz="1700" dirty="0">
              <a:latin typeface="EchoesSans-Medium" pitchFamily="50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10995" y="2316341"/>
            <a:ext cx="3365680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ru-RU" sz="1700" dirty="0">
                <a:latin typeface="EchoesSans-Medium" pitchFamily="50" charset="0"/>
              </a:rPr>
              <a:t>общая площадь </a:t>
            </a:r>
            <a:r>
              <a:rPr lang="ru-RU" sz="1700" dirty="0" smtClean="0">
                <a:latin typeface="EchoesSans-Medium" pitchFamily="50" charset="0"/>
              </a:rPr>
              <a:t>проекта</a:t>
            </a:r>
            <a:endParaRPr lang="ru-RU" sz="1700" dirty="0">
              <a:latin typeface="EchoesSans-Medium" pitchFamily="50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H="1">
            <a:off x="609600" y="3363778"/>
            <a:ext cx="38100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514350" y="2834700"/>
            <a:ext cx="24114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E62557"/>
                </a:solidFill>
                <a:latin typeface="EchoesSans-Medium" pitchFamily="50" charset="0"/>
              </a:rPr>
              <a:t>295 600 </a:t>
            </a:r>
            <a:r>
              <a:rPr lang="ru-RU" sz="1700" dirty="0" smtClean="0">
                <a:latin typeface="EchoesSans-Medium" pitchFamily="50" charset="0"/>
              </a:rPr>
              <a:t>кв. м</a:t>
            </a:r>
            <a:endParaRPr lang="ru-RU" sz="1700" dirty="0">
              <a:latin typeface="EchoesSans-Medium" pitchFamily="50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10995" y="3335203"/>
            <a:ext cx="3365680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ru-RU" sz="1700" dirty="0" smtClean="0">
                <a:latin typeface="EchoesSans-Medium" pitchFamily="50" charset="0"/>
              </a:rPr>
              <a:t>жилая </a:t>
            </a:r>
            <a:r>
              <a:rPr lang="ru-RU" sz="1700" dirty="0">
                <a:latin typeface="EchoesSans-Medium" pitchFamily="50" charset="0"/>
              </a:rPr>
              <a:t>площадь застройки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V="1">
            <a:off x="4758863" y="3264219"/>
            <a:ext cx="0" cy="155761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4761948" y="3970297"/>
            <a:ext cx="23998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E62557"/>
                </a:solidFill>
                <a:latin typeface="EchoesSans-Medium" pitchFamily="50" charset="0"/>
              </a:rPr>
              <a:t>245 900 </a:t>
            </a:r>
            <a:r>
              <a:rPr lang="ru-RU" sz="1700" dirty="0" smtClean="0">
                <a:latin typeface="EchoesSans-Medium" pitchFamily="50" charset="0"/>
              </a:rPr>
              <a:t>кв. м</a:t>
            </a:r>
            <a:endParaRPr lang="ru-RU" sz="1700" dirty="0">
              <a:latin typeface="EchoesSans-Medium" pitchFamily="50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780998" y="4443366"/>
            <a:ext cx="2508160" cy="490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ru-RU" sz="1700" dirty="0">
                <a:latin typeface="EchoesSans-Medium" pitchFamily="50" charset="0"/>
              </a:rPr>
              <a:t>коммерческие</a:t>
            </a:r>
            <a:br>
              <a:rPr lang="ru-RU" sz="1700" dirty="0">
                <a:latin typeface="EchoesSans-Medium" pitchFamily="50" charset="0"/>
              </a:rPr>
            </a:br>
            <a:r>
              <a:rPr lang="ru-RU" sz="1700" dirty="0">
                <a:latin typeface="EchoesSans-Medium" pitchFamily="50" charset="0"/>
              </a:rPr>
              <a:t>площади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V="1">
            <a:off x="6553200" y="2677978"/>
            <a:ext cx="0" cy="88437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6553200" y="2672775"/>
            <a:ext cx="17746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E62557"/>
                </a:solidFill>
                <a:latin typeface="EchoesSans-Medium" pitchFamily="50" charset="0"/>
              </a:rPr>
              <a:t>5 700 </a:t>
            </a:r>
            <a:r>
              <a:rPr lang="ru-RU" sz="1700" dirty="0" smtClean="0">
                <a:latin typeface="EchoesSans-Medium" pitchFamily="50" charset="0"/>
              </a:rPr>
              <a:t>м/м</a:t>
            </a:r>
            <a:endParaRPr lang="ru-RU" sz="1700" dirty="0">
              <a:latin typeface="EchoesSans-Medium" pitchFamily="50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572250" y="3192644"/>
            <a:ext cx="257175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ru-RU" sz="1700" dirty="0" smtClean="0">
                <a:latin typeface="EchoesSans-Medium" pitchFamily="50" charset="0"/>
              </a:rPr>
              <a:t>Подземная</a:t>
            </a:r>
            <a:br>
              <a:rPr lang="ru-RU" sz="1700" dirty="0" smtClean="0">
                <a:latin typeface="EchoesSans-Medium" pitchFamily="50" charset="0"/>
              </a:rPr>
            </a:br>
            <a:r>
              <a:rPr lang="ru-RU" sz="1700" dirty="0" smtClean="0">
                <a:latin typeface="EchoesSans-Medium" pitchFamily="50" charset="0"/>
              </a:rPr>
              <a:t>и </a:t>
            </a:r>
            <a:r>
              <a:rPr lang="ru-RU" sz="1700" dirty="0">
                <a:latin typeface="EchoesSans-Medium" pitchFamily="50" charset="0"/>
              </a:rPr>
              <a:t>наземная парковки</a:t>
            </a:r>
          </a:p>
        </p:txBody>
      </p:sp>
      <p:pic>
        <p:nvPicPr>
          <p:cNvPr id="57" name="Picture 2" descr="S:\PR\ПРОЕКТЫ\ДЕВЕЛОПЕРСКИЕ_ПРОЕКТЫ\SREDA\Events\Пресс-конференция\презентация\Материалы для презы\logo_blac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1" y="4526421"/>
            <a:ext cx="1620000" cy="35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523875" y="3788782"/>
            <a:ext cx="12891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E62557"/>
                </a:solidFill>
                <a:latin typeface="EchoesSans-Medium" pitchFamily="50" charset="0"/>
              </a:rPr>
              <a:t>7 400</a:t>
            </a:r>
            <a:endParaRPr lang="ru-RU" sz="1700" dirty="0">
              <a:latin typeface="EchoesSans-Medium" pitchFamily="50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736808" y="3943350"/>
            <a:ext cx="1311190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ru-RU" sz="1700" dirty="0" smtClean="0">
                <a:latin typeface="EchoesSans-Medium" pitchFamily="50" charset="0"/>
              </a:rPr>
              <a:t>жителей</a:t>
            </a:r>
            <a:endParaRPr lang="ru-RU" sz="1700" dirty="0">
              <a:latin typeface="EchoesSans-Medium" pitchFamily="50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23875" y="4316420"/>
            <a:ext cx="13981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E62557"/>
                </a:solidFill>
                <a:latin typeface="EchoesSans-Medium" pitchFamily="50" charset="0"/>
              </a:rPr>
              <a:t>11 000</a:t>
            </a:r>
            <a:endParaRPr lang="ru-RU" sz="1700" dirty="0">
              <a:latin typeface="EchoesSans-Medium" pitchFamily="50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889208" y="4470988"/>
            <a:ext cx="2530392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ru-RU" sz="1700" dirty="0">
                <a:latin typeface="EchoesSans-Medium" pitchFamily="50" charset="0"/>
              </a:rPr>
              <a:t>р</a:t>
            </a:r>
            <a:r>
              <a:rPr lang="ru-RU" sz="1700" dirty="0" smtClean="0">
                <a:latin typeface="EchoesSans-Medium" pitchFamily="50" charset="0"/>
              </a:rPr>
              <a:t>абочих мест</a:t>
            </a:r>
            <a:endParaRPr lang="ru-RU" sz="1700" dirty="0">
              <a:latin typeface="EchoesSans-Medium" pitchFamily="50" charset="0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 flipH="1">
            <a:off x="609600" y="4283215"/>
            <a:ext cx="38100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H="1">
            <a:off x="609600" y="4821831"/>
            <a:ext cx="38100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V="1">
            <a:off x="4419600" y="3342360"/>
            <a:ext cx="0" cy="1479471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2730499" y="348160"/>
            <a:ext cx="2335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E62557"/>
                </a:solidFill>
                <a:latin typeface="EchoesSans-Medium" pitchFamily="50" charset="0"/>
              </a:rPr>
              <a:t>4 400 </a:t>
            </a:r>
            <a:r>
              <a:rPr lang="ru-RU" sz="1700" dirty="0" smtClean="0">
                <a:latin typeface="EchoesSans-Medium" pitchFamily="50" charset="0"/>
              </a:rPr>
              <a:t>квартир</a:t>
            </a:r>
            <a:endParaRPr lang="ru-RU" sz="1700" dirty="0">
              <a:latin typeface="EchoesSans-Medium" pitchFamily="50" charset="0"/>
            </a:endParaRP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 flipV="1">
            <a:off x="5089972" y="618776"/>
            <a:ext cx="0" cy="68519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835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\\Gargantua\PUBLIC\PR\ПРОЕКТЫ\ДЕВЕЛОПЕРСКИЕ_ПРОЕКТЫ\SREDA\Events\Пресс-конференция\презентация\Материалы для презы\map_obvodka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" r="827" b="7981"/>
          <a:stretch/>
        </p:blipFill>
        <p:spPr bwMode="auto">
          <a:xfrm>
            <a:off x="1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3400" y="322156"/>
            <a:ext cx="8077200" cy="424392"/>
          </a:xfrm>
          <a:prstGeom prst="rect">
            <a:avLst/>
          </a:prstGeom>
          <a:noFill/>
        </p:spPr>
        <p:txBody>
          <a:bodyPr wrap="square" lIns="69769" tIns="34884" rIns="69769" bIns="34884" rtlCol="0">
            <a:spAutoFit/>
          </a:bodyPr>
          <a:lstStyle/>
          <a:p>
            <a:pPr algn="ctr"/>
            <a:r>
              <a:rPr lang="en-US" sz="2300" cap="all" dirty="0" smtClean="0">
                <a:solidFill>
                  <a:srgbClr val="000000"/>
                </a:solidFill>
                <a:latin typeface="EchoesSans-Bold" pitchFamily="50" charset="0"/>
              </a:rPr>
              <a:t>SREDA</a:t>
            </a:r>
            <a:r>
              <a:rPr lang="ru-RU" sz="2300" cap="all" dirty="0" smtClean="0">
                <a:solidFill>
                  <a:srgbClr val="000000"/>
                </a:solidFill>
                <a:latin typeface="EchoesSans-Bold" pitchFamily="50" charset="0"/>
              </a:rPr>
              <a:t>:</a:t>
            </a:r>
            <a:r>
              <a:rPr lang="en-US" sz="2300" cap="all" dirty="0" smtClean="0">
                <a:solidFill>
                  <a:srgbClr val="000000"/>
                </a:solidFill>
                <a:latin typeface="EchoesSans-Bold" pitchFamily="50" charset="0"/>
              </a:rPr>
              <a:t> </a:t>
            </a:r>
            <a:r>
              <a:rPr lang="ru-RU" sz="2300" cap="all" dirty="0" smtClean="0">
                <a:solidFill>
                  <a:schemeClr val="bg1"/>
                </a:solidFill>
                <a:latin typeface="EchoesSans-Bold" pitchFamily="50" charset="0"/>
              </a:rPr>
              <a:t>этапы реализации</a:t>
            </a:r>
            <a:endParaRPr lang="ru-RU" sz="2300" cap="all" dirty="0">
              <a:solidFill>
                <a:schemeClr val="bg1"/>
              </a:solidFill>
              <a:latin typeface="EchoesSans-Bold" pitchFamily="50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6200" y="2571751"/>
            <a:ext cx="15937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smtClean="0">
                <a:latin typeface="EchoesSans-Medium" pitchFamily="50" charset="0"/>
              </a:rPr>
              <a:t>1</a:t>
            </a:r>
            <a:r>
              <a:rPr lang="ru-RU" sz="2800" dirty="0" smtClean="0">
                <a:latin typeface="EchoesSans-Medium" pitchFamily="50" charset="0"/>
              </a:rPr>
              <a:t> </a:t>
            </a:r>
            <a:r>
              <a:rPr lang="ru-RU" sz="2000" dirty="0" smtClean="0">
                <a:latin typeface="EchoesSans-Medium" pitchFamily="50" charset="0"/>
              </a:rPr>
              <a:t>очередь</a:t>
            </a:r>
            <a:endParaRPr lang="ru-RU" sz="2000" dirty="0">
              <a:latin typeface="EchoesSans-Medium" pitchFamily="50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8689" y="3239167"/>
            <a:ext cx="2024911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z="2000" dirty="0" smtClean="0">
                <a:latin typeface="EchoesSans-Medium" pitchFamily="50" charset="0"/>
              </a:rPr>
              <a:t>2015–2018 </a:t>
            </a:r>
            <a:r>
              <a:rPr lang="ru-RU" sz="2000" dirty="0">
                <a:latin typeface="EchoesSans-Medium" pitchFamily="50" charset="0"/>
              </a:rPr>
              <a:t>гг.</a:t>
            </a:r>
          </a:p>
        </p:txBody>
      </p:sp>
      <p:pic>
        <p:nvPicPr>
          <p:cNvPr id="10" name="Picture 12" descr="S:\PR\ПРОЕКТЫ\ДЕВЕЛОПЕРСКИЕ_ПРОЕКТЫ\SREDA\Events\Пресс-конференция\презентация\Материалы для презы\logo_whi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526421"/>
            <a:ext cx="1620000" cy="35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2227381" y="3333750"/>
            <a:ext cx="16914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EchoesSans-Medium" pitchFamily="50" charset="0"/>
              </a:rPr>
              <a:t>2</a:t>
            </a:r>
            <a:r>
              <a:rPr lang="ru-RU" sz="2800" dirty="0" smtClean="0">
                <a:solidFill>
                  <a:schemeClr val="bg1"/>
                </a:solidFill>
                <a:latin typeface="EchoesSans-Medium" pitchFamily="50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EchoesSans-Medium" pitchFamily="50" charset="0"/>
              </a:rPr>
              <a:t>очередь</a:t>
            </a:r>
            <a:endParaRPr lang="ru-RU" sz="2000" dirty="0">
              <a:solidFill>
                <a:schemeClr val="bg1"/>
              </a:solidFill>
              <a:latin typeface="EchoesSans-Medium" pitchFamily="50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259870" y="4001166"/>
            <a:ext cx="1854930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z="2000" dirty="0" smtClean="0">
                <a:solidFill>
                  <a:schemeClr val="bg1"/>
                </a:solidFill>
                <a:latin typeface="EchoesSans-Medium" pitchFamily="50" charset="0"/>
              </a:rPr>
              <a:t>2016–2019 </a:t>
            </a:r>
            <a:r>
              <a:rPr lang="ru-RU" sz="2000" dirty="0">
                <a:solidFill>
                  <a:schemeClr val="bg1"/>
                </a:solidFill>
                <a:latin typeface="EchoesSans-Medium" pitchFamily="50" charset="0"/>
              </a:rPr>
              <a:t>гг.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962400" y="1989150"/>
            <a:ext cx="169950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EchoesSans-Medium" pitchFamily="50" charset="0"/>
              </a:rPr>
              <a:t>3</a:t>
            </a:r>
            <a:r>
              <a:rPr lang="ru-RU" sz="2800" dirty="0" smtClean="0">
                <a:solidFill>
                  <a:schemeClr val="bg1"/>
                </a:solidFill>
                <a:latin typeface="EchoesSans-Medium" pitchFamily="50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EchoesSans-Medium" pitchFamily="50" charset="0"/>
              </a:rPr>
              <a:t>очередь</a:t>
            </a:r>
            <a:endParaRPr lang="ru-RU" sz="2000" dirty="0">
              <a:solidFill>
                <a:schemeClr val="bg1"/>
              </a:solidFill>
              <a:latin typeface="EchoesSans-Medium" pitchFamily="50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994889" y="2656566"/>
            <a:ext cx="1948711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z="2000" dirty="0" smtClean="0">
                <a:solidFill>
                  <a:schemeClr val="bg1"/>
                </a:solidFill>
                <a:latin typeface="EchoesSans-Medium" pitchFamily="50" charset="0"/>
              </a:rPr>
              <a:t>2018–2020 </a:t>
            </a:r>
            <a:r>
              <a:rPr lang="ru-RU" sz="2000" dirty="0">
                <a:solidFill>
                  <a:schemeClr val="bg1"/>
                </a:solidFill>
                <a:latin typeface="EchoesSans-Medium" pitchFamily="50" charset="0"/>
              </a:rPr>
              <a:t>гг.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479759" y="2437734"/>
            <a:ext cx="171072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EchoesSans-Medium" pitchFamily="50" charset="0"/>
              </a:rPr>
              <a:t>4</a:t>
            </a:r>
            <a:r>
              <a:rPr lang="ru-RU" sz="2800" dirty="0" smtClean="0">
                <a:solidFill>
                  <a:schemeClr val="bg1"/>
                </a:solidFill>
                <a:latin typeface="EchoesSans-Medium" pitchFamily="50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EchoesSans-Medium" pitchFamily="50" charset="0"/>
              </a:rPr>
              <a:t>очередь</a:t>
            </a:r>
            <a:endParaRPr lang="ru-RU" sz="2000" dirty="0">
              <a:solidFill>
                <a:schemeClr val="bg1"/>
              </a:solidFill>
              <a:latin typeface="EchoesSans-Medium" pitchFamily="50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512248" y="3105150"/>
            <a:ext cx="1945952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z="2000" dirty="0" smtClean="0">
                <a:solidFill>
                  <a:schemeClr val="bg1"/>
                </a:solidFill>
                <a:latin typeface="EchoesSans-Medium" pitchFamily="50" charset="0"/>
              </a:rPr>
              <a:t>2018–2020 </a:t>
            </a:r>
            <a:r>
              <a:rPr lang="ru-RU" sz="2000" dirty="0">
                <a:solidFill>
                  <a:schemeClr val="bg1"/>
                </a:solidFill>
                <a:latin typeface="EchoesSans-Medium" pitchFamily="50" charset="0"/>
              </a:rPr>
              <a:t>гг.</a:t>
            </a: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flipH="1">
            <a:off x="710348" y="2344916"/>
            <a:ext cx="508852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H="1">
            <a:off x="533400" y="2373870"/>
            <a:ext cx="176948" cy="42154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530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33400" y="322156"/>
            <a:ext cx="8077200" cy="424392"/>
          </a:xfrm>
          <a:prstGeom prst="rect">
            <a:avLst/>
          </a:prstGeom>
          <a:noFill/>
        </p:spPr>
        <p:txBody>
          <a:bodyPr wrap="square" lIns="69769" tIns="34884" rIns="69769" bIns="34884" rtlCol="0">
            <a:spAutoFit/>
          </a:bodyPr>
          <a:lstStyle/>
          <a:p>
            <a:pPr algn="ctr"/>
            <a:r>
              <a:rPr lang="en-US" sz="2300" cap="all" dirty="0" smtClean="0">
                <a:solidFill>
                  <a:srgbClr val="E62557"/>
                </a:solidFill>
                <a:latin typeface="EchoesSans-Bold" pitchFamily="50" charset="0"/>
              </a:rPr>
              <a:t>SREDA</a:t>
            </a:r>
            <a:r>
              <a:rPr lang="ru-RU" sz="2300" cap="all" dirty="0" smtClean="0">
                <a:solidFill>
                  <a:srgbClr val="E62557"/>
                </a:solidFill>
                <a:latin typeface="EchoesSans-Bold" pitchFamily="50" charset="0"/>
              </a:rPr>
              <a:t>:</a:t>
            </a:r>
            <a:r>
              <a:rPr lang="en-US" sz="2300" cap="all" dirty="0" smtClean="0">
                <a:solidFill>
                  <a:srgbClr val="000000"/>
                </a:solidFill>
                <a:latin typeface="EchoesSans-Bold" pitchFamily="50" charset="0"/>
              </a:rPr>
              <a:t> </a:t>
            </a:r>
            <a:r>
              <a:rPr lang="ru-RU" sz="2300" cap="all" dirty="0" smtClean="0">
                <a:solidFill>
                  <a:schemeClr val="bg1"/>
                </a:solidFill>
                <a:latin typeface="EchoesSans-Bold" pitchFamily="50" charset="0"/>
              </a:rPr>
              <a:t>первая очередь застройки</a:t>
            </a:r>
            <a:endParaRPr lang="ru-RU" sz="2300" cap="all" dirty="0">
              <a:solidFill>
                <a:schemeClr val="bg1"/>
              </a:solidFill>
              <a:latin typeface="EchoesSans-Bold" pitchFamily="50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883860" y="1326726"/>
            <a:ext cx="0" cy="3683424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990600" y="1122577"/>
            <a:ext cx="28054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EchoesSans-Medium" pitchFamily="50" charset="0"/>
              </a:rPr>
              <a:t>101 500</a:t>
            </a:r>
            <a:r>
              <a:rPr lang="ru-RU" sz="2800" dirty="0">
                <a:solidFill>
                  <a:schemeClr val="bg1"/>
                </a:solidFill>
                <a:latin typeface="EchoesSans-Medium" pitchFamily="50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EchoesSans-Medium" pitchFamily="50" charset="0"/>
              </a:rPr>
              <a:t>кв. м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023089" y="1789993"/>
            <a:ext cx="2466975" cy="546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sz="2000" dirty="0" smtClean="0">
                <a:solidFill>
                  <a:schemeClr val="bg1"/>
                </a:solidFill>
                <a:latin typeface="EchoesSans-Medium" pitchFamily="50" charset="0"/>
              </a:rPr>
              <a:t>для комфортной</a:t>
            </a:r>
            <a:r>
              <a:rPr lang="en-US" sz="2000" dirty="0" smtClean="0">
                <a:solidFill>
                  <a:schemeClr val="bg1"/>
                </a:solidFill>
                <a:latin typeface="EchoesSans-Medium" pitchFamily="50" charset="0"/>
              </a:rPr>
              <a:t/>
            </a:r>
            <a:br>
              <a:rPr lang="en-US" sz="2000" dirty="0" smtClean="0">
                <a:solidFill>
                  <a:schemeClr val="bg1"/>
                </a:solidFill>
                <a:latin typeface="EchoesSans-Medium" pitchFamily="50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EchoesSans-Medium" pitchFamily="50" charset="0"/>
              </a:rPr>
              <a:t>жизни</a:t>
            </a:r>
            <a:endParaRPr lang="ru-RU" sz="2000" dirty="0">
              <a:solidFill>
                <a:schemeClr val="bg1"/>
              </a:solidFill>
              <a:latin typeface="EchoesSans-Medium" pitchFamily="50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6629400" y="1892018"/>
            <a:ext cx="0" cy="2384304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6736140" y="1704268"/>
            <a:ext cx="194553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EchoesSans-Medium" pitchFamily="50" charset="0"/>
              </a:rPr>
              <a:t>300 </a:t>
            </a:r>
            <a:r>
              <a:rPr lang="ru-RU" sz="1800" dirty="0" smtClean="0">
                <a:solidFill>
                  <a:schemeClr val="bg1"/>
                </a:solidFill>
                <a:latin typeface="EchoesSans-Medium" pitchFamily="50" charset="0"/>
              </a:rPr>
              <a:t>мест</a:t>
            </a:r>
            <a:endParaRPr lang="ru-RU" sz="1800" dirty="0">
              <a:solidFill>
                <a:schemeClr val="bg1"/>
              </a:solidFill>
              <a:latin typeface="EchoesSans-Medium" pitchFamily="50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768629" y="2371684"/>
            <a:ext cx="1984285" cy="328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sz="2000" dirty="0" smtClean="0">
                <a:solidFill>
                  <a:schemeClr val="bg1"/>
                </a:solidFill>
                <a:latin typeface="EchoesSans-Medium" pitchFamily="50" charset="0"/>
              </a:rPr>
              <a:t>детский сад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V="1">
            <a:off x="3350835" y="2867743"/>
            <a:ext cx="0" cy="2085572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3457575" y="2629670"/>
            <a:ext cx="21075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EchoesSans-Medium" pitchFamily="50" charset="0"/>
              </a:rPr>
              <a:t>1 690</a:t>
            </a:r>
            <a:r>
              <a:rPr lang="ru-RU" sz="2800" dirty="0" smtClean="0">
                <a:solidFill>
                  <a:schemeClr val="bg1"/>
                </a:solidFill>
                <a:latin typeface="EchoesSans-Medium" pitchFamily="50" charset="0"/>
              </a:rPr>
              <a:t> </a:t>
            </a:r>
            <a:r>
              <a:rPr lang="ru-RU" sz="1800" dirty="0" smtClean="0">
                <a:solidFill>
                  <a:schemeClr val="bg1"/>
                </a:solidFill>
                <a:latin typeface="EchoesSans-Medium" pitchFamily="50" charset="0"/>
              </a:rPr>
              <a:t>м/м</a:t>
            </a:r>
            <a:endParaRPr lang="ru-RU" sz="1800" dirty="0">
              <a:solidFill>
                <a:schemeClr val="bg1"/>
              </a:solidFill>
              <a:latin typeface="EchoesSans-Medium" pitchFamily="50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490064" y="3297086"/>
            <a:ext cx="2453536" cy="764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sz="2000" dirty="0" smtClean="0">
                <a:solidFill>
                  <a:schemeClr val="bg1"/>
                </a:solidFill>
                <a:latin typeface="EchoesSans-Medium" pitchFamily="50" charset="0"/>
              </a:rPr>
              <a:t>подземная</a:t>
            </a:r>
            <a:br>
              <a:rPr lang="ru-RU" sz="2000" dirty="0" smtClean="0">
                <a:solidFill>
                  <a:schemeClr val="bg1"/>
                </a:solidFill>
                <a:latin typeface="EchoesSans-Medium" pitchFamily="50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EchoesSans-Medium" pitchFamily="50" charset="0"/>
              </a:rPr>
              <a:t>и </a:t>
            </a:r>
            <a:r>
              <a:rPr lang="ru-RU" sz="2000" dirty="0">
                <a:solidFill>
                  <a:schemeClr val="bg1"/>
                </a:solidFill>
                <a:latin typeface="EchoesSans-Medium" pitchFamily="50" charset="0"/>
              </a:rPr>
              <a:t>наземная парковки</a:t>
            </a:r>
          </a:p>
        </p:txBody>
      </p:sp>
      <p:pic>
        <p:nvPicPr>
          <p:cNvPr id="31" name="Picture 12" descr="S:\PR\ПРОЕКТЫ\ДЕВЕЛОПЕРСКИЕ_ПРОЕКТЫ\SREDA\Events\Пресс-конференция\презентация\Материалы для презы\logo_whi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526421"/>
            <a:ext cx="1620000" cy="35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6748563" y="2800350"/>
            <a:ext cx="18950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EchoesSans-Medium" pitchFamily="50" charset="0"/>
              </a:rPr>
              <a:t>825 </a:t>
            </a:r>
            <a:r>
              <a:rPr lang="ru-RU" sz="1800" dirty="0" smtClean="0">
                <a:solidFill>
                  <a:schemeClr val="bg1"/>
                </a:solidFill>
                <a:latin typeface="EchoesSans-Medium" pitchFamily="50" charset="0"/>
              </a:rPr>
              <a:t>мест</a:t>
            </a:r>
            <a:endParaRPr lang="ru-RU" sz="1800" dirty="0">
              <a:solidFill>
                <a:schemeClr val="bg1"/>
              </a:solidFill>
              <a:latin typeface="EchoesSans-Medium" pitchFamily="50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781052" y="3467766"/>
            <a:ext cx="1984285" cy="328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sz="2000" dirty="0" smtClean="0">
                <a:solidFill>
                  <a:schemeClr val="bg1"/>
                </a:solidFill>
                <a:latin typeface="EchoesSans-Medium" pitchFamily="50" charset="0"/>
              </a:rPr>
              <a:t>школа</a:t>
            </a:r>
            <a:endParaRPr lang="ru-RU" sz="2000" dirty="0">
              <a:solidFill>
                <a:schemeClr val="bg1"/>
              </a:solidFill>
              <a:latin typeface="EchoesSans-Medium" pitchFamily="50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90600" y="2637532"/>
            <a:ext cx="172117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EchoesSans-Medium" pitchFamily="50" charset="0"/>
              </a:rPr>
              <a:t>1 690 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EchoesSans-Medium" pitchFamily="50" charset="0"/>
              </a:rPr>
              <a:t>квартир</a:t>
            </a:r>
            <a:endParaRPr lang="ru-RU" sz="2000" dirty="0">
              <a:solidFill>
                <a:schemeClr val="bg1"/>
              </a:solidFill>
              <a:latin typeface="EchoesSans-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05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3" b="12844"/>
          <a:stretch/>
        </p:blipFill>
        <p:spPr bwMode="auto">
          <a:xfrm>
            <a:off x="0" y="-1"/>
            <a:ext cx="9144000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219200" y="4385703"/>
            <a:ext cx="5257800" cy="624447"/>
          </a:xfrm>
          <a:prstGeom prst="rect">
            <a:avLst/>
          </a:prstGeom>
        </p:spPr>
        <p:txBody>
          <a:bodyPr wrap="square" lIns="69769" tIns="34884" rIns="69769" bIns="34884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EchoesSans-Medium" pitchFamily="50" charset="0"/>
              </a:rPr>
              <a:t>Архитектурное бюро</a:t>
            </a:r>
            <a:r>
              <a:rPr lang="en-US" sz="1800" dirty="0" smtClean="0">
                <a:solidFill>
                  <a:schemeClr val="bg1"/>
                </a:solidFill>
                <a:latin typeface="EchoesSans-Medium" pitchFamily="50" charset="0"/>
              </a:rPr>
              <a:t/>
            </a:r>
            <a:br>
              <a:rPr lang="en-US" sz="1800" dirty="0" smtClean="0">
                <a:solidFill>
                  <a:schemeClr val="bg1"/>
                </a:solidFill>
                <a:latin typeface="EchoesSans-Medium" pitchFamily="50" charset="0"/>
              </a:rPr>
            </a:br>
            <a:r>
              <a:rPr lang="ru-RU" sz="1800" dirty="0" smtClean="0">
                <a:solidFill>
                  <a:srgbClr val="E62557"/>
                </a:solidFill>
                <a:latin typeface="EchoesSans-Medium" pitchFamily="50" charset="0"/>
              </a:rPr>
              <a:t>RICARDO BOFILL </a:t>
            </a:r>
            <a:r>
              <a:rPr lang="ru-RU" sz="1800" dirty="0">
                <a:solidFill>
                  <a:srgbClr val="E62557"/>
                </a:solidFill>
                <a:latin typeface="EchoesSans-Medium" pitchFamily="50" charset="0"/>
              </a:rPr>
              <a:t>TALLER DE </a:t>
            </a:r>
            <a:r>
              <a:rPr lang="ru-RU" sz="1800" dirty="0" smtClean="0">
                <a:solidFill>
                  <a:srgbClr val="E62557"/>
                </a:solidFill>
                <a:latin typeface="EchoesSans-Medium" pitchFamily="50" charset="0"/>
              </a:rPr>
              <a:t>ARQUITECTURA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66900" y="322156"/>
            <a:ext cx="5410200" cy="424392"/>
          </a:xfrm>
          <a:prstGeom prst="rect">
            <a:avLst/>
          </a:prstGeom>
          <a:noFill/>
        </p:spPr>
        <p:txBody>
          <a:bodyPr wrap="square" lIns="69769" tIns="34884" rIns="69769" bIns="34884" rtlCol="0">
            <a:spAutoFit/>
          </a:bodyPr>
          <a:lstStyle/>
          <a:p>
            <a:pPr algn="ctr"/>
            <a:r>
              <a:rPr lang="en-US" sz="2300" cap="all" dirty="0" smtClean="0">
                <a:solidFill>
                  <a:srgbClr val="E62557"/>
                </a:solidFill>
                <a:latin typeface="EchoesSans-Bold" pitchFamily="50" charset="0"/>
              </a:rPr>
              <a:t>SREDA</a:t>
            </a:r>
            <a:r>
              <a:rPr lang="ru-RU" sz="2300" cap="all" dirty="0" smtClean="0">
                <a:solidFill>
                  <a:srgbClr val="E62557"/>
                </a:solidFill>
                <a:latin typeface="EchoesSans-Bold" pitchFamily="50" charset="0"/>
              </a:rPr>
              <a:t>:</a:t>
            </a:r>
            <a:r>
              <a:rPr lang="en-US" sz="2300" cap="all" dirty="0" smtClean="0">
                <a:solidFill>
                  <a:srgbClr val="000000"/>
                </a:solidFill>
                <a:latin typeface="EchoesSans-Bold" pitchFamily="50" charset="0"/>
              </a:rPr>
              <a:t> </a:t>
            </a:r>
            <a:r>
              <a:rPr lang="ru-RU" sz="2300" cap="all" dirty="0" smtClean="0">
                <a:solidFill>
                  <a:schemeClr val="bg1"/>
                </a:solidFill>
                <a:latin typeface="EchoesSans-Bold" pitchFamily="50" charset="0"/>
              </a:rPr>
              <a:t>архитекторы проекта</a:t>
            </a:r>
            <a:endParaRPr lang="ru-RU" sz="2300" cap="all" dirty="0">
              <a:solidFill>
                <a:schemeClr val="bg1"/>
              </a:solidFill>
              <a:latin typeface="EchoesSans-Bold" pitchFamily="50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762000" y="1076324"/>
            <a:ext cx="3733800" cy="3552825"/>
          </a:xfrm>
          <a:custGeom>
            <a:avLst/>
            <a:gdLst>
              <a:gd name="connsiteX0" fmla="*/ 0 w 2038350"/>
              <a:gd name="connsiteY0" fmla="*/ 2990850 h 2990850"/>
              <a:gd name="connsiteX1" fmla="*/ 0 w 2038350"/>
              <a:gd name="connsiteY1" fmla="*/ 0 h 2990850"/>
              <a:gd name="connsiteX2" fmla="*/ 2038350 w 2038350"/>
              <a:gd name="connsiteY2" fmla="*/ 0 h 2990850"/>
              <a:gd name="connsiteX3" fmla="*/ 2038350 w 2038350"/>
              <a:gd name="connsiteY3" fmla="*/ 2409825 h 2990850"/>
              <a:gd name="connsiteX4" fmla="*/ 485775 w 2038350"/>
              <a:gd name="connsiteY4" fmla="*/ 2409825 h 2990850"/>
              <a:gd name="connsiteX5" fmla="*/ 0 w 2038350"/>
              <a:gd name="connsiteY5" fmla="*/ 2990850 h 2990850"/>
              <a:gd name="connsiteX0" fmla="*/ 0 w 2038350"/>
              <a:gd name="connsiteY0" fmla="*/ 2990850 h 2990850"/>
              <a:gd name="connsiteX1" fmla="*/ 0 w 2038350"/>
              <a:gd name="connsiteY1" fmla="*/ 0 h 2990850"/>
              <a:gd name="connsiteX2" fmla="*/ 2038350 w 2038350"/>
              <a:gd name="connsiteY2" fmla="*/ 0 h 2990850"/>
              <a:gd name="connsiteX3" fmla="*/ 2038350 w 2038350"/>
              <a:gd name="connsiteY3" fmla="*/ 2409825 h 2990850"/>
              <a:gd name="connsiteX4" fmla="*/ 497660 w 2038350"/>
              <a:gd name="connsiteY4" fmla="*/ 2528956 h 2990850"/>
              <a:gd name="connsiteX5" fmla="*/ 0 w 2038350"/>
              <a:gd name="connsiteY5" fmla="*/ 2990850 h 2990850"/>
              <a:gd name="connsiteX0" fmla="*/ 0 w 2038350"/>
              <a:gd name="connsiteY0" fmla="*/ 2990850 h 2990850"/>
              <a:gd name="connsiteX1" fmla="*/ 0 w 2038350"/>
              <a:gd name="connsiteY1" fmla="*/ 0 h 2990850"/>
              <a:gd name="connsiteX2" fmla="*/ 2038350 w 2038350"/>
              <a:gd name="connsiteY2" fmla="*/ 0 h 2990850"/>
              <a:gd name="connsiteX3" fmla="*/ 2032407 w 2038350"/>
              <a:gd name="connsiteY3" fmla="*/ 2528955 h 2990850"/>
              <a:gd name="connsiteX4" fmla="*/ 497660 w 2038350"/>
              <a:gd name="connsiteY4" fmla="*/ 2528956 h 2990850"/>
              <a:gd name="connsiteX5" fmla="*/ 0 w 2038350"/>
              <a:gd name="connsiteY5" fmla="*/ 2990850 h 2990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38350" h="2990850">
                <a:moveTo>
                  <a:pt x="0" y="2990850"/>
                </a:moveTo>
                <a:lnTo>
                  <a:pt x="0" y="0"/>
                </a:lnTo>
                <a:lnTo>
                  <a:pt x="2038350" y="0"/>
                </a:lnTo>
                <a:lnTo>
                  <a:pt x="2032407" y="2528955"/>
                </a:lnTo>
                <a:lnTo>
                  <a:pt x="497660" y="2528956"/>
                </a:lnTo>
                <a:lnTo>
                  <a:pt x="0" y="2990850"/>
                </a:lnTo>
                <a:close/>
              </a:path>
            </a:pathLst>
          </a:custGeom>
          <a:noFill/>
          <a:ln w="12700">
            <a:solidFill>
              <a:srgbClr val="E625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marL="180975" indent="-180975">
              <a:lnSpc>
                <a:spcPts val="1600"/>
              </a:lnSpc>
              <a:spcBef>
                <a:spcPts val="1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600" cap="all" dirty="0">
                <a:latin typeface="Echoes Sans" pitchFamily="50" charset="0"/>
              </a:rPr>
              <a:t>Более </a:t>
            </a:r>
            <a:r>
              <a:rPr lang="ru-RU" sz="1600" cap="all" dirty="0" smtClean="0">
                <a:latin typeface="Echoes Sans" pitchFamily="50" charset="0"/>
              </a:rPr>
              <a:t>50 лет </a:t>
            </a:r>
            <a:r>
              <a:rPr lang="ru-RU" sz="1600" cap="all" dirty="0">
                <a:latin typeface="Echoes Sans" pitchFamily="50" charset="0"/>
              </a:rPr>
              <a:t>успеха</a:t>
            </a:r>
          </a:p>
          <a:p>
            <a:pPr marL="180975" indent="-180975">
              <a:lnSpc>
                <a:spcPts val="1600"/>
              </a:lnSpc>
              <a:spcBef>
                <a:spcPts val="1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600" cap="all" dirty="0">
                <a:latin typeface="Echoes Sans" pitchFamily="50" charset="0"/>
              </a:rPr>
              <a:t>Специалисты</a:t>
            </a:r>
            <a:br>
              <a:rPr lang="ru-RU" sz="1600" cap="all" dirty="0">
                <a:latin typeface="Echoes Sans" pitchFamily="50" charset="0"/>
              </a:rPr>
            </a:br>
            <a:r>
              <a:rPr lang="ru-RU" sz="1600" cap="all" dirty="0">
                <a:latin typeface="Echoes Sans" pitchFamily="50" charset="0"/>
              </a:rPr>
              <a:t>из </a:t>
            </a:r>
            <a:r>
              <a:rPr lang="ru-RU" sz="1600" cap="all" dirty="0" smtClean="0">
                <a:latin typeface="Echoes Sans" pitchFamily="50" charset="0"/>
              </a:rPr>
              <a:t>20 стран </a:t>
            </a:r>
            <a:r>
              <a:rPr lang="ru-RU" sz="1600" cap="all" dirty="0">
                <a:latin typeface="Echoes Sans" pitchFamily="50" charset="0"/>
              </a:rPr>
              <a:t>мира</a:t>
            </a:r>
          </a:p>
          <a:p>
            <a:pPr marL="180975" indent="-180975">
              <a:lnSpc>
                <a:spcPts val="1600"/>
              </a:lnSpc>
              <a:spcBef>
                <a:spcPts val="1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600" cap="all" dirty="0" smtClean="0">
                <a:latin typeface="Echoes Sans" pitchFamily="50" charset="0"/>
              </a:rPr>
              <a:t>Тысячи</a:t>
            </a:r>
            <a:r>
              <a:rPr lang="en-US" sz="1600" cap="all" dirty="0" smtClean="0">
                <a:latin typeface="Echoes Sans" pitchFamily="50" charset="0"/>
              </a:rPr>
              <a:t> </a:t>
            </a:r>
            <a:r>
              <a:rPr lang="ru-RU" sz="1600" cap="all" dirty="0" smtClean="0">
                <a:latin typeface="Echoes Sans" pitchFamily="50" charset="0"/>
              </a:rPr>
              <a:t>широкомасштабных </a:t>
            </a:r>
            <a:r>
              <a:rPr lang="ru-RU" sz="1600" cap="all" dirty="0">
                <a:latin typeface="Echoes Sans" pitchFamily="50" charset="0"/>
              </a:rPr>
              <a:t>проектов в 40 странах мира</a:t>
            </a:r>
          </a:p>
          <a:p>
            <a:pPr marL="180975" indent="-180975">
              <a:lnSpc>
                <a:spcPts val="1600"/>
              </a:lnSpc>
              <a:spcBef>
                <a:spcPts val="1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600" cap="all" dirty="0">
                <a:latin typeface="Echoes Sans" pitchFamily="50" charset="0"/>
              </a:rPr>
              <a:t>Основатель бюро – </a:t>
            </a:r>
            <a:r>
              <a:rPr lang="ru-RU" sz="1600" cap="all" dirty="0" err="1">
                <a:latin typeface="Echoes Sans" pitchFamily="50" charset="0"/>
              </a:rPr>
              <a:t>Рикардо</a:t>
            </a:r>
            <a:r>
              <a:rPr lang="ru-RU" sz="1600" cap="all" dirty="0">
                <a:latin typeface="Echoes Sans" pitchFamily="50" charset="0"/>
              </a:rPr>
              <a:t> </a:t>
            </a:r>
            <a:r>
              <a:rPr lang="ru-RU" sz="1600" cap="all" dirty="0" err="1">
                <a:latin typeface="Echoes Sans" pitchFamily="50" charset="0"/>
              </a:rPr>
              <a:t>Бофилл</a:t>
            </a:r>
            <a:r>
              <a:rPr lang="ru-RU" sz="1600" cap="all" dirty="0">
                <a:latin typeface="Echoes Sans" pitchFamily="50" charset="0"/>
              </a:rPr>
              <a:t> – признан «гением концептуального гуманизма»</a:t>
            </a:r>
          </a:p>
        </p:txBody>
      </p:sp>
    </p:spTree>
    <p:extLst>
      <p:ext uri="{BB962C8B-B14F-4D97-AF65-F5344CB8AC3E}">
        <p14:creationId xmlns:p14="http://schemas.microsoft.com/office/powerpoint/2010/main" val="208637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PSN-presentacion-PRENSA_Page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2" y="-92546"/>
            <a:ext cx="91432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4884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SN-presentacion-PRENSA_Page_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"/>
            <a:ext cx="9144000" cy="514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853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SN-presentacion-PRENSA_Page_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729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33400" y="322156"/>
            <a:ext cx="8077200" cy="424392"/>
          </a:xfrm>
          <a:prstGeom prst="rect">
            <a:avLst/>
          </a:prstGeom>
          <a:noFill/>
        </p:spPr>
        <p:txBody>
          <a:bodyPr wrap="square" lIns="69769" tIns="34884" rIns="69769" bIns="34884" rtlCol="0">
            <a:spAutoFit/>
          </a:bodyPr>
          <a:lstStyle/>
          <a:p>
            <a:pPr algn="ctr"/>
            <a:r>
              <a:rPr lang="ru-RU" sz="2300" cap="all" dirty="0" smtClean="0">
                <a:solidFill>
                  <a:schemeClr val="bg1"/>
                </a:solidFill>
                <a:latin typeface="EchoesSans-Bold" pitchFamily="50" charset="0"/>
              </a:rPr>
              <a:t>ТРАНСПОРТНАЯ ДОСТУПНОСТЬ</a:t>
            </a:r>
            <a:endParaRPr lang="ru-RU" sz="2300" cap="all" dirty="0">
              <a:solidFill>
                <a:schemeClr val="bg1"/>
              </a:solidFill>
              <a:latin typeface="EchoesSans-Bold" pitchFamily="50" charset="0"/>
            </a:endParaRPr>
          </a:p>
        </p:txBody>
      </p:sp>
      <p:grpSp>
        <p:nvGrpSpPr>
          <p:cNvPr id="83" name="Группа 82"/>
          <p:cNvGrpSpPr/>
          <p:nvPr/>
        </p:nvGrpSpPr>
        <p:grpSpPr>
          <a:xfrm>
            <a:off x="452738" y="1276350"/>
            <a:ext cx="8157862" cy="2752787"/>
            <a:chOff x="315140" y="1155797"/>
            <a:chExt cx="8657027" cy="2957936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15140" y="1537487"/>
              <a:ext cx="2224087" cy="7330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300"/>
                </a:lnSpc>
              </a:pPr>
              <a:r>
                <a:rPr lang="ru-RU" sz="2400" dirty="0" smtClean="0">
                  <a:solidFill>
                    <a:schemeClr val="bg1"/>
                  </a:solidFill>
                  <a:latin typeface="Echoes Sans" pitchFamily="50" charset="0"/>
                </a:rPr>
                <a:t>Станция</a:t>
              </a:r>
            </a:p>
            <a:p>
              <a:pPr>
                <a:lnSpc>
                  <a:spcPts val="2300"/>
                </a:lnSpc>
              </a:pPr>
              <a:r>
                <a:rPr lang="ru-RU" sz="2400" dirty="0" smtClean="0">
                  <a:solidFill>
                    <a:schemeClr val="bg1"/>
                  </a:solidFill>
                  <a:latin typeface="Echoes Sans" pitchFamily="50" charset="0"/>
                </a:rPr>
                <a:t>Ж/Д</a:t>
              </a:r>
              <a:endParaRPr lang="ru-RU" sz="2400" dirty="0">
                <a:solidFill>
                  <a:schemeClr val="bg1"/>
                </a:solidFill>
                <a:latin typeface="Echoes Sans" pitchFamily="50" charset="0"/>
              </a:endParaRPr>
            </a:p>
          </p:txBody>
        </p:sp>
        <p:cxnSp>
          <p:nvCxnSpPr>
            <p:cNvPr id="10" name="Прямая со стрелкой 9"/>
            <p:cNvCxnSpPr/>
            <p:nvPr/>
          </p:nvCxnSpPr>
          <p:spPr>
            <a:xfrm flipH="1">
              <a:off x="1937126" y="1883255"/>
              <a:ext cx="1568073" cy="0"/>
            </a:xfrm>
            <a:prstGeom prst="straightConnector1">
              <a:avLst/>
            </a:prstGeom>
            <a:ln>
              <a:solidFill>
                <a:srgbClr val="E62557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 стрелкой 17"/>
            <p:cNvCxnSpPr/>
            <p:nvPr/>
          </p:nvCxnSpPr>
          <p:spPr>
            <a:xfrm>
              <a:off x="5562600" y="1883255"/>
              <a:ext cx="1549728" cy="0"/>
            </a:xfrm>
            <a:prstGeom prst="straightConnector1">
              <a:avLst/>
            </a:prstGeom>
            <a:ln>
              <a:solidFill>
                <a:srgbClr val="E62557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Прямоугольник 19"/>
            <p:cNvSpPr/>
            <p:nvPr/>
          </p:nvSpPr>
          <p:spPr>
            <a:xfrm>
              <a:off x="7288147" y="1537487"/>
              <a:ext cx="1684020" cy="6915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300"/>
                </a:lnSpc>
              </a:pPr>
              <a:r>
                <a:rPr lang="ru-RU" sz="2400" dirty="0">
                  <a:solidFill>
                    <a:schemeClr val="bg1"/>
                  </a:solidFill>
                  <a:latin typeface="Echoes Sans" pitchFamily="50" charset="0"/>
                </a:rPr>
                <a:t>Садовое кольцо</a:t>
              </a: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5470819" y="1155797"/>
              <a:ext cx="1859838" cy="6614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 smtClean="0">
                  <a:solidFill>
                    <a:srgbClr val="E62557"/>
                  </a:solidFill>
                  <a:latin typeface="Echoes Sans" pitchFamily="50" charset="0"/>
                </a:rPr>
                <a:t>10</a:t>
              </a:r>
              <a:r>
                <a:rPr lang="en-US" sz="1000" dirty="0" smtClean="0">
                  <a:solidFill>
                    <a:schemeClr val="bg1"/>
                  </a:solidFill>
                  <a:latin typeface="Echoes Sans" pitchFamily="50" charset="0"/>
                </a:rPr>
                <a:t> </a:t>
              </a:r>
              <a:r>
                <a:rPr lang="ru-RU" dirty="0">
                  <a:solidFill>
                    <a:schemeClr val="bg1"/>
                  </a:solidFill>
                  <a:latin typeface="Echoes Sans" pitchFamily="50" charset="0"/>
                </a:rPr>
                <a:t>минут</a:t>
              </a:r>
              <a:br>
                <a:rPr lang="ru-RU" dirty="0">
                  <a:solidFill>
                    <a:schemeClr val="bg1"/>
                  </a:solidFill>
                  <a:latin typeface="Echoes Sans" pitchFamily="50" charset="0"/>
                </a:rPr>
              </a:br>
              <a:r>
                <a:rPr lang="ru-RU" dirty="0">
                  <a:solidFill>
                    <a:schemeClr val="bg1"/>
                  </a:solidFill>
                  <a:latin typeface="Echoes Sans" pitchFamily="50" charset="0"/>
                </a:rPr>
                <a:t>на автомобиле</a:t>
              </a: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4130095" y="3717150"/>
              <a:ext cx="914294" cy="3965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300"/>
                </a:lnSpc>
              </a:pPr>
              <a:r>
                <a:rPr lang="ru-RU" sz="2400" dirty="0">
                  <a:solidFill>
                    <a:schemeClr val="bg1"/>
                  </a:solidFill>
                  <a:latin typeface="Echoes Sans" pitchFamily="50" charset="0"/>
                </a:rPr>
                <a:t>ТТК</a:t>
              </a:r>
            </a:p>
          </p:txBody>
        </p:sp>
        <p:cxnSp>
          <p:nvCxnSpPr>
            <p:cNvPr id="30" name="Прямая со стрелкой 29"/>
            <p:cNvCxnSpPr/>
            <p:nvPr/>
          </p:nvCxnSpPr>
          <p:spPr>
            <a:xfrm>
              <a:off x="4587242" y="2991107"/>
              <a:ext cx="0" cy="624250"/>
            </a:xfrm>
            <a:prstGeom prst="straightConnector1">
              <a:avLst/>
            </a:prstGeom>
            <a:ln>
              <a:solidFill>
                <a:srgbClr val="E62557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Прямоугольник 39"/>
            <p:cNvSpPr/>
            <p:nvPr/>
          </p:nvSpPr>
          <p:spPr>
            <a:xfrm>
              <a:off x="1969471" y="1155797"/>
              <a:ext cx="1940701" cy="6614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rgbClr val="E62557"/>
                  </a:solidFill>
                  <a:latin typeface="Echoes Sans" pitchFamily="50" charset="0"/>
                </a:rPr>
                <a:t>5</a:t>
              </a:r>
              <a:r>
                <a:rPr lang="en-US" dirty="0" smtClean="0">
                  <a:solidFill>
                    <a:srgbClr val="E62557"/>
                  </a:solidFill>
                  <a:latin typeface="Echoes Sans" pitchFamily="50" charset="0"/>
                </a:rPr>
                <a:t> </a:t>
              </a:r>
              <a:r>
                <a:rPr lang="ru-RU" dirty="0" smtClean="0">
                  <a:solidFill>
                    <a:schemeClr val="bg1"/>
                  </a:solidFill>
                  <a:latin typeface="Echoes Sans" pitchFamily="50" charset="0"/>
                </a:rPr>
                <a:t>минут</a:t>
              </a:r>
              <a:br>
                <a:rPr lang="ru-RU" dirty="0" smtClean="0">
                  <a:solidFill>
                    <a:schemeClr val="bg1"/>
                  </a:solidFill>
                  <a:latin typeface="Echoes Sans" pitchFamily="50" charset="0"/>
                </a:rPr>
              </a:br>
              <a:r>
                <a:rPr lang="ru-RU" dirty="0" smtClean="0">
                  <a:solidFill>
                    <a:schemeClr val="bg1"/>
                  </a:solidFill>
                  <a:latin typeface="Echoes Sans" pitchFamily="50" charset="0"/>
                </a:rPr>
                <a:t>на автомобиле</a:t>
              </a:r>
              <a:endParaRPr lang="ru-RU" dirty="0">
                <a:solidFill>
                  <a:schemeClr val="bg1"/>
                </a:solidFill>
              </a:endParaRPr>
            </a:p>
          </p:txBody>
        </p:sp>
        <p:grpSp>
          <p:nvGrpSpPr>
            <p:cNvPr id="74" name="Группа 73"/>
            <p:cNvGrpSpPr/>
            <p:nvPr/>
          </p:nvGrpSpPr>
          <p:grpSpPr>
            <a:xfrm>
              <a:off x="3722578" y="1155797"/>
              <a:ext cx="1698844" cy="1698844"/>
              <a:chOff x="3579065" y="1209037"/>
              <a:chExt cx="1985870" cy="1985870"/>
            </a:xfrm>
          </p:grpSpPr>
          <p:sp>
            <p:nvSpPr>
              <p:cNvPr id="5" name="Овал 4"/>
              <p:cNvSpPr/>
              <p:nvPr/>
            </p:nvSpPr>
            <p:spPr>
              <a:xfrm>
                <a:off x="3579065" y="1209037"/>
                <a:ext cx="1985870" cy="1985870"/>
              </a:xfrm>
              <a:prstGeom prst="ellipse">
                <a:avLst/>
              </a:prstGeom>
              <a:noFill/>
              <a:ln>
                <a:solidFill>
                  <a:srgbClr val="E625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051" name="Picture 3" descr="S:\PR\ПРОЕКТЫ\ДЕВЕЛОПЕРСКИЕ_ПРОЕКТЫ\SREDA\Events\Пресс-конференция\презентация\Материалы для презы\car-03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9251" y="1717322"/>
                <a:ext cx="1465324" cy="9010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80" name="Группа 79"/>
          <p:cNvGrpSpPr/>
          <p:nvPr/>
        </p:nvGrpSpPr>
        <p:grpSpPr>
          <a:xfrm>
            <a:off x="511628" y="4237264"/>
            <a:ext cx="302132" cy="455866"/>
            <a:chOff x="866396" y="4249484"/>
            <a:chExt cx="302132" cy="455866"/>
          </a:xfrm>
        </p:grpSpPr>
        <p:sp>
          <p:nvSpPr>
            <p:cNvPr id="76" name="Овал 75"/>
            <p:cNvSpPr/>
            <p:nvPr/>
          </p:nvSpPr>
          <p:spPr>
            <a:xfrm>
              <a:off x="866396" y="4249484"/>
              <a:ext cx="302132" cy="302132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dirty="0">
                  <a:solidFill>
                    <a:schemeClr val="bg1"/>
                  </a:solidFill>
                  <a:latin typeface="EchoesSans-Medium" pitchFamily="50" charset="0"/>
                </a:rPr>
                <a:t>М</a:t>
              </a:r>
            </a:p>
          </p:txBody>
        </p:sp>
        <p:cxnSp>
          <p:nvCxnSpPr>
            <p:cNvPr id="78" name="Прямая соединительная линия 77"/>
            <p:cNvCxnSpPr>
              <a:stCxn id="76" idx="4"/>
            </p:cNvCxnSpPr>
            <p:nvPr/>
          </p:nvCxnSpPr>
          <p:spPr>
            <a:xfrm>
              <a:off x="1017462" y="4551616"/>
              <a:ext cx="0" cy="153734"/>
            </a:xfrm>
            <a:prstGeom prst="line">
              <a:avLst/>
            </a:prstGeom>
            <a:ln w="127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Прямая соединительная линия 81"/>
            <p:cNvCxnSpPr/>
            <p:nvPr/>
          </p:nvCxnSpPr>
          <p:spPr>
            <a:xfrm>
              <a:off x="915926" y="4705350"/>
              <a:ext cx="203072" cy="0"/>
            </a:xfrm>
            <a:prstGeom prst="line">
              <a:avLst/>
            </a:prstGeom>
            <a:ln w="127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Прямоугольник 84"/>
          <p:cNvSpPr/>
          <p:nvPr/>
        </p:nvSpPr>
        <p:spPr>
          <a:xfrm>
            <a:off x="891155" y="4151183"/>
            <a:ext cx="4147425" cy="654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dirty="0" smtClean="0">
                <a:solidFill>
                  <a:srgbClr val="E62557"/>
                </a:solidFill>
                <a:latin typeface="Echoes Sans" pitchFamily="50" charset="0"/>
              </a:rPr>
              <a:t>300 м </a:t>
            </a:r>
            <a:r>
              <a:rPr lang="ru-RU" dirty="0" smtClean="0">
                <a:solidFill>
                  <a:schemeClr val="bg1"/>
                </a:solidFill>
                <a:latin typeface="Echoes Sans" pitchFamily="50" charset="0"/>
              </a:rPr>
              <a:t>– </a:t>
            </a:r>
            <a:r>
              <a:rPr lang="en-US" dirty="0" smtClean="0">
                <a:solidFill>
                  <a:schemeClr val="bg1"/>
                </a:solidFill>
                <a:latin typeface="Echoes Sans" pitchFamily="50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Echoes Sans" pitchFamily="50" charset="0"/>
              </a:rPr>
              <a:t>ст. м. </a:t>
            </a:r>
            <a:r>
              <a:rPr lang="en-US" dirty="0" smtClean="0">
                <a:solidFill>
                  <a:schemeClr val="bg1"/>
                </a:solidFill>
                <a:latin typeface="Echoes Sans" pitchFamily="50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Echoes Sans" pitchFamily="50" charset="0"/>
              </a:rPr>
              <a:t>«Нижегородская улица»</a:t>
            </a:r>
          </a:p>
          <a:p>
            <a:pPr>
              <a:spcBef>
                <a:spcPts val="300"/>
              </a:spcBef>
            </a:pPr>
            <a:r>
              <a:rPr lang="ru-RU" dirty="0" smtClean="0">
                <a:solidFill>
                  <a:schemeClr val="bg1"/>
                </a:solidFill>
                <a:latin typeface="Echoes Sans" pitchFamily="50" charset="0"/>
              </a:rPr>
              <a:t>открытие – 2017 г.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9" name="Picture 12" descr="S:\PR\ПРОЕКТЫ\ДЕВЕЛОПЕРСКИЕ_ПРОЕКТЫ\SREDA\Events\Пресс-конференция\презентация\Материалы для презы\logo_whi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526421"/>
            <a:ext cx="1620000" cy="35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4648200" y="2949773"/>
            <a:ext cx="18288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E62557"/>
                </a:solidFill>
                <a:latin typeface="Echoes Sans" pitchFamily="50" charset="0"/>
              </a:rPr>
              <a:t>5</a:t>
            </a:r>
            <a:r>
              <a:rPr lang="en-US" dirty="0" smtClean="0">
                <a:solidFill>
                  <a:srgbClr val="E62557"/>
                </a:solidFill>
                <a:latin typeface="Echoes Sans" pitchFamily="50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Echoes Sans" pitchFamily="50" charset="0"/>
              </a:rPr>
              <a:t>минут</a:t>
            </a:r>
            <a:br>
              <a:rPr lang="ru-RU" dirty="0" smtClean="0">
                <a:solidFill>
                  <a:schemeClr val="bg1"/>
                </a:solidFill>
                <a:latin typeface="Echoes Sans" pitchFamily="50" charset="0"/>
              </a:rPr>
            </a:br>
            <a:r>
              <a:rPr lang="ru-RU" dirty="0" smtClean="0">
                <a:solidFill>
                  <a:schemeClr val="bg1"/>
                </a:solidFill>
                <a:latin typeface="Echoes Sans" pitchFamily="50" charset="0"/>
              </a:rPr>
              <a:t>на автомобиле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2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22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-1587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32849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SN-presentacion-PRENSA_Page_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9231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SN-presentacion-PRENSA_Page_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3580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SN-presentacion-PRENSA_Page_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3593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-1587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0330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rogacheva\Desktop\Безымянный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147814"/>
            <a:ext cx="693127" cy="34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386" y="-380578"/>
            <a:ext cx="9143228" cy="5143500"/>
            <a:chOff x="386" y="-380578"/>
            <a:chExt cx="9143228" cy="5143500"/>
          </a:xfrm>
        </p:grpSpPr>
        <p:pic>
          <p:nvPicPr>
            <p:cNvPr id="2" name="1 Imagen" descr="PSN-presentacion-PRENSA_Page_09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6" y="-380578"/>
              <a:ext cx="9143228" cy="51435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915816" y="3137134"/>
              <a:ext cx="3180184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“SREDA” PROJECT</a:t>
              </a:r>
            </a:p>
            <a:p>
              <a:pPr algn="ctr"/>
              <a:r>
                <a:rPr lang="en-US" sz="2000" dirty="0"/>
                <a:t>f</a:t>
              </a:r>
              <a:r>
                <a:rPr lang="en-US" sz="2000" dirty="0" smtClean="0"/>
                <a:t>or PSN Group</a:t>
              </a:r>
              <a:endParaRPr lang="ru-RU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964294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SN-presentacion-PRENSA_Page_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5" y="0"/>
            <a:ext cx="91431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5415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pic>
        <p:nvPicPr>
          <p:cNvPr id="4" name="Picture 2" descr="C:\Users\rogacheva\Desktop\Безымянный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340280"/>
            <a:ext cx="720080" cy="28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73440" y="229825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SREDA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22119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SN-presentacion-PRENSA_Page_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" y="0"/>
            <a:ext cx="9143072" cy="5143500"/>
          </a:xfrm>
          <a:prstGeom prst="rect">
            <a:avLst/>
          </a:prstGeom>
        </p:spPr>
      </p:pic>
      <p:pic>
        <p:nvPicPr>
          <p:cNvPr id="1026" name="Picture 2" descr="C:\Users\rogacheva\Desktop\Безымянный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61"/>
            <a:ext cx="693127" cy="34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117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33400" y="322156"/>
            <a:ext cx="8077200" cy="424392"/>
          </a:xfrm>
          <a:prstGeom prst="rect">
            <a:avLst/>
          </a:prstGeom>
          <a:noFill/>
        </p:spPr>
        <p:txBody>
          <a:bodyPr wrap="square" lIns="69769" tIns="34884" rIns="69769" bIns="34884" rtlCol="0">
            <a:spAutoFit/>
          </a:bodyPr>
          <a:lstStyle/>
          <a:p>
            <a:pPr algn="ctr"/>
            <a:r>
              <a:rPr lang="ru-RU" sz="2300" cap="all" dirty="0" smtClean="0">
                <a:solidFill>
                  <a:schemeClr val="bg1"/>
                </a:solidFill>
                <a:latin typeface="EchoesSans-Bold" pitchFamily="50" charset="0"/>
              </a:rPr>
              <a:t>ОКРУЖЕНИЕ ПРОЕКТА</a:t>
            </a:r>
            <a:endParaRPr lang="ru-RU" sz="2300" cap="all" dirty="0">
              <a:solidFill>
                <a:schemeClr val="bg1"/>
              </a:solidFill>
              <a:latin typeface="EchoesSans-Bold" pitchFamily="50" charset="0"/>
            </a:endParaRPr>
          </a:p>
        </p:txBody>
      </p:sp>
      <p:pic>
        <p:nvPicPr>
          <p:cNvPr id="36" name="Picture 12" descr="S:\PR\ПРОЕКТЫ\ДЕВЕЛОПЕРСКИЕ_ПРОЕКТЫ\SREDA\Events\Пресс-конференция\презентация\Материалы для презы\logo_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526421"/>
            <a:ext cx="1620000" cy="35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7162800" y="1062069"/>
            <a:ext cx="1866264" cy="3109881"/>
            <a:chOff x="7162800" y="990584"/>
            <a:chExt cx="1866264" cy="3109881"/>
          </a:xfrm>
        </p:grpSpPr>
        <p:pic>
          <p:nvPicPr>
            <p:cNvPr id="1027" name="Picture 3" descr="\\Gargantua\PUBLIC\PR\ПРОЕКТЫ\ДЕВЕЛОПЕРСКИЕ_ПРОЕКТЫ\SREDA\Events\Пресс-конференция\презентация\Материалы для презы\icons-06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1393809"/>
              <a:ext cx="267336" cy="267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\\Gargantua\PUBLIC\PR\ПРОЕКТЫ\ДЕВЕЛОПЕРСКИЕ_ПРОЕКТЫ\SREDA\Events\Пресс-конференция\презентация\Материалы для презы\icons-07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3429905"/>
              <a:ext cx="267336" cy="267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\\Gargantua\PUBLIC\PR\ПРОЕКТЫ\ДЕВЕЛОПЕРСКИЕ_ПРОЕКТЫ\SREDA\Events\Пресс-конференция\презентация\Материалы для презы\icons-08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3833129"/>
              <a:ext cx="267336" cy="267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\\Gargantua\PUBLIC\PR\ПРОЕКТЫ\ДЕВЕЛОПЕРСКИЕ_ПРОЕКТЫ\SREDA\Events\Пресс-конференция\презентация\Материалы для презы\icons-09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27900"/>
              <a:ext cx="267336" cy="267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Picture 7" descr="\\Gargantua\PUBLIC\PR\ПРОЕКТЫ\ДЕВЕЛОПЕРСКИЕ_ПРОЕКТЫ\SREDA\Events\Пресс-конференция\презентация\Материалы для презы\icons-1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3031125"/>
              <a:ext cx="267336" cy="267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\\Gargantua\PUBLIC\PR\ПРОЕКТЫ\ДЕВЕЛОПЕРСКИЕ_ПРОЕКТЫ\SREDA\Events\Пресс-конференция\презентация\Материалы для презы\icons-11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990584"/>
              <a:ext cx="267336" cy="267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3" name="Picture 9" descr="\\Gargantua\PUBLIC\PR\ПРОЕКТЫ\ДЕВЕЛОПЕРСКИЕ_ПРОЕКТЫ\SREDA\Events\Пресс-конференция\презентация\Материалы для презы\icons-12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205310"/>
              <a:ext cx="267336" cy="267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\\Gargantua\PUBLIC\PR\ПРОЕКТЫ\ДЕВЕЛОПЕРСКИЕ_ПРОЕКТЫ\SREDA\Events\Пресс-конференция\презентация\Материалы для презы\icons-13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1795127"/>
              <a:ext cx="267336" cy="267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Прямоугольник 13"/>
            <p:cNvSpPr/>
            <p:nvPr/>
          </p:nvSpPr>
          <p:spPr>
            <a:xfrm>
              <a:off x="7391400" y="1016530"/>
              <a:ext cx="163766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900" dirty="0" smtClean="0">
                  <a:solidFill>
                    <a:schemeClr val="bg1"/>
                  </a:solidFill>
                  <a:latin typeface="Echoes Sans" pitchFamily="50" charset="0"/>
                </a:rPr>
                <a:t>Теннисная академия</a:t>
              </a:r>
              <a:endParaRPr lang="ru-RU" sz="900" dirty="0">
                <a:solidFill>
                  <a:schemeClr val="bg1"/>
                </a:solidFill>
                <a:latin typeface="Echoes Sans" pitchFamily="50" charset="0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7391400" y="1419755"/>
              <a:ext cx="990600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900" dirty="0" smtClean="0">
                  <a:solidFill>
                    <a:schemeClr val="bg1"/>
                  </a:solidFill>
                  <a:latin typeface="Echoes Sans" pitchFamily="50" charset="0"/>
                </a:rPr>
                <a:t>ТЦ «Город»</a:t>
              </a:r>
              <a:endParaRPr lang="ru-RU" sz="900" dirty="0">
                <a:solidFill>
                  <a:schemeClr val="bg1"/>
                </a:solidFill>
                <a:latin typeface="Echoes Sans" pitchFamily="50" charset="0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7391400" y="1821073"/>
              <a:ext cx="990600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900" dirty="0" smtClean="0">
                  <a:solidFill>
                    <a:schemeClr val="bg1"/>
                  </a:solidFill>
                  <a:latin typeface="Echoes Sans" pitchFamily="50" charset="0"/>
                </a:rPr>
                <a:t>«Ашан»</a:t>
              </a:r>
              <a:endParaRPr lang="ru-RU" sz="900" dirty="0">
                <a:solidFill>
                  <a:schemeClr val="bg1"/>
                </a:solidFill>
                <a:latin typeface="Echoes Sans" pitchFamily="50" charset="0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7391400" y="2231256"/>
              <a:ext cx="1524000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900" dirty="0" smtClean="0">
                  <a:solidFill>
                    <a:schemeClr val="bg1"/>
                  </a:solidFill>
                  <a:latin typeface="Echoes Sans" pitchFamily="50" charset="0"/>
                </a:rPr>
                <a:t>Ледовая арена</a:t>
              </a:r>
              <a:endParaRPr lang="ru-RU" sz="900" dirty="0">
                <a:solidFill>
                  <a:schemeClr val="bg1"/>
                </a:solidFill>
                <a:latin typeface="Echoes Sans" pitchFamily="50" charset="0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7391400" y="2653846"/>
              <a:ext cx="1524000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900" dirty="0" smtClean="0">
                  <a:solidFill>
                    <a:schemeClr val="bg1"/>
                  </a:solidFill>
                  <a:latin typeface="Echoes Sans" pitchFamily="50" charset="0"/>
                </a:rPr>
                <a:t>Бассейн</a:t>
              </a:r>
              <a:endParaRPr lang="ru-RU" sz="900" dirty="0">
                <a:solidFill>
                  <a:schemeClr val="bg1"/>
                </a:solidFill>
                <a:latin typeface="Echoes Sans" pitchFamily="50" charset="0"/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7391400" y="2969133"/>
              <a:ext cx="15240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900" dirty="0" smtClean="0">
                  <a:solidFill>
                    <a:schemeClr val="bg1"/>
                  </a:solidFill>
                  <a:latin typeface="Echoes Sans" pitchFamily="50" charset="0"/>
                </a:rPr>
                <a:t>МГГУ им. М. А. Шолохова</a:t>
              </a:r>
              <a:endParaRPr lang="ru-RU" sz="900" dirty="0">
                <a:solidFill>
                  <a:schemeClr val="bg1"/>
                </a:solidFill>
                <a:latin typeface="Echoes Sans" pitchFamily="50" charset="0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7391400" y="3414665"/>
              <a:ext cx="163766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900" dirty="0" smtClean="0">
                  <a:solidFill>
                    <a:schemeClr val="bg1"/>
                  </a:solidFill>
                  <a:latin typeface="Echoes Sans" pitchFamily="50" charset="0"/>
                </a:rPr>
                <a:t>Центр детского развития «Интеллект»</a:t>
              </a:r>
              <a:endParaRPr lang="ru-RU" sz="900" dirty="0">
                <a:solidFill>
                  <a:schemeClr val="bg1"/>
                </a:solidFill>
                <a:latin typeface="Echoes Sans" pitchFamily="50" charset="0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7391400" y="3859075"/>
              <a:ext cx="1524000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900" dirty="0" smtClean="0">
                  <a:solidFill>
                    <a:schemeClr val="bg1"/>
                  </a:solidFill>
                  <a:latin typeface="Echoes Sans" pitchFamily="50" charset="0"/>
                </a:rPr>
                <a:t>Фитнес-центр</a:t>
              </a:r>
              <a:endParaRPr lang="ru-RU" sz="900" dirty="0">
                <a:solidFill>
                  <a:schemeClr val="bg1"/>
                </a:solidFill>
                <a:latin typeface="Echoes Sans" pitchFamily="50" charset="0"/>
              </a:endParaRPr>
            </a:p>
          </p:txBody>
        </p:sp>
      </p:grpSp>
      <p:pic>
        <p:nvPicPr>
          <p:cNvPr id="1036" name="Picture 12" descr="\\Gargantua\PUBLIC\PR\ПРОЕКТЫ\ДЕВЕЛОПЕРСКИЕ_ПРОЕКТЫ\SREDA\Events\Пресс-конференция\презентация\Материалы для презы\map_01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" t="4654" r="6421" b="2007"/>
          <a:stretch/>
        </p:blipFill>
        <p:spPr bwMode="auto">
          <a:xfrm>
            <a:off x="327452" y="1088015"/>
            <a:ext cx="6454348" cy="369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31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SN-presentacion-PRENSA_Page_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0" y="0"/>
            <a:ext cx="91418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7066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SN-presentacion-PRENSA_Page_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360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SN-presentacion-PRENSA_Page_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50" name="Picture 2" descr="C:\Users\rogacheva\Desktop\Безымянный_черный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3568" cy="26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1095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SN-presentacion-PRENSA_Page_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5" y="0"/>
            <a:ext cx="914251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887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SN-presentacion-PRENSA_Page_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7653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SN-presentacion-PRENSA_Page_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7561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SN-presentacion-PRENSA_Page_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2" y="0"/>
            <a:ext cx="91407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4276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SN-presentacion-PRENSA_Page_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5" y="0"/>
            <a:ext cx="914251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8069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SN-presentacion-PRENSA_Page_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3" y="0"/>
            <a:ext cx="91422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65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SN-presentacion-PRENSA_Page_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0" y="0"/>
            <a:ext cx="91429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918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85800" y="3496733"/>
            <a:ext cx="7848600" cy="532114"/>
          </a:xfrm>
          <a:prstGeom prst="rect">
            <a:avLst/>
          </a:prstGeom>
        </p:spPr>
        <p:txBody>
          <a:bodyPr wrap="square" lIns="69769" tIns="34884" rIns="69769" bIns="34884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800" dirty="0" smtClean="0">
                <a:solidFill>
                  <a:schemeClr val="bg1"/>
                </a:solidFill>
                <a:latin typeface="Echoes Sans" pitchFamily="50" charset="0"/>
              </a:rPr>
              <a:t>Перевод производственных мощностей Карачаровского</a:t>
            </a:r>
            <a:br>
              <a:rPr lang="ru-RU" sz="1800" dirty="0" smtClean="0">
                <a:solidFill>
                  <a:schemeClr val="bg1"/>
                </a:solidFill>
                <a:latin typeface="Echoes Sans" pitchFamily="50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Echoes Sans" pitchFamily="50" charset="0"/>
              </a:rPr>
              <a:t>Механического Завода. Модернизация и </a:t>
            </a:r>
            <a:r>
              <a:rPr lang="ru-RU" sz="1800" dirty="0" err="1" smtClean="0">
                <a:solidFill>
                  <a:schemeClr val="bg1"/>
                </a:solidFill>
                <a:latin typeface="Echoes Sans" pitchFamily="50" charset="0"/>
              </a:rPr>
              <a:t>компактизация</a:t>
            </a:r>
            <a:r>
              <a:rPr lang="ru-RU" sz="1800" dirty="0" smtClean="0">
                <a:solidFill>
                  <a:schemeClr val="bg1"/>
                </a:solidFill>
                <a:latin typeface="Echoes Sans" pitchFamily="50" charset="0"/>
              </a:rPr>
              <a:t> завода.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09800" y="322156"/>
            <a:ext cx="4724400" cy="424392"/>
          </a:xfrm>
          <a:prstGeom prst="rect">
            <a:avLst/>
          </a:prstGeom>
          <a:noFill/>
        </p:spPr>
        <p:txBody>
          <a:bodyPr wrap="square" lIns="69769" tIns="34884" rIns="69769" bIns="34884" rtlCol="0">
            <a:spAutoFit/>
          </a:bodyPr>
          <a:lstStyle/>
          <a:p>
            <a:pPr algn="ctr"/>
            <a:r>
              <a:rPr lang="ru-RU" sz="2300" cap="all" dirty="0" smtClean="0">
                <a:solidFill>
                  <a:schemeClr val="bg1"/>
                </a:solidFill>
                <a:latin typeface="EchoesSans-Bold" pitchFamily="50" charset="0"/>
              </a:rPr>
              <a:t>подготовка площадки</a:t>
            </a:r>
            <a:endParaRPr lang="ru-RU" sz="2300" cap="all" dirty="0">
              <a:solidFill>
                <a:schemeClr val="bg1"/>
              </a:solidFill>
              <a:latin typeface="EchoesSans-Bold" pitchFamily="50" charset="0"/>
            </a:endParaRPr>
          </a:p>
        </p:txBody>
      </p:sp>
      <p:pic>
        <p:nvPicPr>
          <p:cNvPr id="21" name="Picture 12" descr="S:\PR\ПРОЕКТЫ\ДЕВЕЛОПЕРСКИЕ_ПРОЕКТЫ\SREDA\Events\Пресс-конференция\презентация\Материалы для презы\logo_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526421"/>
            <a:ext cx="1620000" cy="35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1639560" y="1655097"/>
            <a:ext cx="5864879" cy="1556041"/>
            <a:chOff x="1374122" y="1655097"/>
            <a:chExt cx="5864879" cy="1556041"/>
          </a:xfrm>
        </p:grpSpPr>
        <p:pic>
          <p:nvPicPr>
            <p:cNvPr id="4099" name="Picture 3" descr="\\Gargantua\PUBLIC\PR\ПРОЕКТЫ\ДЕВЕЛОПЕРСКИЕ_ПРОЕКТЫ\SREDA\Events\Пресс-конференция\презентация\Материалы для презы\dom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60"/>
            <a:stretch/>
          </p:blipFill>
          <p:spPr bwMode="auto">
            <a:xfrm>
              <a:off x="3200401" y="1655097"/>
              <a:ext cx="4038600" cy="1556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1374122" y="1721273"/>
              <a:ext cx="639919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8800" b="1" dirty="0" smtClean="0">
                  <a:solidFill>
                    <a:srgbClr val="E62557"/>
                  </a:solidFill>
                  <a:latin typeface="EchoesSans-Medium" pitchFamily="50" charset="0"/>
                </a:rPr>
                <a:t>1</a:t>
              </a:r>
              <a:endParaRPr lang="ru-RU" b="1" dirty="0">
                <a:solidFill>
                  <a:srgbClr val="E62557"/>
                </a:solidFill>
                <a:latin typeface="EchoesSans-Medium" pitchFamily="50" charset="0"/>
              </a:endParaRP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1813019" y="2024823"/>
              <a:ext cx="7296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800" b="1" dirty="0">
                  <a:solidFill>
                    <a:srgbClr val="E62557"/>
                  </a:solidFill>
                  <a:latin typeface="EchoesSans-Medium" pitchFamily="50" charset="0"/>
                </a:rPr>
                <a:t>этап</a:t>
              </a:r>
            </a:p>
          </p:txBody>
        </p:sp>
        <p:cxnSp>
          <p:nvCxnSpPr>
            <p:cNvPr id="8" name="Прямая со стрелкой 7"/>
            <p:cNvCxnSpPr/>
            <p:nvPr/>
          </p:nvCxnSpPr>
          <p:spPr>
            <a:xfrm>
              <a:off x="4302477" y="2444548"/>
              <a:ext cx="1336323" cy="0"/>
            </a:xfrm>
            <a:prstGeom prst="straightConnector1">
              <a:avLst/>
            </a:prstGeom>
            <a:ln>
              <a:solidFill>
                <a:srgbClr val="E62557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 стрелкой 10"/>
            <p:cNvCxnSpPr/>
            <p:nvPr/>
          </p:nvCxnSpPr>
          <p:spPr>
            <a:xfrm>
              <a:off x="1934939" y="2444548"/>
              <a:ext cx="1219200" cy="0"/>
            </a:xfrm>
            <a:prstGeom prst="straightConnector1">
              <a:avLst/>
            </a:prstGeom>
            <a:ln>
              <a:solidFill>
                <a:srgbClr val="E62557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6279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SN-presentacion-PRENSA_Page_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7167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SN-presentacion-PRENSA_Page_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2" y="0"/>
            <a:ext cx="914181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088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SN-presentacion-PRENSA_Page_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780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SN-presentacion-PRENSA_Page_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779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SN-presentacion-PRENSA_Page_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0" y="0"/>
            <a:ext cx="914332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6178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336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SN-presentacion-PRENSA_Page_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3" y="0"/>
            <a:ext cx="91422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0692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SN-presentacion-PRENSA_Page_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6" y="0"/>
            <a:ext cx="91432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9833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6" b="1005"/>
          <a:stretch/>
        </p:blipFill>
        <p:spPr bwMode="auto">
          <a:xfrm>
            <a:off x="4572000" y="1465302"/>
            <a:ext cx="3916018" cy="2411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5" b="2065"/>
          <a:stretch/>
        </p:blipFill>
        <p:spPr bwMode="auto">
          <a:xfrm>
            <a:off x="685800" y="1465302"/>
            <a:ext cx="3886199" cy="2411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ject 2"/>
          <p:cNvSpPr txBox="1"/>
          <p:nvPr/>
        </p:nvSpPr>
        <p:spPr>
          <a:xfrm>
            <a:off x="912655" y="465088"/>
            <a:ext cx="6526347" cy="30387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690">
              <a:lnSpc>
                <a:spcPts val="2442"/>
              </a:lnSpc>
              <a:spcBef>
                <a:spcPts val="122"/>
              </a:spcBef>
            </a:pPr>
            <a:endParaRPr sz="1500" b="1" dirty="0">
              <a:solidFill>
                <a:srgbClr val="ADA185"/>
              </a:solidFill>
              <a:cs typeface="Gotham Pro" pitchFamily="50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43000" y="4136110"/>
            <a:ext cx="3276600" cy="301282"/>
          </a:xfrm>
          <a:prstGeom prst="rect">
            <a:avLst/>
          </a:prstGeom>
        </p:spPr>
        <p:txBody>
          <a:bodyPr wrap="square" lIns="69769" tIns="34884" rIns="69769" bIns="34884">
            <a:spAutoFit/>
          </a:bodyPr>
          <a:lstStyle/>
          <a:p>
            <a:pPr algn="r"/>
            <a:r>
              <a:rPr lang="ru-RU" sz="1500" b="1" dirty="0" smtClean="0">
                <a:solidFill>
                  <a:schemeClr val="bg1"/>
                </a:solidFill>
                <a:latin typeface="EchoesSans-Medium" pitchFamily="50" charset="0"/>
              </a:rPr>
              <a:t>Корабельный порт </a:t>
            </a:r>
            <a:r>
              <a:rPr lang="en-US" sz="1500" b="1" dirty="0" smtClean="0">
                <a:solidFill>
                  <a:schemeClr val="bg1"/>
                </a:solidFill>
                <a:latin typeface="EchoesSans-Medium" pitchFamily="50" charset="0"/>
              </a:rPr>
              <a:t>Docklands</a:t>
            </a:r>
            <a:r>
              <a:rPr lang="ru-RU" sz="1500" b="1" dirty="0" smtClean="0">
                <a:solidFill>
                  <a:schemeClr val="bg1"/>
                </a:solidFill>
                <a:latin typeface="EchoesSans-Medium" pitchFamily="50" charset="0"/>
              </a:rPr>
              <a:t> 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4572000" y="1312902"/>
            <a:ext cx="0" cy="27432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Равнобедренный треугольник 11"/>
          <p:cNvSpPr/>
          <p:nvPr/>
        </p:nvSpPr>
        <p:spPr>
          <a:xfrm>
            <a:off x="4467225" y="3979902"/>
            <a:ext cx="209550" cy="152400"/>
          </a:xfrm>
          <a:prstGeom prst="triangle">
            <a:avLst/>
          </a:prstGeom>
          <a:solidFill>
            <a:srgbClr val="E62557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840956" y="3446502"/>
            <a:ext cx="731044" cy="396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300"/>
              </a:lnSpc>
            </a:pPr>
            <a:r>
              <a:rPr lang="ru-RU" dirty="0" smtClean="0">
                <a:solidFill>
                  <a:schemeClr val="bg1"/>
                </a:solidFill>
                <a:latin typeface="Echoes Sans" pitchFamily="50" charset="0"/>
              </a:rPr>
              <a:t>ДО</a:t>
            </a:r>
            <a:endParaRPr lang="ru-RU" dirty="0">
              <a:solidFill>
                <a:schemeClr val="bg1"/>
              </a:solidFill>
              <a:latin typeface="Echoes Sans" pitchFamily="50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617720" y="3446502"/>
            <a:ext cx="980850" cy="387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300"/>
              </a:lnSpc>
            </a:pPr>
            <a:r>
              <a:rPr lang="ru-RU" cap="all" dirty="0" smtClean="0">
                <a:solidFill>
                  <a:schemeClr val="bg1"/>
                </a:solidFill>
                <a:latin typeface="Echoes Sans" pitchFamily="50" charset="0"/>
              </a:rPr>
              <a:t>после</a:t>
            </a:r>
            <a:endParaRPr lang="ru-RU" cap="all" dirty="0">
              <a:solidFill>
                <a:schemeClr val="bg1"/>
              </a:solidFill>
              <a:latin typeface="Echoes Sans" pitchFamily="50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4800" y="322156"/>
            <a:ext cx="8534400" cy="778335"/>
          </a:xfrm>
          <a:prstGeom prst="rect">
            <a:avLst/>
          </a:prstGeom>
          <a:noFill/>
        </p:spPr>
        <p:txBody>
          <a:bodyPr wrap="square" lIns="69769" tIns="34884" rIns="69769" bIns="34884" rtlCol="0">
            <a:spAutoFit/>
          </a:bodyPr>
          <a:lstStyle/>
          <a:p>
            <a:pPr algn="ctr"/>
            <a:r>
              <a:rPr lang="ru-RU" sz="2300" cap="all" dirty="0" smtClean="0">
                <a:solidFill>
                  <a:schemeClr val="bg1"/>
                </a:solidFill>
                <a:latin typeface="EchoesSans-Bold" pitchFamily="50" charset="0"/>
              </a:rPr>
              <a:t>МЕЖДУНАРОДНАЯ</a:t>
            </a:r>
            <a:r>
              <a:rPr lang="en-US" sz="2300" cap="all" dirty="0" smtClean="0">
                <a:solidFill>
                  <a:schemeClr val="bg1"/>
                </a:solidFill>
                <a:latin typeface="EchoesSans-Bold" pitchFamily="50" charset="0"/>
              </a:rPr>
              <a:t> </a:t>
            </a:r>
            <a:r>
              <a:rPr lang="en-US" sz="2300" cap="all" dirty="0" smtClean="0">
                <a:solidFill>
                  <a:srgbClr val="E62557"/>
                </a:solidFill>
                <a:latin typeface="EchoesSans-Bold" pitchFamily="50" charset="0"/>
              </a:rPr>
              <a:t>SREDA</a:t>
            </a:r>
            <a:r>
              <a:rPr lang="ru-RU" sz="2300" cap="all" dirty="0" smtClean="0">
                <a:solidFill>
                  <a:srgbClr val="E62557"/>
                </a:solidFill>
                <a:latin typeface="EchoesSans-Bold" pitchFamily="50" charset="0"/>
              </a:rPr>
              <a:t>:</a:t>
            </a:r>
            <a:r>
              <a:rPr lang="en-US" sz="2300" cap="all" dirty="0" smtClean="0">
                <a:solidFill>
                  <a:srgbClr val="000000"/>
                </a:solidFill>
                <a:latin typeface="EchoesSans-Bold" pitchFamily="50" charset="0"/>
              </a:rPr>
              <a:t> </a:t>
            </a:r>
            <a:r>
              <a:rPr lang="ru-RU" sz="2300" cap="all" dirty="0">
                <a:solidFill>
                  <a:schemeClr val="bg1"/>
                </a:solidFill>
                <a:latin typeface="EchoesSans-Bold" pitchFamily="50" charset="0"/>
              </a:rPr>
              <a:t>ПРАКТИКА РЕДЕВЕЛОПМЕНТА ПРОМЫШЛЕННЫХ ТЕРРИТОРИЙ</a:t>
            </a:r>
          </a:p>
        </p:txBody>
      </p:sp>
      <p:pic>
        <p:nvPicPr>
          <p:cNvPr id="16" name="Picture 12" descr="S:\PR\ПРОЕКТЫ\ДЕВЕЛОПЕРСКИЕ_ПРОЕКТЫ\SREDA\Events\Пресс-конференция\презентация\Материалы для презы\logo_whit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664040"/>
            <a:ext cx="1584000" cy="34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4730114" y="4136110"/>
            <a:ext cx="3728085" cy="301282"/>
          </a:xfrm>
          <a:prstGeom prst="rect">
            <a:avLst/>
          </a:prstGeom>
        </p:spPr>
        <p:txBody>
          <a:bodyPr wrap="square" lIns="69769" tIns="34884" rIns="69769" bIns="34884">
            <a:spAutoFit/>
          </a:bodyPr>
          <a:lstStyle/>
          <a:p>
            <a:r>
              <a:rPr lang="ru-RU" sz="1500" b="1" dirty="0" smtClean="0">
                <a:solidFill>
                  <a:schemeClr val="bg1"/>
                </a:solidFill>
                <a:latin typeface="EchoesSans-Medium" pitchFamily="50" charset="0"/>
              </a:rPr>
              <a:t>Жилой и деловой район </a:t>
            </a:r>
            <a:r>
              <a:rPr lang="en-US" sz="1500" b="1" dirty="0">
                <a:solidFill>
                  <a:schemeClr val="bg1"/>
                </a:solidFill>
                <a:latin typeface="EchoesSans-Medium" pitchFamily="50" charset="0"/>
              </a:rPr>
              <a:t>Docklands</a:t>
            </a:r>
            <a:endParaRPr lang="ru-RU" sz="1500" b="1" dirty="0" smtClean="0">
              <a:solidFill>
                <a:schemeClr val="bg1"/>
              </a:solidFill>
              <a:latin typeface="EchoesSans-Medium" pitchFamily="50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455420" y="2919662"/>
            <a:ext cx="1333500" cy="551044"/>
          </a:xfrm>
          <a:prstGeom prst="ellipse">
            <a:avLst/>
          </a:prstGeom>
          <a:noFill/>
          <a:ln w="12700">
            <a:solidFill>
              <a:srgbClr val="E6255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7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Достопримечательности делового района Кэнэри Уорф"/>
          <p:cNvPicPr/>
          <p:nvPr/>
        </p:nvPicPr>
        <p:blipFill rotWithShape="1">
          <a:blip r:embed="rId3" cstate="print"/>
          <a:srcRect t="2866" b="2626"/>
          <a:stretch/>
        </p:blipFill>
        <p:spPr bwMode="auto">
          <a:xfrm>
            <a:off x="4572000" y="1471400"/>
            <a:ext cx="3916018" cy="2405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История развития района Кэнэри Уорф"/>
          <p:cNvPicPr/>
          <p:nvPr/>
        </p:nvPicPr>
        <p:blipFill rotWithShape="1">
          <a:blip r:embed="rId4" cstate="print"/>
          <a:srcRect b="6593"/>
          <a:stretch/>
        </p:blipFill>
        <p:spPr bwMode="auto">
          <a:xfrm>
            <a:off x="685800" y="1469112"/>
            <a:ext cx="3886201" cy="2407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bject 2"/>
          <p:cNvSpPr txBox="1"/>
          <p:nvPr/>
        </p:nvSpPr>
        <p:spPr>
          <a:xfrm>
            <a:off x="912655" y="465088"/>
            <a:ext cx="6526347" cy="30387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690">
              <a:lnSpc>
                <a:spcPts val="2442"/>
              </a:lnSpc>
              <a:spcBef>
                <a:spcPts val="122"/>
              </a:spcBef>
            </a:pPr>
            <a:endParaRPr sz="1500" b="1" dirty="0">
              <a:solidFill>
                <a:srgbClr val="ADA185"/>
              </a:solidFill>
              <a:cs typeface="Gotham Pro" pitchFamily="50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" y="4136110"/>
            <a:ext cx="4114800" cy="532114"/>
          </a:xfrm>
          <a:prstGeom prst="rect">
            <a:avLst/>
          </a:prstGeom>
        </p:spPr>
        <p:txBody>
          <a:bodyPr wrap="square" lIns="69769" tIns="34884" rIns="69769" bIns="34884">
            <a:spAutoFit/>
          </a:bodyPr>
          <a:lstStyle/>
          <a:p>
            <a:pPr algn="r"/>
            <a:r>
              <a:rPr lang="ru-RU" sz="1500" b="1" dirty="0" smtClean="0">
                <a:solidFill>
                  <a:schemeClr val="bg1"/>
                </a:solidFill>
                <a:latin typeface="EchoesSans-Medium" pitchFamily="50" charset="0"/>
              </a:rPr>
              <a:t>Корабельные верфи</a:t>
            </a:r>
            <a:r>
              <a:rPr lang="en-US" sz="1500" b="1" dirty="0" smtClean="0">
                <a:solidFill>
                  <a:schemeClr val="bg1"/>
                </a:solidFill>
                <a:latin typeface="EchoesSans-Medium" pitchFamily="50" charset="0"/>
              </a:rPr>
              <a:t/>
            </a:r>
            <a:br>
              <a:rPr lang="en-US" sz="1500" b="1" dirty="0" smtClean="0">
                <a:solidFill>
                  <a:schemeClr val="bg1"/>
                </a:solidFill>
                <a:latin typeface="EchoesSans-Medium" pitchFamily="50" charset="0"/>
              </a:rPr>
            </a:br>
            <a:r>
              <a:rPr lang="ru-RU" sz="1500" b="1" dirty="0" smtClean="0">
                <a:solidFill>
                  <a:schemeClr val="bg1"/>
                </a:solidFill>
                <a:latin typeface="EchoesSans-Medium" pitchFamily="50" charset="0"/>
              </a:rPr>
              <a:t>на берегах Темзы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4572000" y="1312902"/>
            <a:ext cx="0" cy="27432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Равнобедренный треугольник 11"/>
          <p:cNvSpPr/>
          <p:nvPr/>
        </p:nvSpPr>
        <p:spPr>
          <a:xfrm>
            <a:off x="4467225" y="3979902"/>
            <a:ext cx="209550" cy="152400"/>
          </a:xfrm>
          <a:prstGeom prst="triangle">
            <a:avLst/>
          </a:prstGeom>
          <a:solidFill>
            <a:srgbClr val="E62557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840956" y="3446502"/>
            <a:ext cx="731044" cy="396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300"/>
              </a:lnSpc>
            </a:pPr>
            <a:r>
              <a:rPr lang="ru-RU" dirty="0" smtClean="0">
                <a:solidFill>
                  <a:schemeClr val="bg1"/>
                </a:solidFill>
                <a:latin typeface="Echoes Sans" pitchFamily="50" charset="0"/>
              </a:rPr>
              <a:t>ДО</a:t>
            </a:r>
            <a:endParaRPr lang="ru-RU" dirty="0">
              <a:solidFill>
                <a:schemeClr val="bg1"/>
              </a:solidFill>
              <a:latin typeface="Echoes Sans" pitchFamily="50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617720" y="3446502"/>
            <a:ext cx="980850" cy="387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300"/>
              </a:lnSpc>
            </a:pPr>
            <a:r>
              <a:rPr lang="ru-RU" cap="all" dirty="0" smtClean="0">
                <a:solidFill>
                  <a:schemeClr val="bg1"/>
                </a:solidFill>
                <a:latin typeface="Echoes Sans" pitchFamily="50" charset="0"/>
              </a:rPr>
              <a:t>после</a:t>
            </a:r>
            <a:endParaRPr lang="ru-RU" cap="all" dirty="0">
              <a:solidFill>
                <a:schemeClr val="bg1"/>
              </a:solidFill>
              <a:latin typeface="Echoes Sans" pitchFamily="50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4800" y="322156"/>
            <a:ext cx="8534400" cy="778335"/>
          </a:xfrm>
          <a:prstGeom prst="rect">
            <a:avLst/>
          </a:prstGeom>
          <a:noFill/>
        </p:spPr>
        <p:txBody>
          <a:bodyPr wrap="square" lIns="69769" tIns="34884" rIns="69769" bIns="34884" rtlCol="0">
            <a:spAutoFit/>
          </a:bodyPr>
          <a:lstStyle/>
          <a:p>
            <a:pPr algn="ctr"/>
            <a:r>
              <a:rPr lang="ru-RU" sz="2300" cap="all" dirty="0" smtClean="0">
                <a:solidFill>
                  <a:schemeClr val="bg1"/>
                </a:solidFill>
                <a:latin typeface="EchoesSans-Bold" pitchFamily="50" charset="0"/>
              </a:rPr>
              <a:t>МЕЖДУНАРОДНАЯ</a:t>
            </a:r>
            <a:r>
              <a:rPr lang="en-US" sz="2300" cap="all" dirty="0" smtClean="0">
                <a:solidFill>
                  <a:schemeClr val="bg1"/>
                </a:solidFill>
                <a:latin typeface="EchoesSans-Bold" pitchFamily="50" charset="0"/>
              </a:rPr>
              <a:t> </a:t>
            </a:r>
            <a:r>
              <a:rPr lang="en-US" sz="2300" cap="all" dirty="0" smtClean="0">
                <a:solidFill>
                  <a:srgbClr val="E62557"/>
                </a:solidFill>
                <a:latin typeface="EchoesSans-Bold" pitchFamily="50" charset="0"/>
              </a:rPr>
              <a:t>SREDA</a:t>
            </a:r>
            <a:r>
              <a:rPr lang="ru-RU" sz="2300" cap="all" dirty="0" smtClean="0">
                <a:solidFill>
                  <a:srgbClr val="E62557"/>
                </a:solidFill>
                <a:latin typeface="EchoesSans-Bold" pitchFamily="50" charset="0"/>
              </a:rPr>
              <a:t>:</a:t>
            </a:r>
            <a:r>
              <a:rPr lang="en-US" sz="2300" cap="all" dirty="0" smtClean="0">
                <a:solidFill>
                  <a:srgbClr val="000000"/>
                </a:solidFill>
                <a:latin typeface="EchoesSans-Bold" pitchFamily="50" charset="0"/>
              </a:rPr>
              <a:t> </a:t>
            </a:r>
            <a:r>
              <a:rPr lang="ru-RU" sz="2300" cap="all" dirty="0">
                <a:solidFill>
                  <a:schemeClr val="bg1"/>
                </a:solidFill>
                <a:latin typeface="EchoesSans-Bold" pitchFamily="50" charset="0"/>
              </a:rPr>
              <a:t>ПРАКТИКА РЕДЕВЕЛОПМЕНТА ПРОМЫШЛЕННЫХ ТЕРРИТОРИЙ</a:t>
            </a:r>
          </a:p>
        </p:txBody>
      </p:sp>
      <p:pic>
        <p:nvPicPr>
          <p:cNvPr id="16" name="Picture 12" descr="S:\PR\ПРОЕКТЫ\ДЕВЕЛОПЕРСКИЕ_ПРОЕКТЫ\SREDA\Events\Пресс-конференция\презентация\Материалы для презы\logo_whit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664040"/>
            <a:ext cx="1584000" cy="34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4730114" y="4136110"/>
            <a:ext cx="3728085" cy="301282"/>
          </a:xfrm>
          <a:prstGeom prst="rect">
            <a:avLst/>
          </a:prstGeom>
        </p:spPr>
        <p:txBody>
          <a:bodyPr wrap="square" lIns="69769" tIns="34884" rIns="69769" bIns="34884">
            <a:spAutoFit/>
          </a:bodyPr>
          <a:lstStyle/>
          <a:p>
            <a:r>
              <a:rPr lang="ru-RU" sz="1500" b="1" dirty="0" smtClean="0">
                <a:solidFill>
                  <a:schemeClr val="bg1"/>
                </a:solidFill>
                <a:latin typeface="EchoesSans-Medium" pitchFamily="50" charset="0"/>
              </a:rPr>
              <a:t>Деловой квартал </a:t>
            </a:r>
            <a:r>
              <a:rPr lang="ru-RU" sz="1500" b="1" dirty="0" smtClean="0">
                <a:solidFill>
                  <a:schemeClr val="bg1"/>
                </a:solidFill>
                <a:latin typeface="EchoesSans-Medium" pitchFamily="50" charset="0"/>
              </a:rPr>
              <a:t> </a:t>
            </a:r>
            <a:r>
              <a:rPr lang="en-US" sz="1500" b="1" dirty="0" smtClean="0">
                <a:solidFill>
                  <a:schemeClr val="bg1"/>
                </a:solidFill>
                <a:latin typeface="EchoesSans-Medium" pitchFamily="50" charset="0"/>
              </a:rPr>
              <a:t>Canary </a:t>
            </a:r>
            <a:r>
              <a:rPr lang="en-US" sz="1500" b="1" dirty="0">
                <a:solidFill>
                  <a:schemeClr val="bg1"/>
                </a:solidFill>
                <a:latin typeface="EchoesSans-Medium" pitchFamily="50" charset="0"/>
              </a:rPr>
              <a:t>Wharf</a:t>
            </a:r>
            <a:endParaRPr lang="ru-RU" sz="1500" b="1" dirty="0" smtClean="0">
              <a:solidFill>
                <a:schemeClr val="bg1"/>
              </a:solidFill>
              <a:latin typeface="EchoesSans-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93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09800" y="322156"/>
            <a:ext cx="4724400" cy="424392"/>
          </a:xfrm>
          <a:prstGeom prst="rect">
            <a:avLst/>
          </a:prstGeom>
          <a:noFill/>
        </p:spPr>
        <p:txBody>
          <a:bodyPr wrap="square" lIns="69769" tIns="34884" rIns="69769" bIns="34884" rtlCol="0">
            <a:spAutoFit/>
          </a:bodyPr>
          <a:lstStyle/>
          <a:p>
            <a:pPr algn="ctr"/>
            <a:r>
              <a:rPr lang="ru-RU" sz="2300" cap="all" dirty="0" smtClean="0">
                <a:solidFill>
                  <a:schemeClr val="bg1"/>
                </a:solidFill>
                <a:latin typeface="EchoesSans-Bold" pitchFamily="50" charset="0"/>
              </a:rPr>
              <a:t>подготовка площадки</a:t>
            </a:r>
            <a:endParaRPr lang="ru-RU" sz="2300" cap="all" dirty="0">
              <a:solidFill>
                <a:schemeClr val="bg1"/>
              </a:solidFill>
              <a:latin typeface="EchoesSans-Bold" pitchFamily="50" charset="0"/>
            </a:endParaRPr>
          </a:p>
        </p:txBody>
      </p:sp>
      <p:pic>
        <p:nvPicPr>
          <p:cNvPr id="21" name="Picture 12" descr="S:\PR\ПРОЕКТЫ\ДЕВЕЛОПЕРСКИЕ_ПРОЕКТЫ\SREDA\Events\Пресс-конференция\презентация\Материалы для презы\logo_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526421"/>
            <a:ext cx="1620000" cy="35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66833" y="1723505"/>
            <a:ext cx="83548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 smtClean="0">
                <a:solidFill>
                  <a:srgbClr val="E62557"/>
                </a:solidFill>
                <a:latin typeface="EchoesSans-Medium" pitchFamily="50" charset="0"/>
              </a:rPr>
              <a:t>2</a:t>
            </a:r>
            <a:endParaRPr lang="ru-RU" b="1" dirty="0">
              <a:solidFill>
                <a:srgbClr val="E62557"/>
              </a:solidFill>
              <a:latin typeface="EchoesSans-Medium" pitchFamily="50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80398" y="2027055"/>
            <a:ext cx="7296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>
                <a:solidFill>
                  <a:srgbClr val="E62557"/>
                </a:solidFill>
                <a:latin typeface="EchoesSans-Medium" pitchFamily="50" charset="0"/>
              </a:rPr>
              <a:t>этап</a:t>
            </a:r>
          </a:p>
        </p:txBody>
      </p:sp>
      <p:cxnSp>
        <p:nvCxnSpPr>
          <p:cNvPr id="9" name="Прямая со стрелкой 8"/>
          <p:cNvCxnSpPr>
            <a:stCxn id="5" idx="3"/>
          </p:cNvCxnSpPr>
          <p:nvPr/>
        </p:nvCxnSpPr>
        <p:spPr>
          <a:xfrm>
            <a:off x="2202318" y="2446780"/>
            <a:ext cx="1379082" cy="0"/>
          </a:xfrm>
          <a:prstGeom prst="straightConnector1">
            <a:avLst/>
          </a:prstGeom>
          <a:ln>
            <a:solidFill>
              <a:srgbClr val="E62557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1752599" y="3870668"/>
            <a:ext cx="5635755" cy="301282"/>
          </a:xfrm>
          <a:prstGeom prst="rect">
            <a:avLst/>
          </a:prstGeom>
        </p:spPr>
        <p:txBody>
          <a:bodyPr wrap="square" lIns="69769" tIns="34884" rIns="69769" bIns="34884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800" dirty="0">
                <a:solidFill>
                  <a:schemeClr val="bg1"/>
                </a:solidFill>
                <a:latin typeface="Echoes Sans" pitchFamily="50" charset="0"/>
              </a:rPr>
              <a:t>Проведение экологических исследований.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5562600" y="2446780"/>
            <a:ext cx="1295400" cy="0"/>
          </a:xfrm>
          <a:prstGeom prst="straightConnector1">
            <a:avLst/>
          </a:prstGeom>
          <a:ln>
            <a:solidFill>
              <a:srgbClr val="E62557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3" name="Picture 3" descr="\\Gargantua\PUBLIC\PR\ПРОЕКТЫ\ДЕВЕЛОПЕРСКИЕ_ПРОЕКТЫ\SREDA\Events\Пресс-конференция\презентация\Материалы для презы\galoch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830" y="1944035"/>
            <a:ext cx="511050" cy="66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Группа 22"/>
          <p:cNvGrpSpPr/>
          <p:nvPr/>
        </p:nvGrpSpPr>
        <p:grpSpPr>
          <a:xfrm>
            <a:off x="3695700" y="1352550"/>
            <a:ext cx="1752600" cy="2076450"/>
            <a:chOff x="3505200" y="1203440"/>
            <a:chExt cx="1752600" cy="207645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3505200" y="1532054"/>
              <a:ext cx="1752600" cy="612585"/>
            </a:xfrm>
            <a:prstGeom prst="rect">
              <a:avLst/>
            </a:prstGeom>
          </p:spPr>
          <p:txBody>
            <a:bodyPr wrap="square" lIns="69769" tIns="34884" rIns="69769" bIns="34884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ru-RU" dirty="0" smtClean="0">
                  <a:solidFill>
                    <a:schemeClr val="bg1"/>
                  </a:solidFill>
                  <a:latin typeface="Echoes Sans" pitchFamily="50" charset="0"/>
                </a:rPr>
                <a:t>Положительное заключение</a:t>
              </a:r>
            </a:p>
            <a:p>
              <a:pPr algn="ctr">
                <a:lnSpc>
                  <a:spcPts val="1400"/>
                </a:lnSpc>
              </a:pPr>
              <a:r>
                <a:rPr lang="ru-RU" dirty="0" smtClean="0">
                  <a:solidFill>
                    <a:schemeClr val="bg1"/>
                  </a:solidFill>
                  <a:latin typeface="Echoes Sans" pitchFamily="50" charset="0"/>
                </a:rPr>
                <a:t>экспертизы</a:t>
              </a:r>
              <a:endParaRPr lang="ru-RU" dirty="0">
                <a:solidFill>
                  <a:schemeClr val="bg1"/>
                </a:solidFill>
                <a:latin typeface="Echoes Sans" pitchFamily="50" charset="0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3695700" y="2195288"/>
              <a:ext cx="1333500" cy="227352"/>
            </a:xfrm>
            <a:prstGeom prst="rect">
              <a:avLst/>
            </a:prstGeom>
          </p:spPr>
          <p:txBody>
            <a:bodyPr wrap="square" lIns="69769" tIns="34884" rIns="69769" bIns="34884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ru-RU" sz="1200" dirty="0" smtClean="0">
                  <a:solidFill>
                    <a:srgbClr val="E62557"/>
                  </a:solidFill>
                  <a:latin typeface="Echoes Sans" pitchFamily="50" charset="0"/>
                </a:rPr>
                <a:t>№ 77-1-1-0011-15</a:t>
              </a:r>
              <a:endParaRPr lang="ru-RU" sz="1200" dirty="0">
                <a:solidFill>
                  <a:srgbClr val="E62557"/>
                </a:solidFill>
                <a:latin typeface="Echoes Sans" pitchFamily="50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3543300" y="1203440"/>
              <a:ext cx="1676400" cy="2076450"/>
            </a:xfrm>
            <a:prstGeom prst="rect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24" name="Picture 4" descr="\\Gargantua\PUBLIC\PR\ПРОЕКТЫ\ДЕВЕЛОПЕРСКИЕ_ПРОЕКТЫ\SREDA\Events\Пресс-конференция\презентация\Материалы для презы\stamp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87"/>
            <a:stretch/>
          </p:blipFill>
          <p:spPr bwMode="auto">
            <a:xfrm>
              <a:off x="4503755" y="2736965"/>
              <a:ext cx="525445" cy="523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0943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9"/>
          <a:stretch/>
        </p:blipFill>
        <p:spPr bwMode="auto">
          <a:xfrm>
            <a:off x="685800" y="1471402"/>
            <a:ext cx="3886200" cy="2362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3" t="24054" r="847" b="896"/>
          <a:stretch/>
        </p:blipFill>
        <p:spPr bwMode="auto">
          <a:xfrm>
            <a:off x="4571998" y="1471402"/>
            <a:ext cx="3962401" cy="2371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ject 2"/>
          <p:cNvSpPr txBox="1"/>
          <p:nvPr/>
        </p:nvSpPr>
        <p:spPr>
          <a:xfrm>
            <a:off x="912655" y="465088"/>
            <a:ext cx="6526347" cy="30387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690">
              <a:lnSpc>
                <a:spcPts val="2442"/>
              </a:lnSpc>
              <a:spcBef>
                <a:spcPts val="122"/>
              </a:spcBef>
            </a:pPr>
            <a:endParaRPr sz="1500" b="1" dirty="0">
              <a:solidFill>
                <a:srgbClr val="ADA185"/>
              </a:solidFill>
              <a:cs typeface="Gotham Pro" pitchFamily="50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90599" y="3970732"/>
            <a:ext cx="3429000" cy="532114"/>
          </a:xfrm>
          <a:prstGeom prst="rect">
            <a:avLst/>
          </a:prstGeom>
        </p:spPr>
        <p:txBody>
          <a:bodyPr wrap="square" lIns="69769" tIns="34884" rIns="69769" bIns="34884">
            <a:spAutoFit/>
          </a:bodyPr>
          <a:lstStyle/>
          <a:p>
            <a:pPr algn="r"/>
            <a:r>
              <a:rPr lang="ru-RU" sz="1500" b="1" dirty="0" smtClean="0">
                <a:solidFill>
                  <a:schemeClr val="bg1"/>
                </a:solidFill>
                <a:latin typeface="EchoesSans-Medium" pitchFamily="50" charset="0"/>
              </a:rPr>
              <a:t>Угольная электростанция</a:t>
            </a:r>
            <a:br>
              <a:rPr lang="ru-RU" sz="1500" b="1" dirty="0" smtClean="0">
                <a:solidFill>
                  <a:schemeClr val="bg1"/>
                </a:solidFill>
                <a:latin typeface="EchoesSans-Medium" pitchFamily="50" charset="0"/>
              </a:rPr>
            </a:br>
            <a:r>
              <a:rPr lang="ru-RU" sz="1500" b="1" dirty="0" err="1" smtClean="0">
                <a:solidFill>
                  <a:schemeClr val="bg1"/>
                </a:solidFill>
                <a:latin typeface="EchoesSans-Medium" pitchFamily="50" charset="0"/>
              </a:rPr>
              <a:t>Battersea</a:t>
            </a:r>
            <a:r>
              <a:rPr lang="ru-RU" sz="1500" b="1" dirty="0" smtClean="0">
                <a:solidFill>
                  <a:schemeClr val="bg1"/>
                </a:solidFill>
                <a:latin typeface="EchoesSans-Medium" pitchFamily="50" charset="0"/>
              </a:rPr>
              <a:t> </a:t>
            </a:r>
            <a:r>
              <a:rPr lang="ru-RU" sz="1500" b="1" dirty="0" err="1">
                <a:solidFill>
                  <a:schemeClr val="bg1"/>
                </a:solidFill>
                <a:latin typeface="EchoesSans-Medium" pitchFamily="50" charset="0"/>
              </a:rPr>
              <a:t>Power</a:t>
            </a:r>
            <a:r>
              <a:rPr lang="ru-RU" sz="1500" b="1" dirty="0">
                <a:solidFill>
                  <a:schemeClr val="bg1"/>
                </a:solidFill>
                <a:latin typeface="EchoesSans-Medium" pitchFamily="50" charset="0"/>
              </a:rPr>
              <a:t> </a:t>
            </a:r>
            <a:r>
              <a:rPr lang="ru-RU" sz="1500" b="1" dirty="0" err="1">
                <a:solidFill>
                  <a:schemeClr val="bg1"/>
                </a:solidFill>
                <a:latin typeface="EchoesSans-Medium" pitchFamily="50" charset="0"/>
              </a:rPr>
              <a:t>Station</a:t>
            </a:r>
            <a:endParaRPr lang="ru-RU" sz="1500" b="1" dirty="0" smtClean="0">
              <a:solidFill>
                <a:schemeClr val="bg1"/>
              </a:solidFill>
              <a:latin typeface="EchoesSans-Medium" pitchFamily="50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4571999" y="1312902"/>
            <a:ext cx="0" cy="27432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Равнобедренный треугольник 11"/>
          <p:cNvSpPr/>
          <p:nvPr/>
        </p:nvSpPr>
        <p:spPr>
          <a:xfrm>
            <a:off x="4467224" y="3979902"/>
            <a:ext cx="209550" cy="152400"/>
          </a:xfrm>
          <a:prstGeom prst="triangle">
            <a:avLst/>
          </a:prstGeom>
          <a:solidFill>
            <a:srgbClr val="E62557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840955" y="3446502"/>
            <a:ext cx="731044" cy="396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300"/>
              </a:lnSpc>
            </a:pPr>
            <a:r>
              <a:rPr lang="ru-RU" dirty="0" smtClean="0">
                <a:solidFill>
                  <a:schemeClr val="bg1"/>
                </a:solidFill>
                <a:latin typeface="Echoes Sans" pitchFamily="50" charset="0"/>
              </a:rPr>
              <a:t>ДО</a:t>
            </a:r>
            <a:endParaRPr lang="ru-RU" dirty="0">
              <a:solidFill>
                <a:schemeClr val="bg1"/>
              </a:solidFill>
              <a:latin typeface="Echoes Sans" pitchFamily="50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617719" y="3446502"/>
            <a:ext cx="980850" cy="387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300"/>
              </a:lnSpc>
            </a:pPr>
            <a:r>
              <a:rPr lang="ru-RU" cap="all" dirty="0" smtClean="0">
                <a:solidFill>
                  <a:schemeClr val="bg1"/>
                </a:solidFill>
                <a:latin typeface="Echoes Sans" pitchFamily="50" charset="0"/>
              </a:rPr>
              <a:t>после</a:t>
            </a:r>
            <a:endParaRPr lang="ru-RU" cap="all" dirty="0">
              <a:solidFill>
                <a:schemeClr val="bg1"/>
              </a:solidFill>
              <a:latin typeface="Echoes Sans" pitchFamily="50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4800" y="322156"/>
            <a:ext cx="8534400" cy="778335"/>
          </a:xfrm>
          <a:prstGeom prst="rect">
            <a:avLst/>
          </a:prstGeom>
          <a:noFill/>
        </p:spPr>
        <p:txBody>
          <a:bodyPr wrap="square" lIns="69769" tIns="34884" rIns="69769" bIns="34884" rtlCol="0">
            <a:spAutoFit/>
          </a:bodyPr>
          <a:lstStyle/>
          <a:p>
            <a:pPr algn="ctr"/>
            <a:r>
              <a:rPr lang="ru-RU" sz="2300" cap="all" dirty="0" smtClean="0">
                <a:solidFill>
                  <a:schemeClr val="bg1"/>
                </a:solidFill>
                <a:latin typeface="EchoesSans-Bold" pitchFamily="50" charset="0"/>
              </a:rPr>
              <a:t>МЕЖДУНАРОДНАЯ</a:t>
            </a:r>
            <a:r>
              <a:rPr lang="en-US" sz="2300" cap="all" dirty="0" smtClean="0">
                <a:solidFill>
                  <a:schemeClr val="bg1"/>
                </a:solidFill>
                <a:latin typeface="EchoesSans-Bold" pitchFamily="50" charset="0"/>
              </a:rPr>
              <a:t> </a:t>
            </a:r>
            <a:r>
              <a:rPr lang="en-US" sz="2300" cap="all" dirty="0" smtClean="0">
                <a:solidFill>
                  <a:srgbClr val="E62557"/>
                </a:solidFill>
                <a:latin typeface="EchoesSans-Bold" pitchFamily="50" charset="0"/>
              </a:rPr>
              <a:t>SREDA</a:t>
            </a:r>
            <a:r>
              <a:rPr lang="ru-RU" sz="2300" cap="all" dirty="0" smtClean="0">
                <a:solidFill>
                  <a:srgbClr val="E62557"/>
                </a:solidFill>
                <a:latin typeface="EchoesSans-Bold" pitchFamily="50" charset="0"/>
              </a:rPr>
              <a:t>:</a:t>
            </a:r>
            <a:r>
              <a:rPr lang="en-US" sz="2300" cap="all" dirty="0" smtClean="0">
                <a:solidFill>
                  <a:srgbClr val="000000"/>
                </a:solidFill>
                <a:latin typeface="EchoesSans-Bold" pitchFamily="50" charset="0"/>
              </a:rPr>
              <a:t> </a:t>
            </a:r>
            <a:r>
              <a:rPr lang="ru-RU" sz="2300" cap="all" dirty="0">
                <a:solidFill>
                  <a:schemeClr val="bg1"/>
                </a:solidFill>
                <a:latin typeface="EchoesSans-Bold" pitchFamily="50" charset="0"/>
              </a:rPr>
              <a:t>ПРАКТИКА РЕДЕВЕЛОПМЕНТА ПРОМЫШЛЕННЫХ ТЕРРИТОРИЙ</a:t>
            </a:r>
          </a:p>
        </p:txBody>
      </p:sp>
      <p:pic>
        <p:nvPicPr>
          <p:cNvPr id="16" name="Picture 12" descr="S:\PR\ПРОЕКТЫ\ДЕВЕЛОПЕРСКИЕ_ПРОЕКТЫ\SREDA\Events\Пресс-конференция\презентация\Материалы для презы\logo_whit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664040"/>
            <a:ext cx="1584000" cy="34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4730113" y="3970732"/>
            <a:ext cx="3956686" cy="532114"/>
          </a:xfrm>
          <a:prstGeom prst="rect">
            <a:avLst/>
          </a:prstGeom>
        </p:spPr>
        <p:txBody>
          <a:bodyPr wrap="square" lIns="69769" tIns="34884" rIns="69769" bIns="34884">
            <a:spAutoFit/>
          </a:bodyPr>
          <a:lstStyle/>
          <a:p>
            <a:r>
              <a:rPr lang="ru-RU" sz="1500" b="1" dirty="0" smtClean="0">
                <a:solidFill>
                  <a:schemeClr val="bg1"/>
                </a:solidFill>
                <a:latin typeface="EchoesSans-Medium" pitchFamily="50" charset="0"/>
              </a:rPr>
              <a:t>Проект </a:t>
            </a:r>
            <a:r>
              <a:rPr lang="ru-RU" sz="1500" b="1" dirty="0" err="1">
                <a:solidFill>
                  <a:schemeClr val="bg1"/>
                </a:solidFill>
                <a:latin typeface="EchoesSans-Medium" pitchFamily="50" charset="0"/>
              </a:rPr>
              <a:t>Battersea</a:t>
            </a:r>
            <a:r>
              <a:rPr lang="ru-RU" sz="1500" b="1" dirty="0">
                <a:solidFill>
                  <a:schemeClr val="bg1"/>
                </a:solidFill>
                <a:latin typeface="EchoesSans-Medium" pitchFamily="50" charset="0"/>
              </a:rPr>
              <a:t> </a:t>
            </a:r>
            <a:r>
              <a:rPr lang="ru-RU" sz="1500" b="1" dirty="0" smtClean="0">
                <a:solidFill>
                  <a:schemeClr val="bg1"/>
                </a:solidFill>
                <a:latin typeface="EchoesSans-Medium" pitchFamily="50" charset="0"/>
              </a:rPr>
              <a:t>– фешенебельное</a:t>
            </a:r>
            <a:br>
              <a:rPr lang="ru-RU" sz="1500" b="1" dirty="0" smtClean="0">
                <a:solidFill>
                  <a:schemeClr val="bg1"/>
                </a:solidFill>
                <a:latin typeface="EchoesSans-Medium" pitchFamily="50" charset="0"/>
              </a:rPr>
            </a:br>
            <a:r>
              <a:rPr lang="ru-RU" sz="1500" b="1" dirty="0" smtClean="0">
                <a:solidFill>
                  <a:schemeClr val="bg1"/>
                </a:solidFill>
                <a:latin typeface="EchoesSans-Medium" pitchFamily="50" charset="0"/>
              </a:rPr>
              <a:t>жилье, бизнес, ритейл </a:t>
            </a:r>
            <a:r>
              <a:rPr lang="ru-RU" sz="1500" b="1" dirty="0">
                <a:solidFill>
                  <a:schemeClr val="bg1"/>
                </a:solidFill>
                <a:latin typeface="EchoesSans-Medium" pitchFamily="50" charset="0"/>
              </a:rPr>
              <a:t>и </a:t>
            </a:r>
            <a:r>
              <a:rPr lang="ru-RU" sz="1500" b="1" dirty="0" smtClean="0">
                <a:solidFill>
                  <a:schemeClr val="bg1"/>
                </a:solidFill>
                <a:latin typeface="EchoesSans-Medium" pitchFamily="50" charset="0"/>
              </a:rPr>
              <a:t>развлечения</a:t>
            </a:r>
            <a:endParaRPr lang="ru-RU" sz="1500" b="1" dirty="0">
              <a:solidFill>
                <a:schemeClr val="bg1"/>
              </a:solidFill>
              <a:latin typeface="EchoesSans-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37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3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04800" y="322156"/>
            <a:ext cx="8534400" cy="778335"/>
          </a:xfrm>
          <a:prstGeom prst="rect">
            <a:avLst/>
          </a:prstGeom>
          <a:noFill/>
        </p:spPr>
        <p:txBody>
          <a:bodyPr wrap="square" lIns="69769" tIns="34884" rIns="69769" bIns="34884" rtlCol="0">
            <a:spAutoFit/>
          </a:bodyPr>
          <a:lstStyle/>
          <a:p>
            <a:pPr algn="ctr"/>
            <a:r>
              <a:rPr lang="ru-RU" sz="2300" cap="all" dirty="0">
                <a:solidFill>
                  <a:schemeClr val="bg1"/>
                </a:solidFill>
                <a:latin typeface="EchoesSans-Bold" pitchFamily="50" charset="0"/>
              </a:rPr>
              <a:t>АНАЛИТИЧЕСКАЯ </a:t>
            </a:r>
            <a:r>
              <a:rPr lang="ru-RU" sz="2300" cap="all" dirty="0">
                <a:latin typeface="EchoesSans-Bold" pitchFamily="50" charset="0"/>
              </a:rPr>
              <a:t>SREDA</a:t>
            </a:r>
            <a:r>
              <a:rPr lang="ru-RU" sz="2300" cap="all" dirty="0" smtClean="0">
                <a:latin typeface="EchoesSans-Bold" pitchFamily="50" charset="0"/>
              </a:rPr>
              <a:t>:</a:t>
            </a:r>
            <a:r>
              <a:rPr lang="ru-RU" sz="2300" cap="all" dirty="0" smtClean="0">
                <a:solidFill>
                  <a:schemeClr val="bg1"/>
                </a:solidFill>
                <a:latin typeface="EchoesSans-Bold" pitchFamily="50" charset="0"/>
              </a:rPr>
              <a:t/>
            </a:r>
            <a:br>
              <a:rPr lang="ru-RU" sz="2300" cap="all" dirty="0" smtClean="0">
                <a:solidFill>
                  <a:schemeClr val="bg1"/>
                </a:solidFill>
                <a:latin typeface="EchoesSans-Bold" pitchFamily="50" charset="0"/>
              </a:rPr>
            </a:br>
            <a:r>
              <a:rPr lang="ru-RU" sz="2300" cap="all" dirty="0" smtClean="0">
                <a:solidFill>
                  <a:schemeClr val="bg1"/>
                </a:solidFill>
                <a:latin typeface="EchoesSans-Bold" pitchFamily="50" charset="0"/>
              </a:rPr>
              <a:t>ТЕКУЩАЯ </a:t>
            </a:r>
            <a:r>
              <a:rPr lang="ru-RU" sz="2300" cap="all" dirty="0">
                <a:solidFill>
                  <a:schemeClr val="bg1"/>
                </a:solidFill>
                <a:latin typeface="EchoesSans-Bold" pitchFamily="50" charset="0"/>
              </a:rPr>
              <a:t>СИТУАЦИЯ НА РЫНКЕ МОСКВЫ</a:t>
            </a:r>
          </a:p>
        </p:txBody>
      </p:sp>
      <p:pic>
        <p:nvPicPr>
          <p:cNvPr id="21" name="Picture 12" descr="S:\PR\ПРОЕКТЫ\ДЕВЕЛОПЕРСКИЕ_ПРОЕКТЫ\SREDA\Events\Пресс-конференция\презентация\Материалы для презы\logo_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664040"/>
            <a:ext cx="1584000" cy="34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1717578" y="2236970"/>
            <a:ext cx="56738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EchoesSans-Medium" pitchFamily="50" charset="0"/>
              </a:rPr>
              <a:t>2010 </a:t>
            </a:r>
            <a:r>
              <a:rPr lang="ru-RU" sz="2000" dirty="0" smtClean="0">
                <a:latin typeface="EchoesSans-Medium" pitchFamily="50" charset="0"/>
              </a:rPr>
              <a:t>Г.</a:t>
            </a:r>
            <a:r>
              <a:rPr lang="ru-RU" sz="2000" dirty="0" smtClean="0">
                <a:solidFill>
                  <a:schemeClr val="bg1"/>
                </a:solidFill>
                <a:latin typeface="EchoesSans-Medium" pitchFamily="50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EchoesSans-Medium" pitchFamily="50" charset="0"/>
              </a:rPr>
              <a:t>– </a:t>
            </a:r>
            <a:r>
              <a:rPr lang="ru-RU" sz="2400" dirty="0">
                <a:solidFill>
                  <a:schemeClr val="bg1"/>
                </a:solidFill>
                <a:latin typeface="EchoesSans-Medium" pitchFamily="50" charset="0"/>
              </a:rPr>
              <a:t>около </a:t>
            </a:r>
            <a:r>
              <a:rPr lang="ru-RU" sz="2400" b="1" dirty="0" smtClean="0">
                <a:solidFill>
                  <a:schemeClr val="bg1"/>
                </a:solidFill>
                <a:latin typeface="EchoesSans-Medium" pitchFamily="50" charset="0"/>
              </a:rPr>
              <a:t>11 </a:t>
            </a:r>
            <a:r>
              <a:rPr lang="ru-RU" sz="2400" dirty="0">
                <a:solidFill>
                  <a:schemeClr val="bg1"/>
                </a:solidFill>
                <a:latin typeface="EchoesSans-Medium" pitchFamily="50" charset="0"/>
              </a:rPr>
              <a:t>МЛН ЧЕЛОВЕК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791698" y="3373219"/>
            <a:ext cx="55997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EchoesSans-Medium" pitchFamily="50" charset="0"/>
              </a:rPr>
              <a:t>2020 </a:t>
            </a:r>
            <a:r>
              <a:rPr lang="ru-RU" sz="2000" dirty="0" smtClean="0">
                <a:latin typeface="EchoesSans-Medium" pitchFamily="50" charset="0"/>
              </a:rPr>
              <a:t>Г.</a:t>
            </a:r>
            <a:r>
              <a:rPr lang="ru-RU" sz="2000" dirty="0" smtClean="0">
                <a:solidFill>
                  <a:schemeClr val="bg1"/>
                </a:solidFill>
                <a:latin typeface="EchoesSans-Medium" pitchFamily="50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EchoesSans-Medium" pitchFamily="50" charset="0"/>
              </a:rPr>
              <a:t>– </a:t>
            </a:r>
            <a:r>
              <a:rPr lang="ru-RU" sz="2400" dirty="0">
                <a:solidFill>
                  <a:prstClr val="white"/>
                </a:solidFill>
                <a:latin typeface="EchoesSans-Medium" pitchFamily="50" charset="0"/>
              </a:rPr>
              <a:t>около </a:t>
            </a:r>
            <a:r>
              <a:rPr lang="ru-RU" sz="2400" b="1" dirty="0" smtClean="0">
                <a:solidFill>
                  <a:schemeClr val="bg1"/>
                </a:solidFill>
                <a:latin typeface="EchoesSans-Medium" pitchFamily="50" charset="0"/>
              </a:rPr>
              <a:t>16 </a:t>
            </a:r>
            <a:r>
              <a:rPr lang="ru-RU" sz="2400" dirty="0">
                <a:solidFill>
                  <a:schemeClr val="bg1"/>
                </a:solidFill>
                <a:latin typeface="EchoesSans-Medium" pitchFamily="50" charset="0"/>
              </a:rPr>
              <a:t>МЛН ЧЕЛОВЕК</a:t>
            </a: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4343400" y="2985431"/>
            <a:ext cx="0" cy="387788"/>
          </a:xfrm>
          <a:prstGeom prst="straightConnector1">
            <a:avLst/>
          </a:prstGeom>
          <a:ln w="25400">
            <a:solidFill>
              <a:schemeClr val="bg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1371600" y="1657350"/>
            <a:ext cx="6400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EchoesSans-Medium" pitchFamily="50" charset="0"/>
              </a:rPr>
              <a:t>Данные Российского Центра миграционных исследований:</a:t>
            </a:r>
            <a:endParaRPr lang="ru-RU" sz="1600" b="1" dirty="0">
              <a:latin typeface="EchoesSans-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50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3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2655" y="465088"/>
            <a:ext cx="6526347" cy="30387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690">
              <a:lnSpc>
                <a:spcPts val="2442"/>
              </a:lnSpc>
              <a:spcBef>
                <a:spcPts val="122"/>
              </a:spcBef>
            </a:pPr>
            <a:endParaRPr sz="1500" b="1" dirty="0">
              <a:solidFill>
                <a:srgbClr val="ADA185"/>
              </a:solidFill>
              <a:cs typeface="Gotham Pro" pitchFamily="50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61228" y="2244659"/>
            <a:ext cx="55015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cap="all" dirty="0" smtClean="0">
                <a:latin typeface="Echoes Sans" pitchFamily="50" charset="0"/>
              </a:rPr>
              <a:t>жилье, окружающее проект – кирпичные пятиэтажные дома</a:t>
            </a:r>
            <a:br>
              <a:rPr lang="ru-RU" sz="2000" b="1" cap="all" dirty="0" smtClean="0">
                <a:latin typeface="Echoes Sans" pitchFamily="50" charset="0"/>
              </a:rPr>
            </a:br>
            <a:r>
              <a:rPr lang="ru-RU" sz="2000" b="1" cap="all" dirty="0" smtClean="0">
                <a:latin typeface="Echoes Sans" pitchFamily="50" charset="0"/>
              </a:rPr>
              <a:t>50-60-х годов постройки</a:t>
            </a:r>
            <a:endParaRPr lang="ru-RU" sz="2000" b="1" cap="all" dirty="0">
              <a:latin typeface="Echoes Sans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322156"/>
            <a:ext cx="8534400" cy="778335"/>
          </a:xfrm>
          <a:prstGeom prst="rect">
            <a:avLst/>
          </a:prstGeom>
          <a:noFill/>
        </p:spPr>
        <p:txBody>
          <a:bodyPr wrap="square" lIns="69769" tIns="34884" rIns="69769" bIns="34884" rtlCol="0">
            <a:spAutoFit/>
          </a:bodyPr>
          <a:lstStyle/>
          <a:p>
            <a:pPr algn="ctr"/>
            <a:r>
              <a:rPr lang="ru-RU" sz="2300" cap="all" dirty="0">
                <a:solidFill>
                  <a:schemeClr val="bg1"/>
                </a:solidFill>
                <a:latin typeface="EchoesSans-Bold" pitchFamily="50" charset="0"/>
              </a:rPr>
              <a:t>АНАЛИТИЧЕСКАЯ </a:t>
            </a:r>
            <a:r>
              <a:rPr lang="ru-RU" sz="2300" cap="all" dirty="0">
                <a:latin typeface="EchoesSans-Bold" pitchFamily="50" charset="0"/>
              </a:rPr>
              <a:t>SREDA</a:t>
            </a:r>
            <a:r>
              <a:rPr lang="ru-RU" sz="2300" cap="all" dirty="0" smtClean="0">
                <a:latin typeface="EchoesSans-Bold" pitchFamily="50" charset="0"/>
              </a:rPr>
              <a:t>:</a:t>
            </a:r>
            <a:r>
              <a:rPr lang="ru-RU" sz="2300" cap="all" dirty="0" smtClean="0">
                <a:solidFill>
                  <a:schemeClr val="bg1"/>
                </a:solidFill>
                <a:latin typeface="EchoesSans-Bold" pitchFamily="50" charset="0"/>
              </a:rPr>
              <a:t/>
            </a:r>
            <a:br>
              <a:rPr lang="ru-RU" sz="2300" cap="all" dirty="0" smtClean="0">
                <a:solidFill>
                  <a:schemeClr val="bg1"/>
                </a:solidFill>
                <a:latin typeface="EchoesSans-Bold" pitchFamily="50" charset="0"/>
              </a:rPr>
            </a:br>
            <a:r>
              <a:rPr lang="ru-RU" sz="2300" cap="all" dirty="0" smtClean="0">
                <a:solidFill>
                  <a:schemeClr val="bg1"/>
                </a:solidFill>
                <a:latin typeface="EchoesSans-Bold" pitchFamily="50" charset="0"/>
              </a:rPr>
              <a:t>ТЕКУЩАЯ </a:t>
            </a:r>
            <a:r>
              <a:rPr lang="ru-RU" sz="2300" cap="all" dirty="0">
                <a:solidFill>
                  <a:schemeClr val="bg1"/>
                </a:solidFill>
                <a:latin typeface="EchoesSans-Bold" pitchFamily="50" charset="0"/>
              </a:rPr>
              <a:t>СИТУАЦИЯ НА РЫНКЕ МОСКВЫ</a:t>
            </a:r>
          </a:p>
        </p:txBody>
      </p:sp>
      <p:pic>
        <p:nvPicPr>
          <p:cNvPr id="21" name="Picture 12" descr="S:\PR\ПРОЕКТЫ\ДЕВЕЛОПЕРСКИЕ_ПРОЕКТЫ\SREDA\Events\Пресс-конференция\презентация\Материалы для презы\logo_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664040"/>
            <a:ext cx="1584000" cy="34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47800" y="1885950"/>
            <a:ext cx="5991202" cy="1730309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38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3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2655" y="465088"/>
            <a:ext cx="6526347" cy="30387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690">
              <a:lnSpc>
                <a:spcPts val="2442"/>
              </a:lnSpc>
              <a:spcBef>
                <a:spcPts val="122"/>
              </a:spcBef>
            </a:pPr>
            <a:endParaRPr sz="1500" b="1" dirty="0">
              <a:solidFill>
                <a:srgbClr val="ADA185"/>
              </a:solidFill>
              <a:cs typeface="Gotham Pro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322156"/>
            <a:ext cx="8534400" cy="778335"/>
          </a:xfrm>
          <a:prstGeom prst="rect">
            <a:avLst/>
          </a:prstGeom>
          <a:noFill/>
        </p:spPr>
        <p:txBody>
          <a:bodyPr wrap="square" lIns="69769" tIns="34884" rIns="69769" bIns="34884" rtlCol="0">
            <a:spAutoFit/>
          </a:bodyPr>
          <a:lstStyle/>
          <a:p>
            <a:pPr algn="ctr"/>
            <a:r>
              <a:rPr lang="ru-RU" sz="2300" cap="all" dirty="0">
                <a:solidFill>
                  <a:schemeClr val="bg1"/>
                </a:solidFill>
                <a:latin typeface="EchoesSans-Bold" pitchFamily="50" charset="0"/>
              </a:rPr>
              <a:t>АНАЛИТИЧЕСКАЯ </a:t>
            </a:r>
            <a:r>
              <a:rPr lang="ru-RU" sz="2300" cap="all" dirty="0">
                <a:latin typeface="EchoesSans-Bold" pitchFamily="50" charset="0"/>
              </a:rPr>
              <a:t>SREDA</a:t>
            </a:r>
            <a:r>
              <a:rPr lang="ru-RU" sz="2300" cap="all" dirty="0" smtClean="0">
                <a:latin typeface="EchoesSans-Bold" pitchFamily="50" charset="0"/>
              </a:rPr>
              <a:t>:</a:t>
            </a:r>
            <a:r>
              <a:rPr lang="ru-RU" sz="2300" cap="all" dirty="0" smtClean="0">
                <a:solidFill>
                  <a:schemeClr val="bg1"/>
                </a:solidFill>
                <a:latin typeface="EchoesSans-Bold" pitchFamily="50" charset="0"/>
              </a:rPr>
              <a:t/>
            </a:r>
            <a:br>
              <a:rPr lang="ru-RU" sz="2300" cap="all" dirty="0" smtClean="0">
                <a:solidFill>
                  <a:schemeClr val="bg1"/>
                </a:solidFill>
                <a:latin typeface="EchoesSans-Bold" pitchFamily="50" charset="0"/>
              </a:rPr>
            </a:br>
            <a:r>
              <a:rPr lang="ru-RU" sz="2300" cap="all" dirty="0" smtClean="0">
                <a:solidFill>
                  <a:schemeClr val="bg1"/>
                </a:solidFill>
                <a:latin typeface="EchoesSans-Bold" pitchFamily="50" charset="0"/>
              </a:rPr>
              <a:t>ТЕКУЩАЯ </a:t>
            </a:r>
            <a:r>
              <a:rPr lang="ru-RU" sz="2300" cap="all" dirty="0">
                <a:solidFill>
                  <a:schemeClr val="bg1"/>
                </a:solidFill>
                <a:latin typeface="EchoesSans-Bold" pitchFamily="50" charset="0"/>
              </a:rPr>
              <a:t>СИТУАЦИЯ НА РЫНКЕ МОСКВЫ</a:t>
            </a:r>
          </a:p>
        </p:txBody>
      </p:sp>
      <p:pic>
        <p:nvPicPr>
          <p:cNvPr id="21" name="Picture 12" descr="S:\PR\ПРОЕКТЫ\ДЕВЕЛОПЕРСКИЕ_ПРОЕКТЫ\SREDA\Events\Пресс-конференция\презентация\Материалы для презы\logo_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664040"/>
            <a:ext cx="1584000" cy="34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61228" y="2086005"/>
            <a:ext cx="5501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cap="all" dirty="0">
                <a:latin typeface="Echoes Sans" pitchFamily="50" charset="0"/>
              </a:rPr>
              <a:t>ИНВЕСТИЦИОННЫЙ ПОТЕНЦИАЛ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61228" y="2771805"/>
            <a:ext cx="5501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cap="all" dirty="0" smtClean="0">
                <a:solidFill>
                  <a:schemeClr val="bg1"/>
                </a:solidFill>
                <a:latin typeface="Echoes Sans" pitchFamily="50" charset="0"/>
              </a:rPr>
              <a:t>СМЕЩЕНИЕ ПОЛЮСОВ</a:t>
            </a:r>
            <a:endParaRPr lang="ru-RU" sz="2000" cap="all" dirty="0">
              <a:solidFill>
                <a:schemeClr val="bg1"/>
              </a:solidFill>
              <a:latin typeface="Echoes Sans" pitchFamily="50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47028" y="3253085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cap="all" dirty="0" smtClean="0">
                <a:solidFill>
                  <a:schemeClr val="bg1"/>
                </a:solidFill>
                <a:latin typeface="Echoes Sans" pitchFamily="50" charset="0"/>
              </a:rPr>
              <a:t>С ЗАПАДА</a:t>
            </a:r>
            <a:endParaRPr lang="ru-RU" sz="2400" cap="all" dirty="0">
              <a:solidFill>
                <a:schemeClr val="bg1"/>
              </a:solidFill>
              <a:latin typeface="Echoes Sans" pitchFamily="50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0" y="3253085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cap="all" dirty="0" smtClean="0">
                <a:solidFill>
                  <a:schemeClr val="bg1"/>
                </a:solidFill>
                <a:latin typeface="Echoes Sans" pitchFamily="50" charset="0"/>
              </a:rPr>
              <a:t>НА ВОСТОК</a:t>
            </a:r>
            <a:endParaRPr lang="ru-RU" sz="2400" cap="all" dirty="0">
              <a:solidFill>
                <a:schemeClr val="bg1"/>
              </a:solidFill>
              <a:latin typeface="Echoes Sans" pitchFamily="50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4147458" y="3468391"/>
            <a:ext cx="533400" cy="0"/>
          </a:xfrm>
          <a:prstGeom prst="straightConnector1">
            <a:avLst/>
          </a:prstGeom>
          <a:ln w="25400">
            <a:solidFill>
              <a:schemeClr val="bg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356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3400" y="322156"/>
            <a:ext cx="8077200" cy="424392"/>
          </a:xfrm>
          <a:prstGeom prst="rect">
            <a:avLst/>
          </a:prstGeom>
          <a:noFill/>
        </p:spPr>
        <p:txBody>
          <a:bodyPr wrap="square" lIns="69769" tIns="34884" rIns="69769" bIns="34884" rtlCol="0">
            <a:spAutoFit/>
          </a:bodyPr>
          <a:lstStyle/>
          <a:p>
            <a:pPr algn="ctr"/>
            <a:r>
              <a:rPr lang="ru-RU" sz="2300" cap="all" dirty="0" smtClean="0">
                <a:solidFill>
                  <a:schemeClr val="bg1"/>
                </a:solidFill>
                <a:latin typeface="EchoesSans-Bold" pitchFamily="50" charset="0"/>
              </a:rPr>
              <a:t>жилая </a:t>
            </a:r>
            <a:r>
              <a:rPr lang="en-US" sz="2300" cap="all" dirty="0" smtClean="0">
                <a:solidFill>
                  <a:srgbClr val="E62557"/>
                </a:solidFill>
                <a:latin typeface="EchoesSans-Bold" pitchFamily="50" charset="0"/>
              </a:rPr>
              <a:t>SREDA</a:t>
            </a:r>
            <a:endParaRPr lang="ru-RU" sz="2300" cap="all" dirty="0">
              <a:solidFill>
                <a:schemeClr val="bg1"/>
              </a:solidFill>
              <a:latin typeface="EchoesSans-Bold" pitchFamily="50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31259" y="1123950"/>
            <a:ext cx="2052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Echoes Sans" pitchFamily="50" charset="0"/>
              </a:rPr>
              <a:t>Комфорт-класс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H="1">
            <a:off x="1524000" y="1790700"/>
            <a:ext cx="3688210" cy="0"/>
          </a:xfrm>
          <a:prstGeom prst="line">
            <a:avLst/>
          </a:prstGeom>
          <a:ln w="12700">
            <a:solidFill>
              <a:srgbClr val="E6255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5231259" y="1636811"/>
            <a:ext cx="2149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Echoes Sans" pitchFamily="50" charset="0"/>
              </a:rPr>
              <a:t>Монолит-кирпич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597721" y="1962150"/>
            <a:ext cx="26543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smtClean="0">
                <a:solidFill>
                  <a:srgbClr val="E62557"/>
                </a:solidFill>
                <a:latin typeface="Echoes Sans" pitchFamily="50" charset="0"/>
              </a:rPr>
              <a:t>22–96</a:t>
            </a:r>
            <a:r>
              <a:rPr lang="ru-RU" sz="2000" dirty="0" smtClean="0">
                <a:solidFill>
                  <a:srgbClr val="E62557"/>
                </a:solidFill>
                <a:latin typeface="Echoes Sans" pitchFamily="50" charset="0"/>
              </a:rPr>
              <a:t> кв. м</a:t>
            </a:r>
            <a:endParaRPr lang="ru-RU" sz="2000" dirty="0">
              <a:solidFill>
                <a:srgbClr val="E62557"/>
              </a:solidFill>
              <a:latin typeface="Echoes Sans" pitchFamily="50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616772" y="2647950"/>
            <a:ext cx="2265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Echoes Sans" pitchFamily="50" charset="0"/>
              </a:rPr>
              <a:t>площадь квартир</a:t>
            </a:r>
            <a:endParaRPr lang="ru-RU" sz="1800" dirty="0">
              <a:solidFill>
                <a:schemeClr val="bg1"/>
              </a:solidFill>
              <a:latin typeface="Echoes Sans" pitchFamily="50" charset="0"/>
            </a:endParaRPr>
          </a:p>
        </p:txBody>
      </p:sp>
      <p:pic>
        <p:nvPicPr>
          <p:cNvPr id="19" name="Picture 12" descr="S:\PR\ПРОЕКТЫ\ДЕВЕЛОПЕРСКИЕ_ПРОЕКТЫ\SREDA\Events\Пресс-конференция\презентация\Материалы для презы\logo_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664040"/>
            <a:ext cx="1584000" cy="34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\\Gargantua\PUBLIC\PR\ПРОЕКТЫ\ДЕВЕЛОПЕРСКИЕ_ПРОЕКТЫ\SREDA\Events\Пресс-конференция\презентация\Материалы для презы\SREDA_PROSPEKT_PRINT-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181100"/>
            <a:ext cx="1369032" cy="324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\\Gargantua\PUBLIC\PR\ПРОЕКТЫ\ДЕВЕЛОПЕРСКИЕ_ПРОЕКТЫ\SREDA\Events\Пресс-конференция\презентация\Материалы для презы\SREDA_PROSPEKT_PRINT_2-0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578" y="2489160"/>
            <a:ext cx="969675" cy="192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\\Gargantua\PUBLIC\PR\ПРОЕКТЫ\ДЕВЕЛОПЕРСКИЕ_ПРОЕКТЫ\SREDA\Events\Пресс-конференция\презентация\Материалы для презы\SREDA_PROSPEKT_PRINT_2-0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151" y="3288966"/>
            <a:ext cx="2372099" cy="107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\\Gargantua\PUBLIC\PR\ПРОЕКТЫ\ДЕВЕЛОПЕРСКИЕ_ПРОЕКТЫ\SREDA\Events\Пресс-конференция\презентация\Материалы для презы\SREDA_PROSPEKT_PRINT_2-0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50" y="3338083"/>
            <a:ext cx="2218497" cy="110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Прямая соединительная линия 29"/>
          <p:cNvCxnSpPr/>
          <p:nvPr/>
        </p:nvCxnSpPr>
        <p:spPr>
          <a:xfrm flipH="1">
            <a:off x="1487934" y="1310086"/>
            <a:ext cx="3724276" cy="0"/>
          </a:xfrm>
          <a:prstGeom prst="line">
            <a:avLst/>
          </a:prstGeom>
          <a:ln w="12700">
            <a:solidFill>
              <a:srgbClr val="E6255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1487934" y="1310086"/>
            <a:ext cx="0" cy="252014"/>
          </a:xfrm>
          <a:prstGeom prst="line">
            <a:avLst/>
          </a:prstGeom>
          <a:ln w="12700">
            <a:solidFill>
              <a:srgbClr val="E6255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677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3400" y="322156"/>
            <a:ext cx="8077200" cy="424392"/>
          </a:xfrm>
          <a:prstGeom prst="rect">
            <a:avLst/>
          </a:prstGeom>
          <a:noFill/>
        </p:spPr>
        <p:txBody>
          <a:bodyPr wrap="square" lIns="69769" tIns="34884" rIns="69769" bIns="34884" rtlCol="0">
            <a:spAutoFit/>
          </a:bodyPr>
          <a:lstStyle/>
          <a:p>
            <a:pPr algn="ctr"/>
            <a:r>
              <a:rPr lang="ru-RU" sz="2300" cap="all" dirty="0" smtClean="0">
                <a:solidFill>
                  <a:schemeClr val="bg1"/>
                </a:solidFill>
                <a:latin typeface="EchoesSans-Bold" pitchFamily="50" charset="0"/>
              </a:rPr>
              <a:t>переменная этажность</a:t>
            </a:r>
            <a:endParaRPr lang="ru-RU" sz="2300" cap="all" dirty="0">
              <a:solidFill>
                <a:schemeClr val="bg1"/>
              </a:solidFill>
              <a:latin typeface="EchoesSans-Bold" pitchFamily="50" charset="0"/>
            </a:endParaRPr>
          </a:p>
        </p:txBody>
      </p:sp>
      <p:pic>
        <p:nvPicPr>
          <p:cNvPr id="15364" name="Picture 4" descr="\\Gargantua\PUBLIC\PR\ПРОЕКТЫ\ДЕВЕЛОПЕРСКИЕ_ПРОЕКТЫ\SREDA\Events\Пресс-конференция\презентация\Материалы для презы\SREDA_PROSPEKT_PRINT-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181100"/>
            <a:ext cx="1369032" cy="324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\\Gargantua\PUBLIC\PR\ПРОЕКТЫ\ДЕВЕЛОПЕРСКИЕ_ПРОЕКТЫ\SREDA\Events\Пресс-конференция\презентация\Материалы для презы\SREDA_PROSPEKT_PRINT_2-0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578" y="2489160"/>
            <a:ext cx="969675" cy="192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\\Gargantua\PUBLIC\PR\ПРОЕКТЫ\ДЕВЕЛОПЕРСКИЕ_ПРОЕКТЫ\SREDA\Events\Пресс-конференция\презентация\Материалы для презы\SREDA_PROSPEKT_PRINT_2-0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151" y="3288966"/>
            <a:ext cx="2372099" cy="107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\\Gargantua\PUBLIC\PR\ПРОЕКТЫ\ДЕВЕЛОПЕРСКИЕ_ПРОЕКТЫ\SREDA\Events\Пресс-конференция\презентация\Материалы для презы\SREDA_PROSPEKT_PRINT_2-0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50" y="3338083"/>
            <a:ext cx="2218497" cy="110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Прямая соединительная линия 17"/>
          <p:cNvCxnSpPr/>
          <p:nvPr/>
        </p:nvCxnSpPr>
        <p:spPr>
          <a:xfrm flipH="1">
            <a:off x="1487934" y="1310086"/>
            <a:ext cx="1560066" cy="0"/>
          </a:xfrm>
          <a:prstGeom prst="line">
            <a:avLst/>
          </a:prstGeom>
          <a:ln w="12700">
            <a:solidFill>
              <a:srgbClr val="E6255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3152710" y="1113347"/>
            <a:ext cx="2244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Echoes Sans" pitchFamily="50" charset="0"/>
              </a:rPr>
              <a:t>Башня  </a:t>
            </a:r>
            <a:r>
              <a:rPr lang="ru-RU" sz="1800" dirty="0" smtClean="0">
                <a:solidFill>
                  <a:srgbClr val="E62557"/>
                </a:solidFill>
                <a:latin typeface="Echoes Sans" pitchFamily="50" charset="0"/>
              </a:rPr>
              <a:t>45</a:t>
            </a:r>
            <a:r>
              <a:rPr lang="ru-RU" sz="1800" dirty="0" smtClean="0">
                <a:solidFill>
                  <a:schemeClr val="bg1"/>
                </a:solidFill>
                <a:latin typeface="Echoes Sans" pitchFamily="50" charset="0"/>
              </a:rPr>
              <a:t> этажей</a:t>
            </a:r>
            <a:endParaRPr lang="ru-RU" sz="1800" dirty="0">
              <a:solidFill>
                <a:schemeClr val="bg1"/>
              </a:solidFill>
              <a:latin typeface="Echoes Sans" pitchFamily="50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flipH="1">
            <a:off x="2438400" y="1964711"/>
            <a:ext cx="2316611" cy="0"/>
          </a:xfrm>
          <a:prstGeom prst="line">
            <a:avLst/>
          </a:prstGeom>
          <a:ln w="12700">
            <a:solidFill>
              <a:srgbClr val="E6255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4774059" y="1811516"/>
            <a:ext cx="26773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Echoes Sans" pitchFamily="50" charset="0"/>
              </a:rPr>
              <a:t>Многоэтажные дома </a:t>
            </a:r>
            <a:r>
              <a:rPr lang="ru-RU" sz="1800" dirty="0" smtClean="0">
                <a:solidFill>
                  <a:schemeClr val="bg1"/>
                </a:solidFill>
                <a:latin typeface="Echoes Sans" pitchFamily="50" charset="0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Echoes Sans" pitchFamily="50" charset="0"/>
              </a:rPr>
            </a:br>
            <a:r>
              <a:rPr lang="ru-RU" sz="1800" dirty="0" smtClean="0">
                <a:solidFill>
                  <a:srgbClr val="E62557"/>
                </a:solidFill>
                <a:latin typeface="Echoes Sans" pitchFamily="50" charset="0"/>
              </a:rPr>
              <a:t>9, 25</a:t>
            </a:r>
            <a:r>
              <a:rPr lang="ru-RU" sz="1800" dirty="0" smtClean="0">
                <a:solidFill>
                  <a:schemeClr val="bg1"/>
                </a:solidFill>
                <a:latin typeface="Echoes Sans" pitchFamily="50" charset="0"/>
              </a:rPr>
              <a:t> этажей</a:t>
            </a:r>
            <a:endParaRPr lang="ru-RU" sz="1800" dirty="0">
              <a:solidFill>
                <a:schemeClr val="bg1"/>
              </a:solidFill>
              <a:latin typeface="Echoes Sans" pitchFamily="50" charset="0"/>
            </a:endParaRPr>
          </a:p>
        </p:txBody>
      </p:sp>
      <p:pic>
        <p:nvPicPr>
          <p:cNvPr id="23" name="Picture 12" descr="S:\PR\ПРОЕКТЫ\ДЕВЕЛОПЕРСКИЕ_ПРОЕКТЫ\SREDA\Events\Пресс-конференция\презентация\Материалы для презы\logo_whit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664040"/>
            <a:ext cx="1584000" cy="34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487934" y="1310086"/>
            <a:ext cx="0" cy="252014"/>
          </a:xfrm>
          <a:prstGeom prst="line">
            <a:avLst/>
          </a:prstGeom>
          <a:ln w="12700">
            <a:solidFill>
              <a:srgbClr val="E6255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2449959" y="1964711"/>
            <a:ext cx="0" cy="683239"/>
          </a:xfrm>
          <a:prstGeom prst="line">
            <a:avLst/>
          </a:prstGeom>
          <a:ln w="12700">
            <a:solidFill>
              <a:srgbClr val="E6255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3771900" y="1964711"/>
            <a:ext cx="0" cy="1486110"/>
          </a:xfrm>
          <a:prstGeom prst="line">
            <a:avLst/>
          </a:prstGeom>
          <a:ln w="12700">
            <a:solidFill>
              <a:srgbClr val="E6255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H="1">
            <a:off x="5524501" y="2697491"/>
            <a:ext cx="723899" cy="0"/>
          </a:xfrm>
          <a:prstGeom prst="line">
            <a:avLst/>
          </a:prstGeom>
          <a:ln w="12700">
            <a:solidFill>
              <a:srgbClr val="E6255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/>
          <p:cNvSpPr/>
          <p:nvPr/>
        </p:nvSpPr>
        <p:spPr>
          <a:xfrm>
            <a:off x="6335484" y="2544296"/>
            <a:ext cx="28039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 err="1">
                <a:solidFill>
                  <a:schemeClr val="bg1"/>
                </a:solidFill>
                <a:latin typeface="Echoes Sans" pitchFamily="50" charset="0"/>
              </a:rPr>
              <a:t>Среднеэтажные</a:t>
            </a:r>
            <a:r>
              <a:rPr lang="ru-RU" sz="1800" dirty="0">
                <a:solidFill>
                  <a:schemeClr val="bg1"/>
                </a:solidFill>
                <a:latin typeface="Echoes Sans" pitchFamily="50" charset="0"/>
              </a:rPr>
              <a:t> дома </a:t>
            </a:r>
            <a:r>
              <a:rPr lang="ru-RU" sz="1800" dirty="0" smtClean="0">
                <a:solidFill>
                  <a:schemeClr val="bg1"/>
                </a:solidFill>
                <a:latin typeface="Echoes Sans" pitchFamily="50" charset="0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Echoes Sans" pitchFamily="50" charset="0"/>
              </a:rPr>
            </a:br>
            <a:r>
              <a:rPr lang="ru-RU" sz="1800" dirty="0" smtClean="0">
                <a:solidFill>
                  <a:srgbClr val="E62557"/>
                </a:solidFill>
                <a:latin typeface="Echoes Sans" pitchFamily="50" charset="0"/>
              </a:rPr>
              <a:t>5, 7</a:t>
            </a:r>
            <a:r>
              <a:rPr lang="ru-RU" sz="1800" dirty="0" smtClean="0">
                <a:solidFill>
                  <a:schemeClr val="bg1"/>
                </a:solidFill>
                <a:latin typeface="Echoes Sans" pitchFamily="50" charset="0"/>
              </a:rPr>
              <a:t> этажей</a:t>
            </a:r>
            <a:endParaRPr lang="ru-RU" sz="1800" dirty="0">
              <a:solidFill>
                <a:schemeClr val="bg1"/>
              </a:solidFill>
              <a:latin typeface="Echoes Sans" pitchFamily="50" charset="0"/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5524500" y="2697491"/>
            <a:ext cx="0" cy="941059"/>
          </a:xfrm>
          <a:prstGeom prst="line">
            <a:avLst/>
          </a:prstGeom>
          <a:ln w="12700">
            <a:solidFill>
              <a:srgbClr val="E6255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944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3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5"/>
          <p:cNvSpPr txBox="1"/>
          <p:nvPr/>
        </p:nvSpPr>
        <p:spPr>
          <a:xfrm>
            <a:off x="5810025" y="1173686"/>
            <a:ext cx="3194210" cy="56246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690" marR="43605">
              <a:lnSpc>
                <a:spcPts val="2453"/>
              </a:lnSpc>
              <a:spcBef>
                <a:spcPts val="122"/>
              </a:spcBef>
            </a:pPr>
            <a:endParaRPr sz="1500" b="1" dirty="0">
              <a:solidFill>
                <a:srgbClr val="B6A684"/>
              </a:solidFill>
              <a:latin typeface="Gotham Pro"/>
              <a:cs typeface="Gotham Pro" pitchFamily="50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43001" y="3409950"/>
            <a:ext cx="6857998" cy="978390"/>
          </a:xfrm>
          <a:prstGeom prst="rect">
            <a:avLst/>
          </a:prstGeom>
        </p:spPr>
        <p:txBody>
          <a:bodyPr wrap="square" lIns="69769" tIns="34884" rIns="69769" bIns="34884">
            <a:spAutoFit/>
          </a:bodyPr>
          <a:lstStyle/>
          <a:p>
            <a:pPr algn="ctr"/>
            <a:r>
              <a:rPr lang="ru-RU" sz="1800" cap="all" dirty="0" smtClean="0">
                <a:solidFill>
                  <a:schemeClr val="bg1"/>
                </a:solidFill>
                <a:latin typeface="EchoesSans-Medium" pitchFamily="50" charset="0"/>
              </a:rPr>
              <a:t>Брокеры проекта</a:t>
            </a:r>
          </a:p>
          <a:p>
            <a:pPr algn="ctr">
              <a:spcBef>
                <a:spcPts val="600"/>
              </a:spcBef>
            </a:pPr>
            <a:r>
              <a:rPr lang="ru-RU" sz="1800" dirty="0" smtClean="0">
                <a:latin typeface="EchoesSans-Medium" pitchFamily="50" charset="0"/>
              </a:rPr>
              <a:t>«</a:t>
            </a:r>
            <a:r>
              <a:rPr lang="ru-RU" sz="1800" dirty="0" err="1">
                <a:latin typeface="EchoesSans-Medium" pitchFamily="50" charset="0"/>
              </a:rPr>
              <a:t>Метриум</a:t>
            </a:r>
            <a:r>
              <a:rPr lang="ru-RU" sz="1800" dirty="0">
                <a:latin typeface="EchoesSans-Medium" pitchFamily="50" charset="0"/>
              </a:rPr>
              <a:t> </a:t>
            </a:r>
            <a:r>
              <a:rPr lang="ru-RU" sz="1800" dirty="0" smtClean="0">
                <a:latin typeface="EchoesSans-Medium" pitchFamily="50" charset="0"/>
              </a:rPr>
              <a:t>Групп»</a:t>
            </a:r>
          </a:p>
          <a:p>
            <a:pPr algn="ctr"/>
            <a:r>
              <a:rPr lang="en-US" sz="1800" dirty="0" smtClean="0">
                <a:latin typeface="EchoesSans-Medium" pitchFamily="50" charset="0"/>
              </a:rPr>
              <a:t>Bon ton realty</a:t>
            </a:r>
            <a:r>
              <a:rPr lang="ru-RU" sz="1800" dirty="0" smtClean="0">
                <a:latin typeface="EchoesSans-Medium" pitchFamily="50" charset="0"/>
              </a:rPr>
              <a:t> – подразделение «НДВ-Недвижимость»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322156"/>
            <a:ext cx="8077200" cy="424392"/>
          </a:xfrm>
          <a:prstGeom prst="rect">
            <a:avLst/>
          </a:prstGeom>
          <a:noFill/>
        </p:spPr>
        <p:txBody>
          <a:bodyPr wrap="square" lIns="69769" tIns="34884" rIns="69769" bIns="34884" rtlCol="0">
            <a:spAutoFit/>
          </a:bodyPr>
          <a:lstStyle/>
          <a:p>
            <a:pPr algn="ctr"/>
            <a:r>
              <a:rPr lang="ru-RU" sz="2300" cap="all" dirty="0" smtClean="0">
                <a:solidFill>
                  <a:schemeClr val="bg1"/>
                </a:solidFill>
                <a:latin typeface="EchoesSans-Bold" pitchFamily="50" charset="0"/>
              </a:rPr>
              <a:t>Комфортная </a:t>
            </a:r>
            <a:r>
              <a:rPr lang="en-US" sz="2300" cap="all" dirty="0" smtClean="0">
                <a:latin typeface="EchoesSans-Bold" pitchFamily="50" charset="0"/>
              </a:rPr>
              <a:t>SREDA</a:t>
            </a:r>
            <a:r>
              <a:rPr lang="en-US" sz="2300" cap="all" dirty="0" smtClean="0">
                <a:solidFill>
                  <a:schemeClr val="bg1"/>
                </a:solidFill>
                <a:latin typeface="EchoesSans-Bold" pitchFamily="50" charset="0"/>
              </a:rPr>
              <a:t> </a:t>
            </a:r>
            <a:r>
              <a:rPr lang="ru-RU" sz="2300" cap="all" dirty="0" smtClean="0">
                <a:solidFill>
                  <a:schemeClr val="bg1"/>
                </a:solidFill>
                <a:latin typeface="EchoesSans-Bold" pitchFamily="50" charset="0"/>
              </a:rPr>
              <a:t>для покупателя</a:t>
            </a:r>
            <a:endParaRPr lang="ru-RU" sz="2300" cap="all" dirty="0">
              <a:solidFill>
                <a:schemeClr val="bg1"/>
              </a:solidFill>
              <a:latin typeface="EchoesSans-Bold" pitchFamily="50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643302" y="1543049"/>
            <a:ext cx="3311498" cy="381000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bg1"/>
                </a:solidFill>
                <a:latin typeface="EchoesSans-Bold" pitchFamily="50" charset="0"/>
              </a:rPr>
              <a:t>170 </a:t>
            </a:r>
            <a:r>
              <a:rPr lang="ru-RU" sz="2000" dirty="0" smtClean="0">
                <a:solidFill>
                  <a:schemeClr val="bg1"/>
                </a:solidFill>
                <a:latin typeface="EchoesSans-Bold" pitchFamily="50" charset="0"/>
              </a:rPr>
              <a:t>000–190 </a:t>
            </a:r>
            <a:r>
              <a:rPr lang="ru-RU" sz="2000" dirty="0">
                <a:solidFill>
                  <a:schemeClr val="bg1"/>
                </a:solidFill>
                <a:latin typeface="EchoesSans-Bold" pitchFamily="50" charset="0"/>
              </a:rPr>
              <a:t>000 </a:t>
            </a:r>
            <a:r>
              <a:rPr lang="ru-RU" sz="1600" dirty="0">
                <a:solidFill>
                  <a:schemeClr val="bg1"/>
                </a:solidFill>
                <a:latin typeface="EchoesSans-Bold" pitchFamily="50" charset="0"/>
              </a:rPr>
              <a:t>руб./м</a:t>
            </a:r>
            <a:r>
              <a:rPr lang="ru-RU" sz="1600" baseline="30000" dirty="0">
                <a:solidFill>
                  <a:schemeClr val="bg1"/>
                </a:solidFill>
                <a:latin typeface="EchoesSans-Bold" pitchFamily="50" charset="0"/>
              </a:rPr>
              <a:t>2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43302" y="2038350"/>
            <a:ext cx="2290898" cy="381000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>
                <a:solidFill>
                  <a:schemeClr val="bg1"/>
                </a:solidFill>
                <a:latin typeface="EchoesSans-Bold" pitchFamily="50" charset="0"/>
              </a:rPr>
              <a:t>142 000 </a:t>
            </a:r>
            <a:r>
              <a:rPr lang="ru-RU" sz="1600" dirty="0" smtClean="0">
                <a:solidFill>
                  <a:schemeClr val="bg1"/>
                </a:solidFill>
                <a:latin typeface="EchoesSans-Bold" pitchFamily="50" charset="0"/>
              </a:rPr>
              <a:t>руб</a:t>
            </a:r>
            <a:r>
              <a:rPr lang="ru-RU" sz="1600" dirty="0">
                <a:solidFill>
                  <a:schemeClr val="bg1"/>
                </a:solidFill>
                <a:latin typeface="EchoesSans-Bold" pitchFamily="50" charset="0"/>
              </a:rPr>
              <a:t>./м</a:t>
            </a:r>
            <a:r>
              <a:rPr lang="ru-RU" sz="1600" baseline="30000" dirty="0">
                <a:solidFill>
                  <a:schemeClr val="bg1"/>
                </a:solidFill>
                <a:latin typeface="EchoesSans-Bold" pitchFamily="50" charset="0"/>
              </a:rPr>
              <a:t>2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02209" y="1579660"/>
            <a:ext cx="3666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800" dirty="0">
                <a:latin typeface="EchoesSans-Medium" pitchFamily="50" charset="0"/>
              </a:rPr>
              <a:t>Средний уровень цен в</a:t>
            </a:r>
            <a:r>
              <a:rPr lang="ru-RU" sz="1800" dirty="0">
                <a:solidFill>
                  <a:schemeClr val="bg1"/>
                </a:solidFill>
                <a:latin typeface="EchoesSans-Medium" pitchFamily="50" charset="0"/>
              </a:rPr>
              <a:t> ЮВАО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27096" y="2074961"/>
            <a:ext cx="3841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800" dirty="0">
                <a:latin typeface="EchoesSans-Medium" pitchFamily="50" charset="0"/>
              </a:rPr>
              <a:t>Средняя цена в проекте </a:t>
            </a:r>
            <a:r>
              <a:rPr lang="ru-RU" sz="1800" dirty="0">
                <a:solidFill>
                  <a:schemeClr val="bg1"/>
                </a:solidFill>
                <a:latin typeface="EchoesSans-Medium" pitchFamily="50" charset="0"/>
              </a:rPr>
              <a:t>SREDA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643302" y="2533650"/>
            <a:ext cx="2290898" cy="381000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bg1"/>
                </a:solidFill>
                <a:latin typeface="EchoesSans-Bold" pitchFamily="50" charset="0"/>
              </a:rPr>
              <a:t>от 2,97 </a:t>
            </a:r>
            <a:r>
              <a:rPr lang="ru-RU" sz="1600" dirty="0">
                <a:solidFill>
                  <a:schemeClr val="bg1"/>
                </a:solidFill>
                <a:latin typeface="EchoesSans-Bold" pitchFamily="50" charset="0"/>
              </a:rPr>
              <a:t>млн руб.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24889" y="2570261"/>
            <a:ext cx="3943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800" dirty="0">
                <a:latin typeface="EchoesSans-Medium" pitchFamily="50" charset="0"/>
              </a:rPr>
              <a:t>Минимальный бюджет покупки</a:t>
            </a:r>
            <a:endParaRPr lang="ru-RU" sz="1800" dirty="0">
              <a:solidFill>
                <a:srgbClr val="E62557"/>
              </a:solidFill>
              <a:latin typeface="EchoesSans-Medium" pitchFamily="50" charset="0"/>
            </a:endParaRPr>
          </a:p>
        </p:txBody>
      </p:sp>
      <p:pic>
        <p:nvPicPr>
          <p:cNvPr id="13" name="Picture 12" descr="S:\PR\ПРОЕКТЫ\ДЕВЕЛОПЕРСКИЕ_ПРОЕКТЫ\SREDA\Events\Пресс-конференция\презентация\Материалы для презы\logo_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664040"/>
            <a:ext cx="1584000" cy="34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87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9" r="6979" b="13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object 5"/>
          <p:cNvSpPr txBox="1"/>
          <p:nvPr/>
        </p:nvSpPr>
        <p:spPr>
          <a:xfrm>
            <a:off x="5810025" y="1173686"/>
            <a:ext cx="3194210" cy="56246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690" marR="43605">
              <a:lnSpc>
                <a:spcPts val="2453"/>
              </a:lnSpc>
              <a:spcBef>
                <a:spcPts val="122"/>
              </a:spcBef>
            </a:pPr>
            <a:endParaRPr sz="1500" b="1" dirty="0">
              <a:solidFill>
                <a:srgbClr val="B6A684"/>
              </a:solidFill>
              <a:latin typeface="Gotham Pro"/>
              <a:cs typeface="Gotham Pro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322156"/>
            <a:ext cx="8077200" cy="424392"/>
          </a:xfrm>
          <a:prstGeom prst="rect">
            <a:avLst/>
          </a:prstGeom>
          <a:noFill/>
        </p:spPr>
        <p:txBody>
          <a:bodyPr wrap="square" lIns="69769" tIns="34884" rIns="69769" bIns="34884" rtlCol="0">
            <a:spAutoFit/>
          </a:bodyPr>
          <a:lstStyle/>
          <a:p>
            <a:pPr algn="ctr"/>
            <a:r>
              <a:rPr lang="ru-RU" sz="2300" cap="all" dirty="0" smtClean="0">
                <a:solidFill>
                  <a:schemeClr val="bg1"/>
                </a:solidFill>
                <a:latin typeface="EchoesSans-Bold" pitchFamily="50" charset="0"/>
              </a:rPr>
              <a:t>жилая </a:t>
            </a:r>
            <a:r>
              <a:rPr lang="en-US" sz="2300" cap="all" dirty="0" smtClean="0">
                <a:solidFill>
                  <a:srgbClr val="000000"/>
                </a:solidFill>
                <a:latin typeface="EchoesSans-Bold" pitchFamily="50" charset="0"/>
              </a:rPr>
              <a:t>SREDA</a:t>
            </a:r>
            <a:endParaRPr lang="ru-RU" sz="2300" cap="all" dirty="0">
              <a:solidFill>
                <a:srgbClr val="000000"/>
              </a:solidFill>
              <a:latin typeface="EchoesSans-Bold" pitchFamily="50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95400" y="819150"/>
            <a:ext cx="6781800" cy="3844890"/>
          </a:xfrm>
          <a:prstGeom prst="rect">
            <a:avLst/>
          </a:prstGeom>
          <a:noFill/>
          <a:ln w="19050">
            <a:solidFill>
              <a:srgbClr val="0093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180975" indent="-180975">
              <a:lnSpc>
                <a:spcPts val="1600"/>
              </a:lnSpc>
              <a:spcBef>
                <a:spcPts val="1600"/>
              </a:spcBef>
              <a:buClr>
                <a:srgbClr val="0093DA"/>
              </a:buClr>
              <a:buFont typeface="Arial" panose="020B0604020202020204" pitchFamily="34" charset="0"/>
              <a:buChar char="•"/>
            </a:pPr>
            <a:r>
              <a:rPr lang="ru-RU" sz="1600" cap="all" dirty="0" smtClean="0">
                <a:latin typeface="Echoes Sans" pitchFamily="50" charset="0"/>
              </a:rPr>
              <a:t>ОГРОМНАЯ ТЕРРИТОРИЯ</a:t>
            </a:r>
          </a:p>
          <a:p>
            <a:pPr marL="180975" indent="-180975">
              <a:lnSpc>
                <a:spcPts val="1600"/>
              </a:lnSpc>
              <a:spcBef>
                <a:spcPts val="1600"/>
              </a:spcBef>
              <a:buClr>
                <a:srgbClr val="0093DA"/>
              </a:buClr>
              <a:buFont typeface="Arial" panose="020B0604020202020204" pitchFamily="34" charset="0"/>
              <a:buChar char="•"/>
            </a:pPr>
            <a:r>
              <a:rPr lang="ru-RU" sz="1600" cap="all" dirty="0" smtClean="0">
                <a:latin typeface="Echoes Sans" pitchFamily="50" charset="0"/>
              </a:rPr>
              <a:t>ДВОРЫ БЕЗ МАШИН</a:t>
            </a:r>
          </a:p>
          <a:p>
            <a:pPr marL="180975" indent="-180975">
              <a:lnSpc>
                <a:spcPts val="1600"/>
              </a:lnSpc>
              <a:spcBef>
                <a:spcPts val="1600"/>
              </a:spcBef>
              <a:buClr>
                <a:srgbClr val="0093DA"/>
              </a:buClr>
              <a:buFont typeface="Arial" panose="020B0604020202020204" pitchFamily="34" charset="0"/>
              <a:buChar char="•"/>
            </a:pPr>
            <a:r>
              <a:rPr lang="ru-RU" sz="1600" cap="all" dirty="0">
                <a:latin typeface="Echoes Sans" pitchFamily="50" charset="0"/>
              </a:rPr>
              <a:t>В СОЗДАНИИ ПРОЕКТА ЗАДЕЙСТВОВАНЫ ЛУЧШИЕ МЕЖДУНАРОДНЫЕ И РОССИЙСКИЕ СПЕЦИАЛИСТЫ </a:t>
            </a:r>
            <a:r>
              <a:rPr lang="ru-RU" sz="1600" cap="all" dirty="0" smtClean="0">
                <a:latin typeface="Echoes Sans" pitchFamily="50" charset="0"/>
              </a:rPr>
              <a:t>ОТРАСЛИ</a:t>
            </a:r>
          </a:p>
          <a:p>
            <a:pPr marL="180975" indent="-180975">
              <a:lnSpc>
                <a:spcPts val="1600"/>
              </a:lnSpc>
              <a:spcBef>
                <a:spcPts val="1600"/>
              </a:spcBef>
              <a:buClr>
                <a:srgbClr val="0093DA"/>
              </a:buClr>
              <a:buFont typeface="Arial" panose="020B0604020202020204" pitchFamily="34" charset="0"/>
              <a:buChar char="•"/>
            </a:pPr>
            <a:r>
              <a:rPr lang="ru-RU" sz="1600" cap="all" dirty="0" smtClean="0">
                <a:latin typeface="Echoes Sans" pitchFamily="50" charset="0"/>
              </a:rPr>
              <a:t>БОЛЬШАЯ ПЛОЩАДЬ ОЗЕЛЕНЕНИЯ С СОХРАНЕНИЕМ  </a:t>
            </a:r>
            <a:br>
              <a:rPr lang="ru-RU" sz="1600" cap="all" dirty="0" smtClean="0">
                <a:latin typeface="Echoes Sans" pitchFamily="50" charset="0"/>
              </a:rPr>
            </a:br>
            <a:r>
              <a:rPr lang="ru-RU" sz="1600" cap="all" dirty="0" smtClean="0">
                <a:latin typeface="Echoes Sans" pitchFamily="50" charset="0"/>
              </a:rPr>
              <a:t>50-ЛЕТНИХ КАШТАНОВ  И ЛИП</a:t>
            </a:r>
          </a:p>
          <a:p>
            <a:pPr marL="180975" indent="-180975">
              <a:lnSpc>
                <a:spcPts val="1600"/>
              </a:lnSpc>
              <a:spcBef>
                <a:spcPts val="1600"/>
              </a:spcBef>
              <a:buClr>
                <a:srgbClr val="0093DA"/>
              </a:buClr>
              <a:buFont typeface="Arial" panose="020B0604020202020204" pitchFamily="34" charset="0"/>
              <a:buChar char="•"/>
            </a:pPr>
            <a:r>
              <a:rPr lang="ru-RU" sz="1600" cap="all" dirty="0" smtClean="0">
                <a:latin typeface="Echoes Sans" pitchFamily="50" charset="0"/>
              </a:rPr>
              <a:t>БОЛЕЕ 50 ТИПОВ ПЛАНИРОВОЧНЫХ РЕШЕНИЙ </a:t>
            </a:r>
            <a:br>
              <a:rPr lang="ru-RU" sz="1600" cap="all" dirty="0" smtClean="0">
                <a:latin typeface="Echoes Sans" pitchFamily="50" charset="0"/>
              </a:rPr>
            </a:br>
            <a:r>
              <a:rPr lang="ru-RU" sz="1600" cap="all" dirty="0" smtClean="0">
                <a:latin typeface="Echoes Sans" pitchFamily="50" charset="0"/>
              </a:rPr>
              <a:t>И ВОЗМОЖНОСТИ перепланировки</a:t>
            </a:r>
            <a:endParaRPr lang="ru-RU" sz="1600" cap="all" dirty="0">
              <a:latin typeface="Echoes Sans" pitchFamily="50" charset="0"/>
            </a:endParaRPr>
          </a:p>
          <a:p>
            <a:pPr marL="180975" indent="-180975">
              <a:lnSpc>
                <a:spcPts val="1600"/>
              </a:lnSpc>
              <a:spcBef>
                <a:spcPts val="1600"/>
              </a:spcBef>
              <a:buClr>
                <a:srgbClr val="0093DA"/>
              </a:buClr>
              <a:buFont typeface="Arial" panose="020B0604020202020204" pitchFamily="34" charset="0"/>
              <a:buChar char="•"/>
            </a:pPr>
            <a:r>
              <a:rPr lang="ru-RU" sz="1600" cap="all" dirty="0">
                <a:latin typeface="Echoes Sans" pitchFamily="50" charset="0"/>
              </a:rPr>
              <a:t>Панорамное остекление</a:t>
            </a:r>
          </a:p>
          <a:p>
            <a:pPr marL="180975" indent="-180975">
              <a:lnSpc>
                <a:spcPts val="1600"/>
              </a:lnSpc>
              <a:spcBef>
                <a:spcPts val="1600"/>
              </a:spcBef>
              <a:buClr>
                <a:srgbClr val="0093DA"/>
              </a:buClr>
              <a:buFont typeface="Arial" panose="020B0604020202020204" pitchFamily="34" charset="0"/>
              <a:buChar char="•"/>
            </a:pPr>
            <a:r>
              <a:rPr lang="ru-RU" sz="1600" cap="all" dirty="0">
                <a:latin typeface="Echoes Sans" pitchFamily="50" charset="0"/>
              </a:rPr>
              <a:t>Видовые квартиры на высоких </a:t>
            </a:r>
            <a:r>
              <a:rPr lang="ru-RU" sz="1600" cap="all" dirty="0" smtClean="0">
                <a:latin typeface="Echoes Sans" pitchFamily="50" charset="0"/>
              </a:rPr>
              <a:t>этажах </a:t>
            </a:r>
            <a:br>
              <a:rPr lang="ru-RU" sz="1600" cap="all" dirty="0" smtClean="0">
                <a:latin typeface="Echoes Sans" pitchFamily="50" charset="0"/>
              </a:rPr>
            </a:br>
            <a:r>
              <a:rPr lang="ru-RU" sz="1600" cap="all" dirty="0" smtClean="0">
                <a:latin typeface="Echoes Sans" pitchFamily="50" charset="0"/>
              </a:rPr>
              <a:t>И Лифты </a:t>
            </a:r>
            <a:r>
              <a:rPr lang="ru-RU" sz="1600" cap="all" dirty="0">
                <a:latin typeface="Echoes Sans" pitchFamily="50" charset="0"/>
              </a:rPr>
              <a:t>с подземной </a:t>
            </a:r>
            <a:r>
              <a:rPr lang="ru-RU" sz="1600" cap="all" dirty="0" smtClean="0">
                <a:latin typeface="Echoes Sans" pitchFamily="50" charset="0"/>
              </a:rPr>
              <a:t>парковки</a:t>
            </a:r>
          </a:p>
        </p:txBody>
      </p:sp>
      <p:pic>
        <p:nvPicPr>
          <p:cNvPr id="11" name="Picture 12" descr="S:\PR\ПРОЕКТЫ\ДЕВЕЛОПЕРСКИЕ_ПРОЕКТЫ\SREDA\Events\Пресс-конференция\презентация\Материалы для презы\logo_whi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664040"/>
            <a:ext cx="1584000" cy="34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25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2655" y="465088"/>
            <a:ext cx="6526347" cy="30387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690">
              <a:lnSpc>
                <a:spcPts val="2442"/>
              </a:lnSpc>
              <a:spcBef>
                <a:spcPts val="122"/>
              </a:spcBef>
            </a:pPr>
            <a:endParaRPr lang="ru-RU" sz="2300" b="1" dirty="0">
              <a:solidFill>
                <a:srgbClr val="ADA185"/>
              </a:solidFill>
              <a:cs typeface="Gotham Pro" pitchFamily="50" charset="0"/>
            </a:endParaRPr>
          </a:p>
        </p:txBody>
      </p:sp>
      <p:pic>
        <p:nvPicPr>
          <p:cNvPr id="1027" name="Picture 3" descr="S:\PR\ПРОЕКТЫ\ДЕВЕЛОПЕРСКИЕ_ПРОЕКТЫ\SREDA\Events\Пресс-конференция\презентация\Материалы для презы\Back_logo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75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09800" y="322156"/>
            <a:ext cx="4724400" cy="424392"/>
          </a:xfrm>
          <a:prstGeom prst="rect">
            <a:avLst/>
          </a:prstGeom>
          <a:noFill/>
        </p:spPr>
        <p:txBody>
          <a:bodyPr wrap="square" lIns="69769" tIns="34884" rIns="69769" bIns="34884" rtlCol="0">
            <a:spAutoFit/>
          </a:bodyPr>
          <a:lstStyle/>
          <a:p>
            <a:pPr algn="ctr"/>
            <a:r>
              <a:rPr lang="ru-RU" sz="2300" cap="all" dirty="0" smtClean="0">
                <a:solidFill>
                  <a:schemeClr val="bg1"/>
                </a:solidFill>
                <a:latin typeface="EchoesSans-Bold" pitchFamily="50" charset="0"/>
              </a:rPr>
              <a:t>подготовка площадки</a:t>
            </a:r>
            <a:endParaRPr lang="ru-RU" sz="2300" cap="all" dirty="0">
              <a:solidFill>
                <a:schemeClr val="bg1"/>
              </a:solidFill>
              <a:latin typeface="EchoesSans-Bold" pitchFamily="50" charset="0"/>
            </a:endParaRPr>
          </a:p>
        </p:txBody>
      </p:sp>
      <p:pic>
        <p:nvPicPr>
          <p:cNvPr id="21" name="Picture 12" descr="S:\PR\ПРОЕКТЫ\ДЕВЕЛОПЕРСКИЕ_ПРОЕКТЫ\SREDA\Events\Пресс-конференция\презентация\Материалы для презы\logo_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526421"/>
            <a:ext cx="1584000" cy="34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366833" y="1723505"/>
            <a:ext cx="84991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800" b="1" dirty="0" smtClean="0">
                <a:solidFill>
                  <a:srgbClr val="E62557"/>
                </a:solidFill>
                <a:latin typeface="EchoesSans-Medium" pitchFamily="50" charset="0"/>
              </a:rPr>
              <a:t>3</a:t>
            </a:r>
            <a:endParaRPr lang="ru-RU" b="1" dirty="0">
              <a:solidFill>
                <a:srgbClr val="E62557"/>
              </a:solidFill>
              <a:latin typeface="EchoesSans-Medium" pitchFamily="50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80398" y="2027055"/>
            <a:ext cx="7296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>
                <a:solidFill>
                  <a:srgbClr val="E62557"/>
                </a:solidFill>
                <a:latin typeface="EchoesSans-Medium" pitchFamily="50" charset="0"/>
              </a:rPr>
              <a:t>этап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257300" y="3729990"/>
            <a:ext cx="6629400" cy="301282"/>
          </a:xfrm>
          <a:prstGeom prst="rect">
            <a:avLst/>
          </a:prstGeom>
        </p:spPr>
        <p:txBody>
          <a:bodyPr wrap="square" lIns="69769" tIns="34884" rIns="69769" bIns="34884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800" dirty="0">
                <a:solidFill>
                  <a:schemeClr val="bg1"/>
                </a:solidFill>
                <a:latin typeface="Echoes Sans" pitchFamily="50" charset="0"/>
              </a:rPr>
              <a:t>Снос старых производственных и складских корпусов.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2202318" y="2446780"/>
            <a:ext cx="1379082" cy="0"/>
          </a:xfrm>
          <a:prstGeom prst="straightConnector1">
            <a:avLst/>
          </a:prstGeom>
          <a:ln>
            <a:solidFill>
              <a:srgbClr val="E62557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8" name="Picture 4" descr="\\Gargantua\PUBLIC\PR\ПРОЕКТЫ\ДЕВЕЛОПЕРСКИЕ_ПРОЕКТЫ\SREDA\Events\Пресс-конференция\презентация\Материалы для презы\trak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555743"/>
            <a:ext cx="3886200" cy="142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42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2655" y="465088"/>
            <a:ext cx="6526347" cy="30387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690">
              <a:lnSpc>
                <a:spcPts val="2442"/>
              </a:lnSpc>
              <a:spcBef>
                <a:spcPts val="122"/>
              </a:spcBef>
            </a:pPr>
            <a:endParaRPr lang="ru-RU" sz="2300" b="1" dirty="0">
              <a:solidFill>
                <a:srgbClr val="ADA185"/>
              </a:solidFill>
              <a:cs typeface="Gotham Pro" pitchFamily="50" charset="0"/>
            </a:endParaRPr>
          </a:p>
        </p:txBody>
      </p:sp>
      <p:pic>
        <p:nvPicPr>
          <p:cNvPr id="1027" name="Picture 3" descr="S:\PR\ПРОЕКТЫ\ДЕВЕЛОПЕРСКИЕ_ПРОЕКТЫ\SREDA\Events\Пресс-конференция\презентация\Материалы для презы\Back_logo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38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2655" y="465088"/>
            <a:ext cx="6526347" cy="30387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690">
              <a:lnSpc>
                <a:spcPts val="2442"/>
              </a:lnSpc>
              <a:spcBef>
                <a:spcPts val="122"/>
              </a:spcBef>
            </a:pPr>
            <a:endParaRPr lang="ru-RU" sz="2300" b="1" dirty="0">
              <a:solidFill>
                <a:srgbClr val="ADA185"/>
              </a:solidFill>
              <a:cs typeface="Gotham Pro" pitchFamily="50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2925" y="514350"/>
            <a:ext cx="8143875" cy="4014799"/>
          </a:xfrm>
          <a:prstGeom prst="rect">
            <a:avLst/>
          </a:prstGeom>
          <a:noFill/>
        </p:spPr>
        <p:txBody>
          <a:bodyPr wrap="square" lIns="69769" tIns="34884" rIns="69769" bIns="34884" rtlCol="0">
            <a:spAutoFit/>
          </a:bodyPr>
          <a:lstStyle/>
          <a:p>
            <a:pPr>
              <a:lnSpc>
                <a:spcPts val="10000"/>
              </a:lnSpc>
            </a:pPr>
            <a:r>
              <a:rPr lang="ru-RU" sz="11000" b="1" dirty="0" smtClean="0">
                <a:solidFill>
                  <a:schemeClr val="bg1"/>
                </a:solidFill>
                <a:latin typeface="EchoesSans-Bold" pitchFamily="50" charset="0"/>
              </a:rPr>
              <a:t>КАКАЯ</a:t>
            </a:r>
            <a:r>
              <a:rPr lang="en-US" sz="11000" b="1" dirty="0" smtClean="0">
                <a:solidFill>
                  <a:schemeClr val="bg1"/>
                </a:solidFill>
                <a:latin typeface="EchoesSans-Bold" pitchFamily="50" charset="0"/>
              </a:rPr>
              <a:t/>
            </a:r>
            <a:br>
              <a:rPr lang="en-US" sz="11000" b="1" dirty="0" smtClean="0">
                <a:solidFill>
                  <a:schemeClr val="bg1"/>
                </a:solidFill>
                <a:latin typeface="EchoesSans-Bold" pitchFamily="50" charset="0"/>
              </a:rPr>
            </a:br>
            <a:r>
              <a:rPr lang="ru-RU" sz="11000" b="1" dirty="0" smtClean="0">
                <a:solidFill>
                  <a:schemeClr val="bg1"/>
                </a:solidFill>
                <a:latin typeface="EchoesSans-Bold" pitchFamily="50" charset="0"/>
              </a:rPr>
              <a:t>БУДЕТ</a:t>
            </a:r>
            <a:r>
              <a:rPr lang="en-US" sz="11000" b="1" dirty="0" smtClean="0">
                <a:solidFill>
                  <a:schemeClr val="bg1"/>
                </a:solidFill>
                <a:latin typeface="EchoesSans-Bold" pitchFamily="50" charset="0"/>
              </a:rPr>
              <a:t/>
            </a:r>
            <a:br>
              <a:rPr lang="en-US" sz="11000" b="1" dirty="0" smtClean="0">
                <a:solidFill>
                  <a:schemeClr val="bg1"/>
                </a:solidFill>
                <a:latin typeface="EchoesSans-Bold" pitchFamily="50" charset="0"/>
              </a:rPr>
            </a:br>
            <a:r>
              <a:rPr lang="en-US" sz="11000" b="1" dirty="0" smtClean="0">
                <a:solidFill>
                  <a:srgbClr val="E62557"/>
                </a:solidFill>
                <a:latin typeface="EchoesSans-Bold" pitchFamily="50" charset="0"/>
              </a:rPr>
              <a:t>SREDA</a:t>
            </a:r>
            <a:r>
              <a:rPr lang="ru-RU" sz="11000" b="1" dirty="0">
                <a:solidFill>
                  <a:srgbClr val="E62557"/>
                </a:solidFill>
                <a:latin typeface="EchoesSans-Bold" pitchFamily="50" charset="0"/>
              </a:rPr>
              <a:t>?</a:t>
            </a:r>
          </a:p>
        </p:txBody>
      </p:sp>
      <p:pic>
        <p:nvPicPr>
          <p:cNvPr id="2050" name="Picture 2" descr="S:\PR\ПРОЕКТЫ\ДЕВЕЛОПЕРСКИЕ_ПРОЕКТЫ\SREDA\Маркетинг\Branding\E-mail\mail_makets-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71500"/>
            <a:ext cx="2241715" cy="77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27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" t="8296" r="1" b="14755"/>
          <a:stretch/>
        </p:blipFill>
        <p:spPr bwMode="auto"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object 2"/>
          <p:cNvSpPr txBox="1"/>
          <p:nvPr/>
        </p:nvSpPr>
        <p:spPr>
          <a:xfrm>
            <a:off x="912655" y="465088"/>
            <a:ext cx="6526347" cy="30387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690">
              <a:lnSpc>
                <a:spcPts val="2442"/>
              </a:lnSpc>
              <a:spcBef>
                <a:spcPts val="122"/>
              </a:spcBef>
            </a:pPr>
            <a:endParaRPr lang="ru-RU" sz="2300" b="1" dirty="0">
              <a:solidFill>
                <a:srgbClr val="ADA185"/>
              </a:solidFill>
              <a:cs typeface="Gotham Pro" pitchFamily="50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322156"/>
            <a:ext cx="8077200" cy="424392"/>
          </a:xfrm>
          <a:prstGeom prst="rect">
            <a:avLst/>
          </a:prstGeom>
          <a:noFill/>
        </p:spPr>
        <p:txBody>
          <a:bodyPr wrap="square" lIns="69769" tIns="34884" rIns="69769" bIns="34884" rtlCol="0">
            <a:spAutoFit/>
          </a:bodyPr>
          <a:lstStyle/>
          <a:p>
            <a:pPr algn="ctr"/>
            <a:r>
              <a:rPr lang="ru-RU" sz="2300" cap="all" dirty="0" smtClean="0">
                <a:solidFill>
                  <a:schemeClr val="bg1"/>
                </a:solidFill>
                <a:latin typeface="EchoesSans-Bold" pitchFamily="50" charset="0"/>
              </a:rPr>
              <a:t>гармоничная</a:t>
            </a:r>
            <a:r>
              <a:rPr lang="ru-RU" sz="2300" cap="all" dirty="0" smtClean="0">
                <a:solidFill>
                  <a:srgbClr val="000000"/>
                </a:solidFill>
                <a:latin typeface="EchoesSans-Bold" pitchFamily="50" charset="0"/>
              </a:rPr>
              <a:t> </a:t>
            </a:r>
            <a:r>
              <a:rPr lang="en-US" sz="2300" cap="all" dirty="0" smtClean="0">
                <a:solidFill>
                  <a:srgbClr val="0093DA"/>
                </a:solidFill>
                <a:latin typeface="EchoesSans-Bold" pitchFamily="50" charset="0"/>
              </a:rPr>
              <a:t>SREDA</a:t>
            </a:r>
            <a:r>
              <a:rPr lang="ru-RU" sz="2300" cap="all" dirty="0" smtClean="0">
                <a:solidFill>
                  <a:srgbClr val="E62557"/>
                </a:solidFill>
                <a:latin typeface="EchoesSans-Bold" pitchFamily="50" charset="0"/>
              </a:rPr>
              <a:t> </a:t>
            </a:r>
            <a:r>
              <a:rPr lang="ru-RU" sz="2300" cap="all" dirty="0">
                <a:solidFill>
                  <a:schemeClr val="bg1"/>
                </a:solidFill>
                <a:latin typeface="EchoesSans-Bold" pitchFamily="50" charset="0"/>
              </a:rPr>
              <a:t>для создания семьи</a:t>
            </a:r>
          </a:p>
        </p:txBody>
      </p:sp>
      <p:pic>
        <p:nvPicPr>
          <p:cNvPr id="10" name="Picture 12" descr="S:\PR\ПРОЕКТЫ\ДЕВЕЛОПЕРСКИЕ_ПРОЕКТЫ\SREDA\Events\Пресс-конференция\презентация\Материалы для презы\logo_white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47"/>
          <a:stretch/>
        </p:blipFill>
        <p:spPr bwMode="auto">
          <a:xfrm>
            <a:off x="8016240" y="4525200"/>
            <a:ext cx="792000" cy="42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олилиния 7"/>
          <p:cNvSpPr/>
          <p:nvPr/>
        </p:nvSpPr>
        <p:spPr>
          <a:xfrm>
            <a:off x="457200" y="1076325"/>
            <a:ext cx="2556000" cy="2990850"/>
          </a:xfrm>
          <a:custGeom>
            <a:avLst/>
            <a:gdLst>
              <a:gd name="connsiteX0" fmla="*/ 0 w 2038350"/>
              <a:gd name="connsiteY0" fmla="*/ 2990850 h 2990850"/>
              <a:gd name="connsiteX1" fmla="*/ 0 w 2038350"/>
              <a:gd name="connsiteY1" fmla="*/ 0 h 2990850"/>
              <a:gd name="connsiteX2" fmla="*/ 2038350 w 2038350"/>
              <a:gd name="connsiteY2" fmla="*/ 0 h 2990850"/>
              <a:gd name="connsiteX3" fmla="*/ 2038350 w 2038350"/>
              <a:gd name="connsiteY3" fmla="*/ 2409825 h 2990850"/>
              <a:gd name="connsiteX4" fmla="*/ 485775 w 2038350"/>
              <a:gd name="connsiteY4" fmla="*/ 2409825 h 2990850"/>
              <a:gd name="connsiteX5" fmla="*/ 0 w 2038350"/>
              <a:gd name="connsiteY5" fmla="*/ 2990850 h 2990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38350" h="2990850">
                <a:moveTo>
                  <a:pt x="0" y="2990850"/>
                </a:moveTo>
                <a:lnTo>
                  <a:pt x="0" y="0"/>
                </a:lnTo>
                <a:lnTo>
                  <a:pt x="2038350" y="0"/>
                </a:lnTo>
                <a:lnTo>
                  <a:pt x="2038350" y="2409825"/>
                </a:lnTo>
                <a:lnTo>
                  <a:pt x="485775" y="2409825"/>
                </a:lnTo>
                <a:lnTo>
                  <a:pt x="0" y="2990850"/>
                </a:lnTo>
                <a:close/>
              </a:path>
            </a:pathLst>
          </a:custGeom>
          <a:solidFill>
            <a:srgbClr val="0093DA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marL="180975" indent="-180975">
              <a:lnSpc>
                <a:spcPts val="1600"/>
              </a:lnSpc>
              <a:spcBef>
                <a:spcPts val="1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cap="all" dirty="0">
                <a:latin typeface="Echoes Sans" pitchFamily="50" charset="0"/>
              </a:rPr>
              <a:t>Безопасные дворы без машин</a:t>
            </a:r>
          </a:p>
          <a:p>
            <a:pPr marL="180975" indent="-180975">
              <a:lnSpc>
                <a:spcPts val="1600"/>
              </a:lnSpc>
              <a:spcBef>
                <a:spcPts val="1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cap="all" dirty="0">
                <a:latin typeface="Echoes Sans" pitchFamily="50" charset="0"/>
              </a:rPr>
              <a:t>Детские площадки</a:t>
            </a:r>
          </a:p>
          <a:p>
            <a:pPr marL="180975" indent="-180975">
              <a:lnSpc>
                <a:spcPts val="1600"/>
              </a:lnSpc>
              <a:spcBef>
                <a:spcPts val="1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cap="all" dirty="0">
                <a:latin typeface="Echoes Sans" pitchFamily="50" charset="0"/>
              </a:rPr>
              <a:t>Прогулочные зоны</a:t>
            </a:r>
          </a:p>
          <a:p>
            <a:pPr marL="180975" indent="-180975">
              <a:lnSpc>
                <a:spcPts val="1600"/>
              </a:lnSpc>
              <a:spcBef>
                <a:spcPts val="1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cap="all" dirty="0">
                <a:latin typeface="Echoes Sans" pitchFamily="50" charset="0"/>
              </a:rPr>
              <a:t>Уютные парки</a:t>
            </a:r>
          </a:p>
          <a:p>
            <a:pPr marL="180975" indent="-180975">
              <a:lnSpc>
                <a:spcPts val="1600"/>
              </a:lnSpc>
              <a:spcBef>
                <a:spcPts val="1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cap="all" dirty="0">
                <a:latin typeface="Echoes Sans" pitchFamily="50" charset="0"/>
              </a:rPr>
              <a:t>Семейные кафе</a:t>
            </a:r>
          </a:p>
        </p:txBody>
      </p:sp>
      <p:pic>
        <p:nvPicPr>
          <p:cNvPr id="7173" name="Picture 5" descr="\\Gargantua\PUBLIC\PR\ПРОЕКТЫ\ДЕВЕЛОПЕРСКИЕ_ПРОЕКТЫ\SREDA\Events\Пресс-конференция\презентация\Материалы для презы\family_0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1" y="4190441"/>
            <a:ext cx="1930846" cy="67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10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12039</TotalTime>
  <Words>595</Words>
  <Application>Microsoft Office PowerPoint</Application>
  <PresentationFormat>Экран (16:9)</PresentationFormat>
  <Paragraphs>226</Paragraphs>
  <Slides>58</Slides>
  <Notes>27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Nyashka</dc:creator>
  <cp:lastModifiedBy>arc</cp:lastModifiedBy>
  <cp:revision>305</cp:revision>
  <cp:lastPrinted>2015-08-28T10:58:04Z</cp:lastPrinted>
  <dcterms:modified xsi:type="dcterms:W3CDTF">2015-09-07T10:38:38Z</dcterms:modified>
</cp:coreProperties>
</file>