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1042" r:id="rId2"/>
    <p:sldId id="299" r:id="rId3"/>
    <p:sldId id="1121" r:id="rId4"/>
    <p:sldId id="1205" r:id="rId5"/>
    <p:sldId id="1206" r:id="rId6"/>
    <p:sldId id="1207" r:id="rId7"/>
    <p:sldId id="1208" r:id="rId8"/>
    <p:sldId id="1209" r:id="rId9"/>
    <p:sldId id="1210" r:id="rId10"/>
    <p:sldId id="1211" r:id="rId11"/>
    <p:sldId id="1212" r:id="rId12"/>
    <p:sldId id="1213" r:id="rId13"/>
    <p:sldId id="1214" r:id="rId14"/>
    <p:sldId id="1215" r:id="rId15"/>
    <p:sldId id="1202" r:id="rId16"/>
    <p:sldId id="1204" r:id="rId17"/>
    <p:sldId id="1045" r:id="rId18"/>
    <p:sldId id="1047" r:id="rId19"/>
    <p:sldId id="1052" r:id="rId20"/>
    <p:sldId id="1055" r:id="rId21"/>
    <p:sldId id="286" r:id="rId22"/>
    <p:sldId id="1049" r:id="rId23"/>
    <p:sldId id="1056" r:id="rId24"/>
    <p:sldId id="1058" r:id="rId25"/>
    <p:sldId id="1059" r:id="rId26"/>
    <p:sldId id="1060" r:id="rId27"/>
    <p:sldId id="1066" r:id="rId28"/>
    <p:sldId id="1063" r:id="rId29"/>
    <p:sldId id="1064" r:id="rId30"/>
    <p:sldId id="1065" r:id="rId31"/>
    <p:sldId id="274" r:id="rId32"/>
    <p:sldId id="1061" r:id="rId33"/>
    <p:sldId id="277" r:id="rId34"/>
    <p:sldId id="278" r:id="rId35"/>
    <p:sldId id="1062" r:id="rId36"/>
    <p:sldId id="913" r:id="rId37"/>
    <p:sldId id="929" r:id="rId38"/>
    <p:sldId id="922" r:id="rId39"/>
    <p:sldId id="930" r:id="rId40"/>
    <p:sldId id="935" r:id="rId41"/>
    <p:sldId id="1067" r:id="rId42"/>
    <p:sldId id="1068" r:id="rId43"/>
    <p:sldId id="950" r:id="rId44"/>
    <p:sldId id="1020" r:id="rId45"/>
    <p:sldId id="983" r:id="rId46"/>
    <p:sldId id="986" r:id="rId47"/>
    <p:sldId id="978" r:id="rId48"/>
    <p:sldId id="990" r:id="rId49"/>
    <p:sldId id="1004" r:id="rId50"/>
    <p:sldId id="1010" r:id="rId51"/>
    <p:sldId id="1008" r:id="rId52"/>
    <p:sldId id="1007" r:id="rId53"/>
    <p:sldId id="1006" r:id="rId54"/>
    <p:sldId id="1009" r:id="rId55"/>
    <p:sldId id="1203" r:id="rId56"/>
    <p:sldId id="893" r:id="rId57"/>
    <p:sldId id="1070" r:id="rId58"/>
    <p:sldId id="1071" r:id="rId59"/>
    <p:sldId id="1072" r:id="rId60"/>
    <p:sldId id="1073" r:id="rId61"/>
    <p:sldId id="1074" r:id="rId62"/>
    <p:sldId id="1075" r:id="rId63"/>
    <p:sldId id="1076" r:id="rId64"/>
    <p:sldId id="1088" r:id="rId65"/>
    <p:sldId id="1123" r:id="rId66"/>
    <p:sldId id="1089" r:id="rId67"/>
    <p:sldId id="1099" r:id="rId68"/>
    <p:sldId id="1101" r:id="rId69"/>
    <p:sldId id="1100" r:id="rId70"/>
    <p:sldId id="1112" r:id="rId71"/>
    <p:sldId id="1113" r:id="rId72"/>
    <p:sldId id="1114" r:id="rId73"/>
    <p:sldId id="1102" r:id="rId74"/>
    <p:sldId id="1161" r:id="rId75"/>
    <p:sldId id="1162" r:id="rId76"/>
    <p:sldId id="1163" r:id="rId77"/>
    <p:sldId id="1164" r:id="rId78"/>
    <p:sldId id="1165" r:id="rId79"/>
    <p:sldId id="1128" r:id="rId80"/>
    <p:sldId id="1180" r:id="rId81"/>
    <p:sldId id="1149" r:id="rId82"/>
    <p:sldId id="1188" r:id="rId83"/>
    <p:sldId id="1186" r:id="rId84"/>
    <p:sldId id="1197" r:id="rId85"/>
    <p:sldId id="1129" r:id="rId86"/>
    <p:sldId id="1130" r:id="rId87"/>
    <p:sldId id="1201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5799" autoAdjust="0"/>
    <p:restoredTop sz="86457" autoAdjust="0"/>
  </p:normalViewPr>
  <p:slideViewPr>
    <p:cSldViewPr snapToGrid="0">
      <p:cViewPr>
        <p:scale>
          <a:sx n="50" d="100"/>
          <a:sy n="50" d="100"/>
        </p:scale>
        <p:origin x="2285" y="562"/>
      </p:cViewPr>
      <p:guideLst/>
    </p:cSldViewPr>
  </p:slideViewPr>
  <p:outlineViewPr>
    <p:cViewPr>
      <p:scale>
        <a:sx n="33" d="100"/>
        <a:sy n="33" d="100"/>
      </p:scale>
      <p:origin x="0" y="-1000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B73A4C-F1B7-4555-841C-ACABC2510E32}" type="doc">
      <dgm:prSet loTypeId="urn:microsoft.com/office/officeart/2005/8/layout/rings+Icon#1" loCatId="relationship" qsTypeId="urn:microsoft.com/office/officeart/2005/8/quickstyle/simple1" qsCatId="simple" csTypeId="urn:microsoft.com/office/officeart/2005/8/colors/accent1_2" csCatId="accent1" phldr="1"/>
      <dgm:spPr/>
    </dgm:pt>
    <dgm:pt modelId="{39BFBF7E-B195-4CA1-834F-0F09FB9B1864}">
      <dgm:prSet phldrT="[Text]" custT="1"/>
      <dgm:spPr>
        <a:solidFill>
          <a:schemeClr val="tx2">
            <a:lumMod val="20000"/>
            <a:lumOff val="80000"/>
            <a:alpha val="5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algn="ctr"/>
          <a:r>
            <a:rPr lang="nl-NL" sz="2200" b="0" spc="300" dirty="0" smtClean="0">
              <a:solidFill>
                <a:schemeClr val="bg1"/>
              </a:solidFill>
              <a:latin typeface="Swis721 Blk BT" panose="020B0904030502020204" pitchFamily="34" charset="0"/>
            </a:rPr>
            <a:t>  </a:t>
          </a:r>
          <a:endParaRPr lang="nl-NL" sz="2200" b="0" spc="300" dirty="0">
            <a:solidFill>
              <a:schemeClr val="bg1"/>
            </a:solidFill>
            <a:latin typeface="Swis721 Blk BT" panose="020B0904030502020204" pitchFamily="34" charset="0"/>
          </a:endParaRPr>
        </a:p>
      </dgm:t>
    </dgm:pt>
    <dgm:pt modelId="{92F81837-4B30-4C5F-BD48-43FC68237753}" type="parTrans" cxnId="{95C58FA8-9E03-48A6-95A1-C4F165BB6176}">
      <dgm:prSet/>
      <dgm:spPr/>
      <dgm:t>
        <a:bodyPr/>
        <a:lstStyle/>
        <a:p>
          <a:endParaRPr lang="nl-NL"/>
        </a:p>
      </dgm:t>
    </dgm:pt>
    <dgm:pt modelId="{248D60A6-823F-4472-9F49-447D12F74D8A}" type="sibTrans" cxnId="{95C58FA8-9E03-48A6-95A1-C4F165BB6176}">
      <dgm:prSet/>
      <dgm:spPr/>
      <dgm:t>
        <a:bodyPr/>
        <a:lstStyle/>
        <a:p>
          <a:endParaRPr lang="nl-NL"/>
        </a:p>
      </dgm:t>
    </dgm:pt>
    <dgm:pt modelId="{53BD5D4F-CA52-4F36-B0FD-4B7BBC4641CF}">
      <dgm:prSet phldrT="[Text]" custT="1"/>
      <dgm:spPr>
        <a:solidFill>
          <a:schemeClr val="tx2">
            <a:lumMod val="20000"/>
            <a:lumOff val="80000"/>
            <a:alpha val="5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nl-NL" sz="2200" b="0" spc="300" dirty="0" smtClean="0">
              <a:solidFill>
                <a:schemeClr val="bg1"/>
              </a:solidFill>
              <a:latin typeface="Swis721 Blk BT" panose="020B0904030502020204" pitchFamily="34" charset="0"/>
            </a:rPr>
            <a:t> </a:t>
          </a:r>
          <a:endParaRPr lang="nl-NL" sz="2200" b="0" spc="300" dirty="0">
            <a:solidFill>
              <a:schemeClr val="bg1"/>
            </a:solidFill>
            <a:latin typeface="Swis721 Blk BT" panose="020B0904030502020204" pitchFamily="34" charset="0"/>
          </a:endParaRPr>
        </a:p>
      </dgm:t>
    </dgm:pt>
    <dgm:pt modelId="{1BE2CEEA-67F0-4DF2-87AD-28BB00962609}" type="parTrans" cxnId="{5B22959D-6F96-480E-9B90-76B2DE9CF5EB}">
      <dgm:prSet/>
      <dgm:spPr/>
      <dgm:t>
        <a:bodyPr/>
        <a:lstStyle/>
        <a:p>
          <a:endParaRPr lang="nl-NL"/>
        </a:p>
      </dgm:t>
    </dgm:pt>
    <dgm:pt modelId="{3BD76706-3674-4D93-957B-7216145C0436}" type="sibTrans" cxnId="{5B22959D-6F96-480E-9B90-76B2DE9CF5EB}">
      <dgm:prSet/>
      <dgm:spPr/>
      <dgm:t>
        <a:bodyPr/>
        <a:lstStyle/>
        <a:p>
          <a:endParaRPr lang="nl-NL"/>
        </a:p>
      </dgm:t>
    </dgm:pt>
    <dgm:pt modelId="{817A836B-F3F7-43BD-91E0-60CDBFE87EDD}" type="pres">
      <dgm:prSet presAssocID="{CDB73A4C-F1B7-4555-841C-ACABC2510E32}" presName="Name0" presStyleCnt="0">
        <dgm:presLayoutVars>
          <dgm:chMax val="7"/>
          <dgm:dir/>
          <dgm:resizeHandles val="exact"/>
        </dgm:presLayoutVars>
      </dgm:prSet>
      <dgm:spPr/>
    </dgm:pt>
    <dgm:pt modelId="{4EBB6962-2934-454D-988D-30ADF57929F4}" type="pres">
      <dgm:prSet presAssocID="{CDB73A4C-F1B7-4555-841C-ACABC2510E32}" presName="ellipse1" presStyleLbl="vennNode1" presStyleIdx="0" presStyleCnt="2" custScaleX="105027" custScaleY="111441" custLinFactNeighborX="-6428" custLinFactNeighborY="4805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DDDC16F-8979-4862-BAE0-E7CC2E640F9B}" type="pres">
      <dgm:prSet presAssocID="{CDB73A4C-F1B7-4555-841C-ACABC2510E32}" presName="ellipse2" presStyleLbl="vennNode1" presStyleIdx="1" presStyleCnt="2" custScaleX="105027" custScaleY="111441" custLinFactNeighborX="6428" custLinFactNeighborY="-1895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B1124BB5-6E0A-4710-8400-AF5000702137}" type="presOf" srcId="{53BD5D4F-CA52-4F36-B0FD-4B7BBC4641CF}" destId="{DDDDC16F-8979-4862-BAE0-E7CC2E640F9B}" srcOrd="0" destOrd="0" presId="urn:microsoft.com/office/officeart/2005/8/layout/rings+Icon#1"/>
    <dgm:cxn modelId="{5B22959D-6F96-480E-9B90-76B2DE9CF5EB}" srcId="{CDB73A4C-F1B7-4555-841C-ACABC2510E32}" destId="{53BD5D4F-CA52-4F36-B0FD-4B7BBC4641CF}" srcOrd="1" destOrd="0" parTransId="{1BE2CEEA-67F0-4DF2-87AD-28BB00962609}" sibTransId="{3BD76706-3674-4D93-957B-7216145C0436}"/>
    <dgm:cxn modelId="{95C58FA8-9E03-48A6-95A1-C4F165BB6176}" srcId="{CDB73A4C-F1B7-4555-841C-ACABC2510E32}" destId="{39BFBF7E-B195-4CA1-834F-0F09FB9B1864}" srcOrd="0" destOrd="0" parTransId="{92F81837-4B30-4C5F-BD48-43FC68237753}" sibTransId="{248D60A6-823F-4472-9F49-447D12F74D8A}"/>
    <dgm:cxn modelId="{4B4831C5-C5DF-47A0-B8C6-B86A51E5E4B1}" type="presOf" srcId="{39BFBF7E-B195-4CA1-834F-0F09FB9B1864}" destId="{4EBB6962-2934-454D-988D-30ADF57929F4}" srcOrd="0" destOrd="0" presId="urn:microsoft.com/office/officeart/2005/8/layout/rings+Icon#1"/>
    <dgm:cxn modelId="{D066CC57-8340-4A68-B70C-4F635FAF7A39}" type="presOf" srcId="{CDB73A4C-F1B7-4555-841C-ACABC2510E32}" destId="{817A836B-F3F7-43BD-91E0-60CDBFE87EDD}" srcOrd="0" destOrd="0" presId="urn:microsoft.com/office/officeart/2005/8/layout/rings+Icon#1"/>
    <dgm:cxn modelId="{FF54AE32-245E-484B-8C9C-E4158BD34B12}" type="presParOf" srcId="{817A836B-F3F7-43BD-91E0-60CDBFE87EDD}" destId="{4EBB6962-2934-454D-988D-30ADF57929F4}" srcOrd="0" destOrd="0" presId="urn:microsoft.com/office/officeart/2005/8/layout/rings+Icon#1"/>
    <dgm:cxn modelId="{7E77D42A-CBDF-450D-8533-5305AA155DE4}" type="presParOf" srcId="{817A836B-F3F7-43BD-91E0-60CDBFE87EDD}" destId="{DDDDC16F-8979-4862-BAE0-E7CC2E640F9B}" srcOrd="1" destOrd="0" presId="urn:microsoft.com/office/officeart/2005/8/layout/rings+Icon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B73A4C-F1B7-4555-841C-ACABC2510E32}" type="doc">
      <dgm:prSet loTypeId="urn:microsoft.com/office/officeart/2005/8/layout/rings+Icon#2" loCatId="relationship" qsTypeId="urn:microsoft.com/office/officeart/2005/8/quickstyle/simple1" qsCatId="simple" csTypeId="urn:microsoft.com/office/officeart/2005/8/colors/accent1_2" csCatId="accent1" phldr="1"/>
      <dgm:spPr/>
    </dgm:pt>
    <dgm:pt modelId="{39BFBF7E-B195-4CA1-834F-0F09FB9B1864}">
      <dgm:prSet phldrT="[Text]" custT="1"/>
      <dgm:spPr>
        <a:solidFill>
          <a:schemeClr val="accent1">
            <a:lumMod val="60000"/>
            <a:lumOff val="40000"/>
            <a:alpha val="5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nl-NL" sz="800" b="0" spc="300" dirty="0">
            <a:solidFill>
              <a:schemeClr val="bg1"/>
            </a:solidFill>
            <a:latin typeface="Swis721 Blk BT" panose="020B0904030502020204" pitchFamily="34" charset="0"/>
          </a:endParaRPr>
        </a:p>
      </dgm:t>
    </dgm:pt>
    <dgm:pt modelId="{92F81837-4B30-4C5F-BD48-43FC68237753}" type="parTrans" cxnId="{95C58FA8-9E03-48A6-95A1-C4F165BB6176}">
      <dgm:prSet/>
      <dgm:spPr/>
      <dgm:t>
        <a:bodyPr/>
        <a:lstStyle/>
        <a:p>
          <a:endParaRPr lang="nl-NL"/>
        </a:p>
      </dgm:t>
    </dgm:pt>
    <dgm:pt modelId="{248D60A6-823F-4472-9F49-447D12F74D8A}" type="sibTrans" cxnId="{95C58FA8-9E03-48A6-95A1-C4F165BB6176}">
      <dgm:prSet/>
      <dgm:spPr/>
      <dgm:t>
        <a:bodyPr/>
        <a:lstStyle/>
        <a:p>
          <a:endParaRPr lang="nl-NL"/>
        </a:p>
      </dgm:t>
    </dgm:pt>
    <dgm:pt modelId="{7D563A44-B62D-4F4C-90AD-AE820A702C9F}">
      <dgm:prSet phldrT="[Text]"/>
      <dgm:spPr>
        <a:solidFill>
          <a:schemeClr val="accent1">
            <a:lumMod val="60000"/>
            <a:lumOff val="40000"/>
            <a:alpha val="5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nl-NL" b="0" spc="300" dirty="0">
            <a:solidFill>
              <a:schemeClr val="bg1"/>
            </a:solidFill>
            <a:latin typeface="Swis721 Blk BT" panose="020B0904030502020204" pitchFamily="34" charset="0"/>
          </a:endParaRPr>
        </a:p>
      </dgm:t>
    </dgm:pt>
    <dgm:pt modelId="{64C4D5C0-4AF9-4F2B-8185-453DBF5776C3}" type="parTrans" cxnId="{C48E2FCB-B710-45D4-BCB0-B625D6F5B1BE}">
      <dgm:prSet/>
      <dgm:spPr/>
      <dgm:t>
        <a:bodyPr/>
        <a:lstStyle/>
        <a:p>
          <a:endParaRPr lang="nl-NL"/>
        </a:p>
      </dgm:t>
    </dgm:pt>
    <dgm:pt modelId="{A23A784E-8A39-4EF5-B27C-05D5E5C6403E}" type="sibTrans" cxnId="{C48E2FCB-B710-45D4-BCB0-B625D6F5B1BE}">
      <dgm:prSet/>
      <dgm:spPr/>
      <dgm:t>
        <a:bodyPr/>
        <a:lstStyle/>
        <a:p>
          <a:endParaRPr lang="nl-NL"/>
        </a:p>
      </dgm:t>
    </dgm:pt>
    <dgm:pt modelId="{1A343610-1B36-4A31-9B4B-B8283FE66C91}">
      <dgm:prSet phldrT="[Text]"/>
      <dgm:spPr>
        <a:solidFill>
          <a:schemeClr val="accent1">
            <a:lumMod val="60000"/>
            <a:lumOff val="40000"/>
            <a:alpha val="5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nl-NL" b="0" spc="300" dirty="0">
            <a:solidFill>
              <a:schemeClr val="bg1"/>
            </a:solidFill>
            <a:latin typeface="Swis721 Blk BT" panose="020B0904030502020204" pitchFamily="34" charset="0"/>
          </a:endParaRPr>
        </a:p>
      </dgm:t>
    </dgm:pt>
    <dgm:pt modelId="{6447EBC6-C6F6-4899-B23C-29189C660CC3}" type="parTrans" cxnId="{4FE3722F-0AD5-4E4F-BCB8-C8A7F63D4D97}">
      <dgm:prSet/>
      <dgm:spPr/>
      <dgm:t>
        <a:bodyPr/>
        <a:lstStyle/>
        <a:p>
          <a:endParaRPr lang="nl-NL"/>
        </a:p>
      </dgm:t>
    </dgm:pt>
    <dgm:pt modelId="{3C315EFD-E136-4E70-9C81-47579D3B6CA8}" type="sibTrans" cxnId="{4FE3722F-0AD5-4E4F-BCB8-C8A7F63D4D97}">
      <dgm:prSet/>
      <dgm:spPr/>
      <dgm:t>
        <a:bodyPr/>
        <a:lstStyle/>
        <a:p>
          <a:endParaRPr lang="nl-NL"/>
        </a:p>
      </dgm:t>
    </dgm:pt>
    <dgm:pt modelId="{AA3769D2-E108-4D83-B51A-416298A5E73A}">
      <dgm:prSet phldrT="[Text]"/>
      <dgm:spPr>
        <a:solidFill>
          <a:schemeClr val="accent1">
            <a:lumMod val="60000"/>
            <a:lumOff val="40000"/>
            <a:alpha val="5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nl-NL" b="0" spc="300" dirty="0">
            <a:solidFill>
              <a:schemeClr val="bg1"/>
            </a:solidFill>
            <a:latin typeface="Swis721 Blk BT" panose="020B0904030502020204" pitchFamily="34" charset="0"/>
          </a:endParaRPr>
        </a:p>
      </dgm:t>
    </dgm:pt>
    <dgm:pt modelId="{E3A56242-57D2-4070-90DA-3807BCE5454F}" type="parTrans" cxnId="{942D852A-3502-4681-B7A3-76BDDE0A106B}">
      <dgm:prSet/>
      <dgm:spPr/>
      <dgm:t>
        <a:bodyPr/>
        <a:lstStyle/>
        <a:p>
          <a:endParaRPr lang="nl-NL"/>
        </a:p>
      </dgm:t>
    </dgm:pt>
    <dgm:pt modelId="{A1BFA4F7-FB4C-4C20-B086-F1D2E38D891F}" type="sibTrans" cxnId="{942D852A-3502-4681-B7A3-76BDDE0A106B}">
      <dgm:prSet/>
      <dgm:spPr/>
      <dgm:t>
        <a:bodyPr/>
        <a:lstStyle/>
        <a:p>
          <a:endParaRPr lang="nl-NL"/>
        </a:p>
      </dgm:t>
    </dgm:pt>
    <dgm:pt modelId="{3650169E-8C0C-4A49-854F-C77F5DC6A326}">
      <dgm:prSet phldrT="[Text]"/>
      <dgm:spPr>
        <a:solidFill>
          <a:schemeClr val="accent1">
            <a:alpha val="5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nl-NL" b="0" spc="300" dirty="0">
            <a:solidFill>
              <a:schemeClr val="bg1"/>
            </a:solidFill>
            <a:latin typeface="Swis721 Blk BT" panose="020B0904030502020204" pitchFamily="34" charset="0"/>
          </a:endParaRPr>
        </a:p>
      </dgm:t>
    </dgm:pt>
    <dgm:pt modelId="{823C4FDA-F79B-45C5-86FF-79AEC0B07F32}" type="parTrans" cxnId="{3FAE5DD8-F522-4A78-9763-28CC6FC1E652}">
      <dgm:prSet/>
      <dgm:spPr/>
      <dgm:t>
        <a:bodyPr/>
        <a:lstStyle/>
        <a:p>
          <a:endParaRPr lang="nl-NL"/>
        </a:p>
      </dgm:t>
    </dgm:pt>
    <dgm:pt modelId="{991D7BAB-2AD5-4A55-AB98-36834815C806}" type="sibTrans" cxnId="{3FAE5DD8-F522-4A78-9763-28CC6FC1E652}">
      <dgm:prSet/>
      <dgm:spPr/>
      <dgm:t>
        <a:bodyPr/>
        <a:lstStyle/>
        <a:p>
          <a:endParaRPr lang="nl-NL"/>
        </a:p>
      </dgm:t>
    </dgm:pt>
    <dgm:pt modelId="{B8B3E6B7-F801-4651-B18F-BED1DE54245A}">
      <dgm:prSet phldrT="[Text]"/>
      <dgm:spPr>
        <a:solidFill>
          <a:schemeClr val="accent1">
            <a:alpha val="5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nl-NL" b="0" spc="300" dirty="0">
            <a:solidFill>
              <a:schemeClr val="bg1"/>
            </a:solidFill>
            <a:latin typeface="Swis721 Blk BT" panose="020B0904030502020204" pitchFamily="34" charset="0"/>
          </a:endParaRPr>
        </a:p>
      </dgm:t>
    </dgm:pt>
    <dgm:pt modelId="{1B96B31F-2524-4CE5-BC01-C906D12CDFBE}" type="parTrans" cxnId="{931AE490-74EC-4119-B00B-DECC4A4D91B9}">
      <dgm:prSet/>
      <dgm:spPr/>
      <dgm:t>
        <a:bodyPr/>
        <a:lstStyle/>
        <a:p>
          <a:endParaRPr lang="nl-NL"/>
        </a:p>
      </dgm:t>
    </dgm:pt>
    <dgm:pt modelId="{07BBB423-47F6-439B-995D-A93B122A3FF5}" type="sibTrans" cxnId="{931AE490-74EC-4119-B00B-DECC4A4D91B9}">
      <dgm:prSet/>
      <dgm:spPr/>
      <dgm:t>
        <a:bodyPr/>
        <a:lstStyle/>
        <a:p>
          <a:endParaRPr lang="nl-NL"/>
        </a:p>
      </dgm:t>
    </dgm:pt>
    <dgm:pt modelId="{DA761C4E-8DD2-4B55-A2CF-110F1E01106D}">
      <dgm:prSet phldrT="[Text]"/>
      <dgm:spPr>
        <a:solidFill>
          <a:schemeClr val="tx2">
            <a:alpha val="5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nl-NL" b="0" spc="300" dirty="0">
            <a:solidFill>
              <a:schemeClr val="bg1"/>
            </a:solidFill>
            <a:latin typeface="Swis721 Blk BT" panose="020B0904030502020204" pitchFamily="34" charset="0"/>
          </a:endParaRPr>
        </a:p>
      </dgm:t>
    </dgm:pt>
    <dgm:pt modelId="{DC2365D4-71D3-4E1E-8D12-5517F33C3416}" type="parTrans" cxnId="{3769D33B-E267-4EF3-838F-C76FBB59B29E}">
      <dgm:prSet/>
      <dgm:spPr/>
      <dgm:t>
        <a:bodyPr/>
        <a:lstStyle/>
        <a:p>
          <a:endParaRPr lang="nl-NL"/>
        </a:p>
      </dgm:t>
    </dgm:pt>
    <dgm:pt modelId="{34278646-0AF1-4026-98CE-F78B4DFDED01}" type="sibTrans" cxnId="{3769D33B-E267-4EF3-838F-C76FBB59B29E}">
      <dgm:prSet/>
      <dgm:spPr/>
      <dgm:t>
        <a:bodyPr/>
        <a:lstStyle/>
        <a:p>
          <a:endParaRPr lang="nl-NL"/>
        </a:p>
      </dgm:t>
    </dgm:pt>
    <dgm:pt modelId="{B6ED14E7-BB1B-4455-9ED8-7FC02F81069F}">
      <dgm:prSet phldrT="[Text]" custScaleX="44793" custScaleY="44298" custLinFactNeighborX="-34259" custLinFactNeighborY="-23509"/>
      <dgm:spPr>
        <a:solidFill>
          <a:schemeClr val="tx2">
            <a:lumMod val="20000"/>
            <a:lumOff val="80000"/>
            <a:alpha val="5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nl-NL" b="0" spc="300" dirty="0">
            <a:solidFill>
              <a:schemeClr val="bg1"/>
            </a:solidFill>
            <a:latin typeface="Swis721 Blk BT" panose="020B0904030502020204" pitchFamily="34" charset="0"/>
          </a:endParaRPr>
        </a:p>
      </dgm:t>
    </dgm:pt>
    <dgm:pt modelId="{029ADB22-3C9E-462D-8B85-2BD97501B1B0}" type="parTrans" cxnId="{63CA7228-C171-4C19-8DF2-DE6B312D42F2}">
      <dgm:prSet/>
      <dgm:spPr/>
      <dgm:t>
        <a:bodyPr/>
        <a:lstStyle/>
        <a:p>
          <a:endParaRPr lang="nl-NL"/>
        </a:p>
      </dgm:t>
    </dgm:pt>
    <dgm:pt modelId="{B5D82B5F-1914-4F68-87F1-CAD34D6AD1A3}" type="sibTrans" cxnId="{63CA7228-C171-4C19-8DF2-DE6B312D42F2}">
      <dgm:prSet/>
      <dgm:spPr/>
      <dgm:t>
        <a:bodyPr/>
        <a:lstStyle/>
        <a:p>
          <a:endParaRPr lang="nl-NL"/>
        </a:p>
      </dgm:t>
    </dgm:pt>
    <dgm:pt modelId="{B7BE0F0F-D994-4CDA-9B7B-820D9C8E12C9}">
      <dgm:prSet phldrT="[Text]"/>
      <dgm:spPr>
        <a:solidFill>
          <a:schemeClr val="tx2">
            <a:lumMod val="60000"/>
            <a:lumOff val="40000"/>
            <a:alpha val="5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nl-NL" b="0" spc="300" dirty="0">
            <a:solidFill>
              <a:schemeClr val="bg1"/>
            </a:solidFill>
            <a:latin typeface="Swis721 Blk BT" panose="020B0904030502020204" pitchFamily="34" charset="0"/>
          </a:endParaRPr>
        </a:p>
      </dgm:t>
    </dgm:pt>
    <dgm:pt modelId="{E25B9DBD-9BE5-45B9-B995-92E1D9F94E33}" type="parTrans" cxnId="{6430005F-0906-460F-AADD-704920A2375D}">
      <dgm:prSet/>
      <dgm:spPr/>
      <dgm:t>
        <a:bodyPr/>
        <a:lstStyle/>
        <a:p>
          <a:endParaRPr lang="nl-NL"/>
        </a:p>
      </dgm:t>
    </dgm:pt>
    <dgm:pt modelId="{1EB2868D-C139-40ED-AAE1-955AC58DF56E}" type="sibTrans" cxnId="{6430005F-0906-460F-AADD-704920A2375D}">
      <dgm:prSet/>
      <dgm:spPr/>
      <dgm:t>
        <a:bodyPr/>
        <a:lstStyle/>
        <a:p>
          <a:endParaRPr lang="nl-NL"/>
        </a:p>
      </dgm:t>
    </dgm:pt>
    <dgm:pt modelId="{817A836B-F3F7-43BD-91E0-60CDBFE87EDD}" type="pres">
      <dgm:prSet presAssocID="{CDB73A4C-F1B7-4555-841C-ACABC2510E32}" presName="Name0" presStyleCnt="0">
        <dgm:presLayoutVars>
          <dgm:chMax val="7"/>
          <dgm:dir/>
          <dgm:resizeHandles val="exact"/>
        </dgm:presLayoutVars>
      </dgm:prSet>
      <dgm:spPr/>
    </dgm:pt>
    <dgm:pt modelId="{4EBB6962-2934-454D-988D-30ADF57929F4}" type="pres">
      <dgm:prSet presAssocID="{CDB73A4C-F1B7-4555-841C-ACABC2510E32}" presName="ellipse1" presStyleLbl="vennNode1" presStyleIdx="0" presStyleCnt="7" custScaleX="80726" custScaleY="79834" custLinFactNeighborX="-6351" custLinFactNeighborY="-3633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DDDC16F-8979-4862-BAE0-E7CC2E640F9B}" type="pres">
      <dgm:prSet presAssocID="{CDB73A4C-F1B7-4555-841C-ACABC2510E32}" presName="ellipse2" presStyleLbl="vennNode1" presStyleIdx="1" presStyleCnt="7" custScaleX="136994" custScaleY="129808" custLinFactNeighborX="-27761" custLinFactNeighborY="32768">
        <dgm:presLayoutVars>
          <dgm:bulletEnabled val="1"/>
        </dgm:presLayoutVars>
      </dgm:prSet>
      <dgm:spPr>
        <a:solidFill>
          <a:schemeClr val="tx2">
            <a:lumMod val="20000"/>
            <a:lumOff val="80000"/>
            <a:alpha val="5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nl-NL"/>
        </a:p>
      </dgm:t>
    </dgm:pt>
    <dgm:pt modelId="{8DD8F2CD-2D2B-4B3C-827D-FEE7A0312665}" type="pres">
      <dgm:prSet presAssocID="{CDB73A4C-F1B7-4555-841C-ACABC2510E32}" presName="ellipse3" presStyleLbl="vennNode1" presStyleIdx="2" presStyleCnt="7" custScaleX="83701" custScaleY="82776" custLinFactNeighborX="-16020" custLinFactNeighborY="-7228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D42FA22-21D6-4810-9D34-6444167A561C}" type="pres">
      <dgm:prSet presAssocID="{CDB73A4C-F1B7-4555-841C-ACABC2510E32}" presName="ellipse4" presStyleLbl="vennNode1" presStyleIdx="3" presStyleCnt="7" custScaleX="85289" custScaleY="84347" custLinFactNeighborX="-25412" custLinFactNeighborY="80438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78E13CF-9BE0-4CCE-9683-019A261B6AC2}" type="pres">
      <dgm:prSet presAssocID="{CDB73A4C-F1B7-4555-841C-ACABC2510E32}" presName="ellipse5" presStyleLbl="vennNode1" presStyleIdx="4" presStyleCnt="7" custScaleX="85289" custScaleY="84347" custLinFactNeighborX="93617" custLinFactNeighborY="4894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558DCF1-9D34-4B05-8156-555D7A8AB1C2}" type="pres">
      <dgm:prSet presAssocID="{CDB73A4C-F1B7-4555-841C-ACABC2510E32}" presName="ellipse6" presStyleLbl="vennNode1" presStyleIdx="5" presStyleCnt="7" custScaleX="124834" custScaleY="121296" custLinFactNeighborX="-1942" custLinFactNeighborY="579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A701220-C6AB-437E-B79A-1067BA1C0488}" type="pres">
      <dgm:prSet presAssocID="{CDB73A4C-F1B7-4555-841C-ACABC2510E32}" presName="ellipse7" presStyleLbl="vennNode1" presStyleIdx="6" presStyleCnt="7" custScaleX="109352" custScaleY="108144" custLinFactNeighborX="-41524" custLinFactNeighborY="-4969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63CA7228-C171-4C19-8DF2-DE6B312D42F2}" srcId="{CDB73A4C-F1B7-4555-841C-ACABC2510E32}" destId="{B6ED14E7-BB1B-4455-9ED8-7FC02F81069F}" srcOrd="8" destOrd="0" parTransId="{029ADB22-3C9E-462D-8B85-2BD97501B1B0}" sibTransId="{B5D82B5F-1914-4F68-87F1-CAD34D6AD1A3}"/>
    <dgm:cxn modelId="{B6F375CA-4E79-4FDF-BB3C-F3E3D058E276}" type="presOf" srcId="{7D563A44-B62D-4F4C-90AD-AE820A702C9F}" destId="{DDDDC16F-8979-4862-BAE0-E7CC2E640F9B}" srcOrd="0" destOrd="0" presId="urn:microsoft.com/office/officeart/2005/8/layout/rings+Icon#2"/>
    <dgm:cxn modelId="{6430005F-0906-460F-AADD-704920A2375D}" srcId="{CDB73A4C-F1B7-4555-841C-ACABC2510E32}" destId="{B7BE0F0F-D994-4CDA-9B7B-820D9C8E12C9}" srcOrd="4" destOrd="0" parTransId="{E25B9DBD-9BE5-45B9-B995-92E1D9F94E33}" sibTransId="{1EB2868D-C139-40ED-AAE1-955AC58DF56E}"/>
    <dgm:cxn modelId="{3769D33B-E267-4EF3-838F-C76FBB59B29E}" srcId="{CDB73A4C-F1B7-4555-841C-ACABC2510E32}" destId="{DA761C4E-8DD2-4B55-A2CF-110F1E01106D}" srcOrd="7" destOrd="0" parTransId="{DC2365D4-71D3-4E1E-8D12-5517F33C3416}" sibTransId="{34278646-0AF1-4026-98CE-F78B4DFDED01}"/>
    <dgm:cxn modelId="{3FAE5DD8-F522-4A78-9763-28CC6FC1E652}" srcId="{CDB73A4C-F1B7-4555-841C-ACABC2510E32}" destId="{3650169E-8C0C-4A49-854F-C77F5DC6A326}" srcOrd="5" destOrd="0" parTransId="{823C4FDA-F79B-45C5-86FF-79AEC0B07F32}" sibTransId="{991D7BAB-2AD5-4A55-AB98-36834815C806}"/>
    <dgm:cxn modelId="{4FE3722F-0AD5-4E4F-BCB8-C8A7F63D4D97}" srcId="{CDB73A4C-F1B7-4555-841C-ACABC2510E32}" destId="{1A343610-1B36-4A31-9B4B-B8283FE66C91}" srcOrd="2" destOrd="0" parTransId="{6447EBC6-C6F6-4899-B23C-29189C660CC3}" sibTransId="{3C315EFD-E136-4E70-9C81-47579D3B6CA8}"/>
    <dgm:cxn modelId="{C48E2FCB-B710-45D4-BCB0-B625D6F5B1BE}" srcId="{CDB73A4C-F1B7-4555-841C-ACABC2510E32}" destId="{7D563A44-B62D-4F4C-90AD-AE820A702C9F}" srcOrd="1" destOrd="0" parTransId="{64C4D5C0-4AF9-4F2B-8185-453DBF5776C3}" sibTransId="{A23A784E-8A39-4EF5-B27C-05D5E5C6403E}"/>
    <dgm:cxn modelId="{FD07A134-398C-4BC2-AE87-CF6A78DA160D}" type="presOf" srcId="{AA3769D2-E108-4D83-B51A-416298A5E73A}" destId="{1D42FA22-21D6-4810-9D34-6444167A561C}" srcOrd="0" destOrd="0" presId="urn:microsoft.com/office/officeart/2005/8/layout/rings+Icon#2"/>
    <dgm:cxn modelId="{942D852A-3502-4681-B7A3-76BDDE0A106B}" srcId="{CDB73A4C-F1B7-4555-841C-ACABC2510E32}" destId="{AA3769D2-E108-4D83-B51A-416298A5E73A}" srcOrd="3" destOrd="0" parTransId="{E3A56242-57D2-4070-90DA-3807BCE5454F}" sibTransId="{A1BFA4F7-FB4C-4C20-B086-F1D2E38D891F}"/>
    <dgm:cxn modelId="{2312777A-F744-47E5-8D29-F28EA68BFB4D}" type="presOf" srcId="{B8B3E6B7-F801-4651-B18F-BED1DE54245A}" destId="{7A701220-C6AB-437E-B79A-1067BA1C0488}" srcOrd="0" destOrd="0" presId="urn:microsoft.com/office/officeart/2005/8/layout/rings+Icon#2"/>
    <dgm:cxn modelId="{F49EDE1A-1EB4-4BEE-B1C2-02D51407FB22}" type="presOf" srcId="{39BFBF7E-B195-4CA1-834F-0F09FB9B1864}" destId="{4EBB6962-2934-454D-988D-30ADF57929F4}" srcOrd="0" destOrd="0" presId="urn:microsoft.com/office/officeart/2005/8/layout/rings+Icon#2"/>
    <dgm:cxn modelId="{0559CCCF-C026-46A5-A22F-F9BFCE7BBDCC}" type="presOf" srcId="{1A343610-1B36-4A31-9B4B-B8283FE66C91}" destId="{8DD8F2CD-2D2B-4B3C-827D-FEE7A0312665}" srcOrd="0" destOrd="0" presId="urn:microsoft.com/office/officeart/2005/8/layout/rings+Icon#2"/>
    <dgm:cxn modelId="{0B6EC3F4-465D-4ECD-9AAC-94CFF10DC323}" type="presOf" srcId="{3650169E-8C0C-4A49-854F-C77F5DC6A326}" destId="{1558DCF1-9D34-4B05-8156-555D7A8AB1C2}" srcOrd="0" destOrd="0" presId="urn:microsoft.com/office/officeart/2005/8/layout/rings+Icon#2"/>
    <dgm:cxn modelId="{931AE490-74EC-4119-B00B-DECC4A4D91B9}" srcId="{CDB73A4C-F1B7-4555-841C-ACABC2510E32}" destId="{B8B3E6B7-F801-4651-B18F-BED1DE54245A}" srcOrd="6" destOrd="0" parTransId="{1B96B31F-2524-4CE5-BC01-C906D12CDFBE}" sibTransId="{07BBB423-47F6-439B-995D-A93B122A3FF5}"/>
    <dgm:cxn modelId="{26168E3E-1AEB-4F49-8035-E4674168CF02}" type="presOf" srcId="{B7BE0F0F-D994-4CDA-9B7B-820D9C8E12C9}" destId="{278E13CF-9BE0-4CCE-9683-019A261B6AC2}" srcOrd="0" destOrd="0" presId="urn:microsoft.com/office/officeart/2005/8/layout/rings+Icon#2"/>
    <dgm:cxn modelId="{95C58FA8-9E03-48A6-95A1-C4F165BB6176}" srcId="{CDB73A4C-F1B7-4555-841C-ACABC2510E32}" destId="{39BFBF7E-B195-4CA1-834F-0F09FB9B1864}" srcOrd="0" destOrd="0" parTransId="{92F81837-4B30-4C5F-BD48-43FC68237753}" sibTransId="{248D60A6-823F-4472-9F49-447D12F74D8A}"/>
    <dgm:cxn modelId="{5D0975A3-44BD-4FA5-9921-2C2DC214EA3F}" type="presOf" srcId="{CDB73A4C-F1B7-4555-841C-ACABC2510E32}" destId="{817A836B-F3F7-43BD-91E0-60CDBFE87EDD}" srcOrd="0" destOrd="0" presId="urn:microsoft.com/office/officeart/2005/8/layout/rings+Icon#2"/>
    <dgm:cxn modelId="{C375759E-BFE6-422F-A61C-69F73AAD6C00}" type="presParOf" srcId="{817A836B-F3F7-43BD-91E0-60CDBFE87EDD}" destId="{4EBB6962-2934-454D-988D-30ADF57929F4}" srcOrd="0" destOrd="0" presId="urn:microsoft.com/office/officeart/2005/8/layout/rings+Icon#2"/>
    <dgm:cxn modelId="{2FB0CB1A-3D4D-43C5-A025-07360601984A}" type="presParOf" srcId="{817A836B-F3F7-43BD-91E0-60CDBFE87EDD}" destId="{DDDDC16F-8979-4862-BAE0-E7CC2E640F9B}" srcOrd="1" destOrd="0" presId="urn:microsoft.com/office/officeart/2005/8/layout/rings+Icon#2"/>
    <dgm:cxn modelId="{E98D10EF-8326-4813-ADDE-9B468A77DF30}" type="presParOf" srcId="{817A836B-F3F7-43BD-91E0-60CDBFE87EDD}" destId="{8DD8F2CD-2D2B-4B3C-827D-FEE7A0312665}" srcOrd="2" destOrd="0" presId="urn:microsoft.com/office/officeart/2005/8/layout/rings+Icon#2"/>
    <dgm:cxn modelId="{D0BFBCA3-0E39-45CF-89ED-1234D4734BCC}" type="presParOf" srcId="{817A836B-F3F7-43BD-91E0-60CDBFE87EDD}" destId="{1D42FA22-21D6-4810-9D34-6444167A561C}" srcOrd="3" destOrd="0" presId="urn:microsoft.com/office/officeart/2005/8/layout/rings+Icon#2"/>
    <dgm:cxn modelId="{C8134AA4-4E04-4DF1-8C4A-B61A17E2DEC5}" type="presParOf" srcId="{817A836B-F3F7-43BD-91E0-60CDBFE87EDD}" destId="{278E13CF-9BE0-4CCE-9683-019A261B6AC2}" srcOrd="4" destOrd="0" presId="urn:microsoft.com/office/officeart/2005/8/layout/rings+Icon#2"/>
    <dgm:cxn modelId="{E73B7F8B-B72D-4A6E-AE60-D8801CF9E35D}" type="presParOf" srcId="{817A836B-F3F7-43BD-91E0-60CDBFE87EDD}" destId="{1558DCF1-9D34-4B05-8156-555D7A8AB1C2}" srcOrd="5" destOrd="0" presId="urn:microsoft.com/office/officeart/2005/8/layout/rings+Icon#2"/>
    <dgm:cxn modelId="{F765DB28-D062-4F31-B5EC-6F47C89E0C76}" type="presParOf" srcId="{817A836B-F3F7-43BD-91E0-60CDBFE87EDD}" destId="{7A701220-C6AB-437E-B79A-1067BA1C0488}" srcOrd="6" destOrd="0" presId="urn:microsoft.com/office/officeart/2005/8/layout/rings+Icon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B6962-2934-454D-988D-30ADF57929F4}">
      <dsp:nvSpPr>
        <dsp:cNvPr id="0" name=""/>
        <dsp:cNvSpPr/>
      </dsp:nvSpPr>
      <dsp:spPr>
        <a:xfrm>
          <a:off x="0" y="1152138"/>
          <a:ext cx="2858054" cy="3032809"/>
        </a:xfrm>
        <a:prstGeom prst="ellipse">
          <a:avLst/>
        </a:prstGeom>
        <a:solidFill>
          <a:schemeClr val="tx2">
            <a:lumMod val="20000"/>
            <a:lumOff val="80000"/>
            <a:alpha val="50000"/>
          </a:schemeClr>
        </a:solidFill>
        <a:ln w="12700" cap="flat" cmpd="sng" algn="ctr">
          <a:solidFill>
            <a:schemeClr val="tx2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b="0" kern="1200" spc="300" dirty="0" smtClean="0">
              <a:solidFill>
                <a:schemeClr val="bg1"/>
              </a:solidFill>
              <a:latin typeface="Swis721 Blk BT" panose="020B0904030502020204" pitchFamily="34" charset="0"/>
            </a:rPr>
            <a:t>  </a:t>
          </a:r>
          <a:endParaRPr lang="nl-NL" sz="2200" b="0" kern="1200" spc="300" dirty="0">
            <a:solidFill>
              <a:schemeClr val="bg1"/>
            </a:solidFill>
            <a:latin typeface="Swis721 Blk BT" panose="020B0904030502020204" pitchFamily="34" charset="0"/>
          </a:endParaRPr>
        </a:p>
      </dsp:txBody>
      <dsp:txXfrm>
        <a:off x="418552" y="1596283"/>
        <a:ext cx="2020950" cy="2144519"/>
      </dsp:txXfrm>
    </dsp:sp>
    <dsp:sp modelId="{DDDDC16F-8979-4862-BAE0-E7CC2E640F9B}">
      <dsp:nvSpPr>
        <dsp:cNvPr id="0" name=""/>
        <dsp:cNvSpPr/>
      </dsp:nvSpPr>
      <dsp:spPr>
        <a:xfrm>
          <a:off x="1606441" y="1143660"/>
          <a:ext cx="2858054" cy="3032809"/>
        </a:xfrm>
        <a:prstGeom prst="ellipse">
          <a:avLst/>
        </a:prstGeom>
        <a:solidFill>
          <a:schemeClr val="tx2">
            <a:lumMod val="20000"/>
            <a:lumOff val="80000"/>
            <a:alpha val="50000"/>
          </a:schemeClr>
        </a:solidFill>
        <a:ln w="12700" cap="flat" cmpd="sng" algn="ctr">
          <a:solidFill>
            <a:schemeClr val="tx2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b="0" kern="1200" spc="300" dirty="0" smtClean="0">
              <a:solidFill>
                <a:schemeClr val="bg1"/>
              </a:solidFill>
              <a:latin typeface="Swis721 Blk BT" panose="020B0904030502020204" pitchFamily="34" charset="0"/>
            </a:rPr>
            <a:t> </a:t>
          </a:r>
          <a:endParaRPr lang="nl-NL" sz="2200" b="0" kern="1200" spc="300" dirty="0">
            <a:solidFill>
              <a:schemeClr val="bg1"/>
            </a:solidFill>
            <a:latin typeface="Swis721 Blk BT" panose="020B0904030502020204" pitchFamily="34" charset="0"/>
          </a:endParaRPr>
        </a:p>
      </dsp:txBody>
      <dsp:txXfrm>
        <a:off x="2024993" y="1587805"/>
        <a:ext cx="2020950" cy="21445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B6962-2934-454D-988D-30ADF57929F4}">
      <dsp:nvSpPr>
        <dsp:cNvPr id="0" name=""/>
        <dsp:cNvSpPr/>
      </dsp:nvSpPr>
      <dsp:spPr>
        <a:xfrm>
          <a:off x="0" y="808792"/>
          <a:ext cx="1819415" cy="1799341"/>
        </a:xfrm>
        <a:prstGeom prst="ellipse">
          <a:avLst/>
        </a:prstGeom>
        <a:solidFill>
          <a:schemeClr val="accent1">
            <a:lumMod val="60000"/>
            <a:lumOff val="40000"/>
            <a:alpha val="50000"/>
          </a:schemeClr>
        </a:solidFill>
        <a:ln w="12700" cap="flat" cmpd="sng" algn="ctr">
          <a:solidFill>
            <a:schemeClr val="tx2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800" b="0" kern="1200" spc="300" dirty="0">
            <a:solidFill>
              <a:schemeClr val="bg1"/>
            </a:solidFill>
            <a:latin typeface="Swis721 Blk BT" panose="020B0904030502020204" pitchFamily="34" charset="0"/>
          </a:endParaRPr>
        </a:p>
      </dsp:txBody>
      <dsp:txXfrm>
        <a:off x="266447" y="1072299"/>
        <a:ext cx="1286521" cy="1272327"/>
      </dsp:txXfrm>
    </dsp:sp>
    <dsp:sp modelId="{DDDDC16F-8979-4862-BAE0-E7CC2E640F9B}">
      <dsp:nvSpPr>
        <dsp:cNvPr id="0" name=""/>
        <dsp:cNvSpPr/>
      </dsp:nvSpPr>
      <dsp:spPr>
        <a:xfrm>
          <a:off x="0" y="3461532"/>
          <a:ext cx="3087592" cy="2925682"/>
        </a:xfrm>
        <a:prstGeom prst="ellipse">
          <a:avLst/>
        </a:prstGeom>
        <a:solidFill>
          <a:schemeClr val="tx2">
            <a:lumMod val="20000"/>
            <a:lumOff val="80000"/>
            <a:alpha val="50000"/>
          </a:schemeClr>
        </a:solidFill>
        <a:ln w="12700" cap="flat" cmpd="sng" algn="ctr">
          <a:solidFill>
            <a:schemeClr val="tx2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500" b="0" kern="1200" spc="300" dirty="0">
            <a:solidFill>
              <a:schemeClr val="bg1"/>
            </a:solidFill>
            <a:latin typeface="Swis721 Blk BT" panose="020B0904030502020204" pitchFamily="34" charset="0"/>
          </a:endParaRPr>
        </a:p>
      </dsp:txBody>
      <dsp:txXfrm>
        <a:off x="452167" y="3889988"/>
        <a:ext cx="2183258" cy="2068770"/>
      </dsp:txXfrm>
    </dsp:sp>
    <dsp:sp modelId="{8DD8F2CD-2D2B-4B3C-827D-FEE7A0312665}">
      <dsp:nvSpPr>
        <dsp:cNvPr id="0" name=""/>
        <dsp:cNvSpPr/>
      </dsp:nvSpPr>
      <dsp:spPr>
        <a:xfrm>
          <a:off x="1970217" y="0"/>
          <a:ext cx="1886466" cy="1865649"/>
        </a:xfrm>
        <a:prstGeom prst="ellipse">
          <a:avLst/>
        </a:prstGeom>
        <a:solidFill>
          <a:schemeClr val="accent1">
            <a:lumMod val="60000"/>
            <a:lumOff val="40000"/>
            <a:alpha val="50000"/>
          </a:schemeClr>
        </a:solidFill>
        <a:ln w="12700" cap="flat" cmpd="sng" algn="ctr">
          <a:solidFill>
            <a:schemeClr val="tx2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100" b="0" kern="1200" spc="300" dirty="0">
            <a:solidFill>
              <a:schemeClr val="bg1"/>
            </a:solidFill>
            <a:latin typeface="Swis721 Blk BT" panose="020B0904030502020204" pitchFamily="34" charset="0"/>
          </a:endParaRPr>
        </a:p>
      </dsp:txBody>
      <dsp:txXfrm>
        <a:off x="2246484" y="273218"/>
        <a:ext cx="1333932" cy="1319213"/>
      </dsp:txXfrm>
    </dsp:sp>
    <dsp:sp modelId="{1D42FA22-21D6-4810-9D34-6444167A561C}">
      <dsp:nvSpPr>
        <dsp:cNvPr id="0" name=""/>
        <dsp:cNvSpPr/>
      </dsp:nvSpPr>
      <dsp:spPr>
        <a:xfrm>
          <a:off x="2894634" y="5048256"/>
          <a:ext cx="1922256" cy="1901057"/>
        </a:xfrm>
        <a:prstGeom prst="ellipse">
          <a:avLst/>
        </a:prstGeom>
        <a:solidFill>
          <a:schemeClr val="accent1">
            <a:lumMod val="60000"/>
            <a:lumOff val="40000"/>
            <a:alpha val="50000"/>
          </a:schemeClr>
        </a:solidFill>
        <a:ln w="12700" cap="flat" cmpd="sng" algn="ctr">
          <a:solidFill>
            <a:schemeClr val="tx2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300" b="0" kern="1200" spc="300" dirty="0">
            <a:solidFill>
              <a:schemeClr val="bg1"/>
            </a:solidFill>
            <a:latin typeface="Swis721 Blk BT" panose="020B0904030502020204" pitchFamily="34" charset="0"/>
          </a:endParaRPr>
        </a:p>
      </dsp:txBody>
      <dsp:txXfrm>
        <a:off x="3176142" y="5326659"/>
        <a:ext cx="1359240" cy="1344251"/>
      </dsp:txXfrm>
    </dsp:sp>
    <dsp:sp modelId="{278E13CF-9BE0-4CCE-9683-019A261B6AC2}">
      <dsp:nvSpPr>
        <dsp:cNvPr id="0" name=""/>
        <dsp:cNvSpPr/>
      </dsp:nvSpPr>
      <dsp:spPr>
        <a:xfrm>
          <a:off x="6732237" y="2680065"/>
          <a:ext cx="1922256" cy="1901057"/>
        </a:xfrm>
        <a:prstGeom prst="ellipse">
          <a:avLst/>
        </a:prstGeom>
        <a:solidFill>
          <a:schemeClr val="tx2">
            <a:lumMod val="60000"/>
            <a:lumOff val="40000"/>
            <a:alpha val="50000"/>
          </a:schemeClr>
        </a:solidFill>
        <a:ln w="12700" cap="flat" cmpd="sng" algn="ctr">
          <a:solidFill>
            <a:schemeClr val="tx2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300" b="0" kern="1200" spc="300" dirty="0">
            <a:solidFill>
              <a:schemeClr val="bg1"/>
            </a:solidFill>
            <a:latin typeface="Swis721 Blk BT" panose="020B0904030502020204" pitchFamily="34" charset="0"/>
          </a:endParaRPr>
        </a:p>
      </dsp:txBody>
      <dsp:txXfrm>
        <a:off x="7013745" y="2958468"/>
        <a:ext cx="1359240" cy="1344251"/>
      </dsp:txXfrm>
    </dsp:sp>
    <dsp:sp modelId="{1558DCF1-9D34-4B05-8156-555D7A8AB1C2}">
      <dsp:nvSpPr>
        <dsp:cNvPr id="0" name=""/>
        <dsp:cNvSpPr/>
      </dsp:nvSpPr>
      <dsp:spPr>
        <a:xfrm>
          <a:off x="5286868" y="4124165"/>
          <a:ext cx="2813528" cy="2733834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tx2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500" b="0" kern="1200" spc="300" dirty="0">
            <a:solidFill>
              <a:schemeClr val="bg1"/>
            </a:solidFill>
            <a:latin typeface="Swis721 Blk BT" panose="020B0904030502020204" pitchFamily="34" charset="0"/>
          </a:endParaRPr>
        </a:p>
      </dsp:txBody>
      <dsp:txXfrm>
        <a:off x="5698900" y="4524526"/>
        <a:ext cx="1989464" cy="1933112"/>
      </dsp:txXfrm>
    </dsp:sp>
    <dsp:sp modelId="{7A701220-C6AB-437E-B79A-1067BA1C0488}">
      <dsp:nvSpPr>
        <dsp:cNvPr id="0" name=""/>
        <dsp:cNvSpPr/>
      </dsp:nvSpPr>
      <dsp:spPr>
        <a:xfrm>
          <a:off x="5724139" y="188644"/>
          <a:ext cx="2464592" cy="2437407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tx2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500" b="0" kern="1200" spc="300" dirty="0">
            <a:solidFill>
              <a:schemeClr val="bg1"/>
            </a:solidFill>
            <a:latin typeface="Swis721 Blk BT" panose="020B0904030502020204" pitchFamily="34" charset="0"/>
          </a:endParaRPr>
        </a:p>
      </dsp:txBody>
      <dsp:txXfrm>
        <a:off x="6085070" y="545594"/>
        <a:ext cx="1742730" cy="1723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#1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#2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58570-680D-4C8C-A7FE-123284C881F9}" type="datetimeFigureOut">
              <a:rPr lang="en-US" smtClean="0"/>
              <a:t>9/6/2015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40869-4F14-4312-AB17-3580B10E6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1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DD4DB-B286-47FD-AA5B-25734FDCC0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46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DD4DB-B286-47FD-AA5B-25734FDCC0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8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DD4DB-B286-47FD-AA5B-25734FDCC0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33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DD4DB-B286-47FD-AA5B-25734FDCC00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4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AFE4-41D8-4C94-AC1F-24B9D7F5DA74}" type="datetimeFigureOut">
              <a:rPr lang="en-US" smtClean="0"/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AF74-1723-4D7B-955A-7BCD2292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6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AFE4-41D8-4C94-AC1F-24B9D7F5DA74}" type="datetimeFigureOut">
              <a:rPr lang="en-US" smtClean="0"/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AF74-1723-4D7B-955A-7BCD2292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9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AFE4-41D8-4C94-AC1F-24B9D7F5DA74}" type="datetimeFigureOut">
              <a:rPr lang="en-US" smtClean="0"/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AF74-1723-4D7B-955A-7BCD2292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51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F6943-A0D0-4D52-9BAB-12249895DFD0}" type="datetime1">
              <a:rPr lang="en-US" smtClean="0"/>
              <a:t>9/6/2015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Rotterdam Vastgoed 25062015 KCAP Ruurd Gietema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BE89B-39D6-E64C-9614-ED1BC6772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2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AFE4-41D8-4C94-AC1F-24B9D7F5DA74}" type="datetimeFigureOut">
              <a:rPr lang="en-US" smtClean="0"/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AF74-1723-4D7B-955A-7BCD2292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4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AFE4-41D8-4C94-AC1F-24B9D7F5DA74}" type="datetimeFigureOut">
              <a:rPr lang="en-US" smtClean="0"/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AF74-1723-4D7B-955A-7BCD2292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7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AFE4-41D8-4C94-AC1F-24B9D7F5DA74}" type="datetimeFigureOut">
              <a:rPr lang="en-US" smtClean="0"/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AF74-1723-4D7B-955A-7BCD2292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6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AFE4-41D8-4C94-AC1F-24B9D7F5DA74}" type="datetimeFigureOut">
              <a:rPr lang="en-US" smtClean="0"/>
              <a:t>9/6/2015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AF74-1723-4D7B-955A-7BCD2292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8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AFE4-41D8-4C94-AC1F-24B9D7F5DA74}" type="datetimeFigureOut">
              <a:rPr lang="en-US" smtClean="0"/>
              <a:t>9/6/2015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AF74-1723-4D7B-955A-7BCD2292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AFE4-41D8-4C94-AC1F-24B9D7F5DA74}" type="datetimeFigureOut">
              <a:rPr lang="en-US" smtClean="0"/>
              <a:t>9/6/2015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AF74-1723-4D7B-955A-7BCD2292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4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AFE4-41D8-4C94-AC1F-24B9D7F5DA74}" type="datetimeFigureOut">
              <a:rPr lang="en-US" smtClean="0"/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AF74-1723-4D7B-955A-7BCD2292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1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AFE4-41D8-4C94-AC1F-24B9D7F5DA74}" type="datetimeFigureOut">
              <a:rPr lang="en-US" smtClean="0"/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AF74-1723-4D7B-955A-7BCD2292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7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FAFE4-41D8-4C94-AC1F-24B9D7F5DA74}" type="datetimeFigureOut">
              <a:rPr lang="en-US" smtClean="0"/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3AF74-1723-4D7B-955A-7BCD2292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9630"/>
          <a:stretch/>
        </p:blipFill>
        <p:spPr>
          <a:xfrm>
            <a:off x="0" y="0"/>
            <a:ext cx="12192000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23310" y="5694877"/>
            <a:ext cx="384752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Ruurd </a:t>
            </a: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Gietema</a:t>
            </a:r>
          </a:p>
          <a:p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Urban Planner / Partner KCAP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" b="50000"/>
          <a:stretch/>
        </p:blipFill>
        <p:spPr>
          <a:xfrm>
            <a:off x="67386" y="37905"/>
            <a:ext cx="12057228" cy="33910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280" y="1818095"/>
            <a:ext cx="1121263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40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nl-NL" sz="6000" b="1" dirty="0" smtClean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  <a:r>
              <a:rPr lang="nl-NL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Architecture </a:t>
            </a:r>
            <a:r>
              <a:rPr lang="nl-NL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Planning</a:t>
            </a:r>
          </a:p>
          <a:p>
            <a:pPr algn="ctr"/>
            <a:r>
              <a:rPr lang="nl-NL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Centralities</a:t>
            </a:r>
            <a:r>
              <a:rPr lang="nl-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 Mass </a:t>
            </a:r>
            <a:r>
              <a:rPr lang="nl-NL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Fabric</a:t>
            </a:r>
            <a:endParaRPr lang="nl-NL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74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2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1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9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6280" y="1818095"/>
            <a:ext cx="1121263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40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nl-NL" sz="6000" b="1" dirty="0" smtClean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  <a:r>
              <a:rPr lang="nl-NL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Architecture </a:t>
            </a:r>
            <a:r>
              <a:rPr lang="nl-NL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Planning</a:t>
            </a:r>
          </a:p>
          <a:p>
            <a:pPr algn="ctr"/>
            <a:r>
              <a:rPr lang="nl-NL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Centralities</a:t>
            </a:r>
            <a:r>
              <a:rPr lang="nl-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Mass </a:t>
            </a:r>
            <a:r>
              <a:rPr lang="nl-NL" sz="3200" b="1" dirty="0" err="1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32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b="1" dirty="0" err="1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</a:t>
            </a:r>
            <a:endParaRPr lang="nl-NL" sz="3200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95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98" y="0"/>
            <a:ext cx="11877261" cy="7284720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140618 ari singapore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66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0" y="-812"/>
            <a:ext cx="10330714" cy="688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Rotterdam Vastgoed 25062015 KCAP Ruurd Gietema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56470" y="6050632"/>
            <a:ext cx="856895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GB" sz="2000" b="1" dirty="0" err="1" smtClean="0">
                <a:latin typeface="Courier New" pitchFamily="49" charset="0"/>
              </a:rPr>
              <a:t>Hafencity</a:t>
            </a:r>
            <a:r>
              <a:rPr lang="en-GB" sz="2000" b="1" dirty="0" smtClean="0">
                <a:latin typeface="Courier New" pitchFamily="49" charset="0"/>
              </a:rPr>
              <a:t> Hamburg [GE]</a:t>
            </a:r>
            <a:endParaRPr lang="de-DE" sz="2000" b="1" dirty="0">
              <a:solidFill>
                <a:schemeClr val="bg1"/>
              </a:solidFill>
              <a:latin typeface="Courier New" pitchFamily="49" charset="0"/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378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28700" y="6405146"/>
            <a:ext cx="11036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 smtClean="0">
                <a:latin typeface="Courier New" pitchFamily="49" charset="0"/>
                <a:ea typeface="Geneva" pitchFamily="1" charset="-128"/>
              </a:rPr>
              <a:t>1 extend city center 40% 	2 archipelago of quarters		3 Sites for specials</a:t>
            </a:r>
          </a:p>
          <a:p>
            <a:pPr eaLnBrk="0" hangingPunct="0"/>
            <a:endParaRPr lang="en-US" sz="1600" b="1" dirty="0">
              <a:latin typeface="Courier New" pitchFamily="49" charset="0"/>
              <a:ea typeface="Geneva" pitchFamily="1" charset="-128"/>
            </a:endParaRPr>
          </a:p>
        </p:txBody>
      </p:sp>
      <p:pic>
        <p:nvPicPr>
          <p:cNvPr id="6" name="Picture 3" descr="DREIE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510" y="4935483"/>
            <a:ext cx="2527655" cy="115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AS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3"/>
          <a:stretch>
            <a:fillRect/>
          </a:stretch>
        </p:blipFill>
        <p:spPr bwMode="auto">
          <a:xfrm>
            <a:off x="4546600" y="5063469"/>
            <a:ext cx="2472123" cy="95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502902" y="5988320"/>
            <a:ext cx="359562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endParaRPr lang="en-US" sz="1600" b="1" dirty="0">
              <a:solidFill>
                <a:schemeClr val="bg1"/>
              </a:solidFill>
              <a:latin typeface="Courier New" pitchFamily="49" charset="0"/>
              <a:ea typeface="Geneva" pitchFamily="1" charset="-128"/>
            </a:endParaRPr>
          </a:p>
          <a:p>
            <a:pPr eaLnBrk="0" hangingPunct="0"/>
            <a:endParaRPr lang="en-US" sz="1600" b="1" dirty="0">
              <a:solidFill>
                <a:schemeClr val="bg1"/>
              </a:solidFill>
              <a:latin typeface="Courier New" pitchFamily="49" charset="0"/>
              <a:ea typeface="Geneva" pitchFamily="1" charset="-128"/>
            </a:endParaRPr>
          </a:p>
          <a:p>
            <a:pPr eaLnBrk="0" hangingPunct="0"/>
            <a:endParaRPr lang="en-US" sz="1600" b="1" dirty="0">
              <a:solidFill>
                <a:schemeClr val="bg1"/>
              </a:solidFill>
              <a:latin typeface="Courier New" pitchFamily="49" charset="0"/>
              <a:ea typeface="Geneva" pitchFamily="1" charset="-128"/>
            </a:endParaRPr>
          </a:p>
          <a:p>
            <a:pPr eaLnBrk="0" hangingPunct="0"/>
            <a:endParaRPr lang="en-US" sz="1600" b="1" dirty="0">
              <a:solidFill>
                <a:schemeClr val="bg1"/>
              </a:solidFill>
              <a:latin typeface="Courier New" pitchFamily="49" charset="0"/>
              <a:ea typeface="Geneva" pitchFamily="1" charset="-128"/>
            </a:endParaRPr>
          </a:p>
          <a:p>
            <a:pPr eaLnBrk="0" hangingPunct="0"/>
            <a:endParaRPr lang="en-US" sz="1600" b="1" dirty="0">
              <a:solidFill>
                <a:schemeClr val="bg1"/>
              </a:solidFill>
              <a:latin typeface="Courier New" pitchFamily="49" charset="0"/>
              <a:ea typeface="Geneva" pitchFamily="1" charset="-128"/>
            </a:endParaRPr>
          </a:p>
          <a:p>
            <a:pPr eaLnBrk="0" hangingPunct="0"/>
            <a:endParaRPr lang="en-US" sz="1600" b="1" dirty="0">
              <a:latin typeface="Courier New" pitchFamily="49" charset="0"/>
              <a:ea typeface="Geneva" pitchFamily="1" charset="-128"/>
            </a:endParaRPr>
          </a:p>
          <a:p>
            <a:pPr eaLnBrk="0" hangingPunct="0"/>
            <a:endParaRPr lang="en-US" sz="1600" b="1" dirty="0">
              <a:latin typeface="Courier New" pitchFamily="49" charset="0"/>
              <a:ea typeface="Geneva" pitchFamily="1" charset="-128"/>
            </a:endParaRPr>
          </a:p>
          <a:p>
            <a:pPr eaLnBrk="0" hangingPunct="0"/>
            <a:endParaRPr lang="en-US" sz="1600" b="1" dirty="0">
              <a:latin typeface="Courier New" pitchFamily="49" charset="0"/>
              <a:ea typeface="Geneva" pitchFamily="1" charset="-128"/>
            </a:endParaRPr>
          </a:p>
          <a:p>
            <a:pPr eaLnBrk="0" hangingPunct="0"/>
            <a:endParaRPr lang="en-US" sz="1600" b="1" dirty="0">
              <a:latin typeface="Courier New" pitchFamily="49" charset="0"/>
              <a:ea typeface="Geneva" pitchFamily="1" charset="-128"/>
            </a:endParaRPr>
          </a:p>
          <a:p>
            <a:pPr eaLnBrk="0" hangingPunct="0"/>
            <a:endParaRPr lang="en-US" sz="1600" dirty="0">
              <a:solidFill>
                <a:schemeClr val="bg1"/>
              </a:solidFill>
              <a:latin typeface="Courier New" pitchFamily="49" charset="0"/>
              <a:ea typeface="Geneva" pitchFamily="1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9" t="26543" b="10494"/>
          <a:stretch/>
        </p:blipFill>
        <p:spPr>
          <a:xfrm>
            <a:off x="0" y="420018"/>
            <a:ext cx="12192000" cy="4321001"/>
          </a:xfrm>
          <a:prstGeom prst="rect">
            <a:avLst/>
          </a:prstGeom>
        </p:spPr>
      </p:pic>
      <p:pic>
        <p:nvPicPr>
          <p:cNvPr id="11" name="Picture 2" descr="leitid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9" y="4952877"/>
            <a:ext cx="1988655" cy="156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Rotterdam Vastgoed 25062015 KCAP Ruurd Gietema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" t="32540" r="-49" b="14126"/>
          <a:stretch/>
        </p:blipFill>
        <p:spPr>
          <a:xfrm>
            <a:off x="17546" y="330662"/>
            <a:ext cx="12196548" cy="433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0609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493000" y="3784600"/>
            <a:ext cx="4076700" cy="294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9" name="Bild 1" descr="9930AS_(c)Fotofrizz_Am_Sandtorkai_Dalmannkai_Luftbild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26"/>
          <a:stretch/>
        </p:blipFill>
        <p:spPr>
          <a:xfrm>
            <a:off x="-528736" y="116632"/>
            <a:ext cx="13929817" cy="674269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Rotterdam Vastgoed 25062015 KCAP Ruurd Gietema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9616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centralities kees christiaanse usa</a:t>
            </a:r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99" y="-374706"/>
            <a:ext cx="9007119" cy="749940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300287"/>
            <a:ext cx="2133600" cy="17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5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656"/>
            <a:ext cx="12192000" cy="812799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Rotterdam Vastgoed 25062015 KCAP Ruurd Gietema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5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7384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3173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31250"/>
            <a:ext cx="6096000" cy="4048835"/>
          </a:xfrm>
          <a:prstGeom prst="rect">
            <a:avLst/>
          </a:prstGeom>
        </p:spPr>
      </p:pic>
      <p:sp>
        <p:nvSpPr>
          <p:cNvPr id="11" name="Textfeld 30"/>
          <p:cNvSpPr txBox="1"/>
          <p:nvPr/>
        </p:nvSpPr>
        <p:spPr>
          <a:xfrm>
            <a:off x="4439816" y="1845404"/>
            <a:ext cx="100811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 err="1"/>
              <a:t>main</a:t>
            </a:r>
            <a:r>
              <a:rPr lang="de-DE" sz="800" b="1" dirty="0"/>
              <a:t> </a:t>
            </a:r>
            <a:r>
              <a:rPr lang="de-DE" sz="800" b="1" dirty="0" err="1"/>
              <a:t>dyke</a:t>
            </a:r>
            <a:r>
              <a:rPr lang="de-DE" sz="800" b="1" dirty="0"/>
              <a:t> </a:t>
            </a:r>
            <a:r>
              <a:rPr lang="de-DE" sz="800" b="1" dirty="0" err="1"/>
              <a:t>line</a:t>
            </a:r>
            <a:endParaRPr lang="de-DE" sz="800" b="1" dirty="0"/>
          </a:p>
        </p:txBody>
      </p:sp>
      <p:sp>
        <p:nvSpPr>
          <p:cNvPr id="12" name="Rechteck 4"/>
          <p:cNvSpPr/>
          <p:nvPr/>
        </p:nvSpPr>
        <p:spPr bwMode="auto">
          <a:xfrm>
            <a:off x="9624392" y="5805265"/>
            <a:ext cx="1872208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Rotterdam Vastgoed 25062015 KCAP Ruurd Gietema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5042" r="16341" b="15042"/>
          <a:stretch>
            <a:fillRect/>
          </a:stretch>
        </p:blipFill>
        <p:spPr bwMode="auto">
          <a:xfrm>
            <a:off x="-137160" y="-849352"/>
            <a:ext cx="6240534" cy="442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N:\Temp Stud Mark\VI STUDENTEN\NT - Nico Thies\1Schneider\Bildvergleich Flut Normal\Direktvergleich\Elbarkaden2_Normal_AI5_46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2" b="9651"/>
          <a:stretch/>
        </p:blipFill>
        <p:spPr bwMode="auto">
          <a:xfrm>
            <a:off x="-1032792" y="3431250"/>
            <a:ext cx="7143539" cy="343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360" y="-185163"/>
            <a:ext cx="6103640" cy="406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52420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 3167-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9751"/>
            <a:ext cx="12244447" cy="376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95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Rotterdam Vastgoed 25062015 KCAP Ruurd Gietema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3299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750" t="7481" r="33667" b="4963"/>
          <a:stretch/>
        </p:blipFill>
        <p:spPr>
          <a:xfrm>
            <a:off x="3124200" y="-944880"/>
            <a:ext cx="5958840" cy="900684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Rotterdam Vastgoed 25062015 KCAP Ruurd Gietema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329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66" y="-221797"/>
            <a:ext cx="12300166" cy="818469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142008" y="-190500"/>
            <a:ext cx="5535642" cy="36151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82461" y="6085936"/>
            <a:ext cx="91440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b="1" dirty="0" smtClean="0">
                <a:latin typeface="Courier New" panose="02070309020205020404" pitchFamily="49" charset="0"/>
                <a:ea typeface="Geneva" pitchFamily="1" charset="-128"/>
              </a:rPr>
              <a:t>Masterplan for Hamburg </a:t>
            </a:r>
            <a:r>
              <a:rPr lang="en-US" altLang="en-US" b="1" dirty="0" err="1" smtClean="0">
                <a:latin typeface="Courier New" panose="02070309020205020404" pitchFamily="49" charset="0"/>
                <a:ea typeface="Geneva" pitchFamily="1" charset="-128"/>
              </a:rPr>
              <a:t>Olympiade</a:t>
            </a:r>
            <a:endParaRPr lang="en-US" altLang="en-US" sz="1600" dirty="0">
              <a:latin typeface="Courier New" panose="02070309020205020404" pitchFamily="49" charset="0"/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077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083" t="16615" r="21528" b="2099"/>
          <a:stretch/>
        </p:blipFill>
        <p:spPr>
          <a:xfrm>
            <a:off x="6095152" y="1422399"/>
            <a:ext cx="6096848" cy="41990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362" t="12335" r="23055" b="17161"/>
          <a:stretch/>
        </p:blipFill>
        <p:spPr>
          <a:xfrm>
            <a:off x="-812800" y="1016000"/>
            <a:ext cx="6731000" cy="4890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362" t="6049" r="23055" b="87848"/>
          <a:stretch/>
        </p:blipFill>
        <p:spPr>
          <a:xfrm>
            <a:off x="88900" y="5834567"/>
            <a:ext cx="6731000" cy="423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083" t="10742" r="21528" b="83631"/>
          <a:stretch/>
        </p:blipFill>
        <p:spPr>
          <a:xfrm>
            <a:off x="6222152" y="6091387"/>
            <a:ext cx="6096848" cy="29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45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0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9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3365500"/>
            <a:ext cx="6985000" cy="349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-50800"/>
            <a:ext cx="69850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72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fdstuk 5&amp;6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038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420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342900"/>
            <a:ext cx="6070600" cy="3060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6121400" cy="3060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0900"/>
            <a:ext cx="6121400" cy="306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3403600"/>
            <a:ext cx="60706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5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75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75108" name="Picture 2" descr="http://3.bp.blogspot.com/-cXmWT1Rh448/UIcSrVC3arI/AAAAAAAAVAo/JUhe1fAun6E/s1600/London+Olympic+Games+2012+Opening+Ceremony+TJLsu1oFoJ3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82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5348" name="Picture 4" descr="566_LMF_081205_Output C - Volume 1_FINAL FOR PRINT_Page_06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3437" y="0"/>
            <a:ext cx="4076332" cy="420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65349" name="Picture 5" descr="566_LMF_081205_Output C - Volume 1_FINAL FOR PRINT_Page_06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769" y="-27384"/>
            <a:ext cx="4099493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 1" descr="olympic&amp;legacy mode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447" y="4080673"/>
            <a:ext cx="4332637" cy="2336659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centralities kees christiaanse usa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08.10.14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A89-B060-E54C-845D-F0328D390F81}" type="slidenum">
              <a:rPr lang="de-DE" smtClean="0"/>
              <a:t>32</a:t>
            </a:fld>
            <a:endParaRPr lang="de-DE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75520" y="6138334"/>
            <a:ext cx="8568952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GB" sz="2000" b="1" dirty="0" smtClean="0">
                <a:solidFill>
                  <a:schemeClr val="bg1"/>
                </a:solidFill>
                <a:latin typeface="Courier New" pitchFamily="49" charset="0"/>
              </a:rPr>
              <a:t>London Olympics legacy Master plan[UK]</a:t>
            </a:r>
            <a:endParaRPr lang="de-DE" sz="2000" b="1" dirty="0">
              <a:solidFill>
                <a:schemeClr val="bg1"/>
              </a:solidFill>
              <a:latin typeface="Courier New" pitchFamily="49" charset="0"/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5336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OV-FLYO-CA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" y="26988"/>
            <a:ext cx="10339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752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walk-around-Queen-Elizabeth-Olympic-Park_Page_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1" y="0"/>
            <a:ext cx="55848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-walk-around-Queen-Elizabeth-Olympic-Park_Page_03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0"/>
            <a:ext cx="558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2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-walk-around-Queen-Elizabeth-Olympic-Park_Page_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0"/>
            <a:ext cx="558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-walk-around-Queen-Elizabeth-Olympic-Park_Page_10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0"/>
            <a:ext cx="558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52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451" y="0"/>
            <a:ext cx="9238829" cy="6923931"/>
          </a:xfrm>
        </p:spPr>
      </p:pic>
    </p:spTree>
    <p:extLst>
      <p:ext uri="{BB962C8B-B14F-4D97-AF65-F5344CB8AC3E}">
        <p14:creationId xmlns:p14="http://schemas.microsoft.com/office/powerpoint/2010/main" val="65531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9852" y="-701624"/>
            <a:ext cx="14284157" cy="803483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44387" y="-1"/>
            <a:ext cx="9501323" cy="630561"/>
          </a:xfrm>
          <a:prstGeom prst="rect">
            <a:avLst/>
          </a:prstGeom>
        </p:spPr>
        <p:txBody>
          <a:bodyPr vert="horz" lIns="82953" tIns="41476" rIns="82953" bIns="41476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68" dirty="0">
                <a:solidFill>
                  <a:schemeClr val="bg1"/>
                </a:solidFill>
                <a:latin typeface="Impact" panose="020B0806030902050204" pitchFamily="34" charset="0"/>
              </a:rPr>
              <a:t>MOLZHANINOVO IN THE REGION</a:t>
            </a:r>
            <a:endParaRPr lang="nl-NL" sz="2268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97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01" y="-1003272"/>
            <a:ext cx="11707794" cy="830830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126194" y="1718471"/>
            <a:ext cx="0" cy="60777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1871107" y="167639"/>
            <a:ext cx="9501323" cy="630561"/>
          </a:xfrm>
          <a:prstGeom prst="rect">
            <a:avLst/>
          </a:prstGeom>
        </p:spPr>
        <p:txBody>
          <a:bodyPr vert="horz" lIns="82953" tIns="41476" rIns="82953" bIns="41476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68" dirty="0">
                <a:solidFill>
                  <a:schemeClr val="bg1"/>
                </a:solidFill>
                <a:latin typeface="Impact" panose="020B0806030902050204" pitchFamily="34" charset="0"/>
              </a:rPr>
              <a:t>INCREASING GLOBAL HUB</a:t>
            </a:r>
            <a:endParaRPr lang="nl-NL" sz="2268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545" t="19757" r="5500" b="14836"/>
          <a:stretch/>
        </p:blipFill>
        <p:spPr>
          <a:xfrm>
            <a:off x="1315418" y="764156"/>
            <a:ext cx="9336411" cy="537088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44387" y="-1"/>
            <a:ext cx="9501323" cy="630561"/>
          </a:xfrm>
          <a:prstGeom prst="rect">
            <a:avLst/>
          </a:prstGeom>
        </p:spPr>
        <p:txBody>
          <a:bodyPr vert="horz" lIns="82953" tIns="41476" rIns="82953" bIns="41476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68" dirty="0">
                <a:latin typeface="Impact" panose="020B0806030902050204" pitchFamily="34" charset="0"/>
              </a:rPr>
              <a:t>POLYCENTRIC FUTURE</a:t>
            </a:r>
            <a:endParaRPr lang="nl-NL" sz="2268" dirty="0">
              <a:latin typeface="Impact" panose="020B080603090205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7293" t="26071" r="18439" b="48875"/>
          <a:stretch/>
        </p:blipFill>
        <p:spPr>
          <a:xfrm>
            <a:off x="6794500" y="1409700"/>
            <a:ext cx="2082800" cy="20574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111193" y="2384956"/>
            <a:ext cx="637644" cy="63764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794499" y="848257"/>
            <a:ext cx="4297215" cy="4714344"/>
            <a:chOff x="6794499" y="886357"/>
            <a:chExt cx="4297215" cy="47143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35770" t="19758" r="34794" b="22831"/>
            <a:stretch/>
          </p:blipFill>
          <p:spPr>
            <a:xfrm>
              <a:off x="6794499" y="886357"/>
              <a:ext cx="4297215" cy="4714344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7822892" y="2482849"/>
              <a:ext cx="698807" cy="69880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971633" y="2627730"/>
              <a:ext cx="384967" cy="3849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8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450" y="1993899"/>
            <a:ext cx="4146550" cy="31099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25" y="1993899"/>
            <a:ext cx="4146550" cy="3109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898"/>
            <a:ext cx="4139851" cy="31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8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t="16000" r="53077" b="10359"/>
          <a:stretch/>
        </p:blipFill>
        <p:spPr bwMode="auto">
          <a:xfrm>
            <a:off x="2015332" y="588557"/>
            <a:ext cx="8103124" cy="626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44387" y="-1"/>
            <a:ext cx="9501323" cy="630561"/>
          </a:xfrm>
          <a:prstGeom prst="rect">
            <a:avLst/>
          </a:prstGeom>
        </p:spPr>
        <p:txBody>
          <a:bodyPr vert="horz" lIns="82953" tIns="41476" rIns="82953" bIns="41476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68" dirty="0">
                <a:latin typeface="Impact" panose="020B0806030902050204" pitchFamily="34" charset="0"/>
              </a:rPr>
              <a:t>FINDINGS – HIGH POTENTIAL ECONOMIC SECTORS</a:t>
            </a:r>
            <a:endParaRPr lang="nl-NL" sz="2268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43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3" t="17543" r="72436" b="24618"/>
          <a:stretch/>
        </p:blipFill>
        <p:spPr bwMode="auto">
          <a:xfrm>
            <a:off x="5007083" y="1489763"/>
            <a:ext cx="2307424" cy="512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4" t="71598" r="56034" b="7034"/>
          <a:stretch/>
        </p:blipFill>
        <p:spPr bwMode="auto">
          <a:xfrm>
            <a:off x="7788370" y="4396377"/>
            <a:ext cx="3011612" cy="221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4" t="12138" r="56034" b="32835"/>
          <a:stretch/>
        </p:blipFill>
        <p:spPr bwMode="auto">
          <a:xfrm>
            <a:off x="1734957" y="1051984"/>
            <a:ext cx="2995106" cy="570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44387" y="-1"/>
            <a:ext cx="9501323" cy="630561"/>
          </a:xfrm>
          <a:prstGeom prst="rect">
            <a:avLst/>
          </a:prstGeom>
        </p:spPr>
        <p:txBody>
          <a:bodyPr vert="horz" lIns="82953" tIns="41476" rIns="82953" bIns="41476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68" dirty="0">
                <a:latin typeface="Impact" panose="020B0806030902050204" pitchFamily="34" charset="0"/>
              </a:rPr>
              <a:t>PROPOSAL – PROGRAM MIX</a:t>
            </a:r>
            <a:endParaRPr lang="nl-NL" sz="2268" dirty="0">
              <a:latin typeface="Impact" panose="020B080603090205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09741" y="1382546"/>
            <a:ext cx="2168868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33" dirty="0"/>
              <a:t>14.000.000 m2 GFA</a:t>
            </a:r>
          </a:p>
          <a:p>
            <a:r>
              <a:rPr lang="nl-NL" sz="1633" dirty="0"/>
              <a:t>  9.000.000 m2 NET</a:t>
            </a:r>
          </a:p>
        </p:txBody>
      </p:sp>
    </p:spTree>
    <p:extLst>
      <p:ext uri="{BB962C8B-B14F-4D97-AF65-F5344CB8AC3E}">
        <p14:creationId xmlns:p14="http://schemas.microsoft.com/office/powerpoint/2010/main" val="253681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t="10364" r="46954" b="4727"/>
          <a:stretch/>
        </p:blipFill>
        <p:spPr bwMode="auto">
          <a:xfrm>
            <a:off x="1276274" y="140481"/>
            <a:ext cx="9639985" cy="671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444387" y="-1"/>
            <a:ext cx="9501323" cy="630561"/>
          </a:xfrm>
          <a:prstGeom prst="rect">
            <a:avLst/>
          </a:prstGeom>
        </p:spPr>
        <p:txBody>
          <a:bodyPr vert="horz" lIns="82953" tIns="41476" rIns="82953" bIns="41476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68" dirty="0">
                <a:latin typeface="Impact" panose="020B0806030902050204" pitchFamily="34" charset="0"/>
              </a:rPr>
              <a:t>AMBITION DIAGRAM</a:t>
            </a:r>
            <a:endParaRPr lang="nl-NL" sz="2268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8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0167"/>
          <a:stretch/>
        </p:blipFill>
        <p:spPr>
          <a:xfrm>
            <a:off x="-4686300" y="157476"/>
            <a:ext cx="10823467" cy="6852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251" r="-1"/>
          <a:stretch/>
        </p:blipFill>
        <p:spPr>
          <a:xfrm>
            <a:off x="6147759" y="137160"/>
            <a:ext cx="10810551" cy="685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0312" t="53333" r="30417" b="2209"/>
          <a:stretch/>
        </p:blipFill>
        <p:spPr>
          <a:xfrm>
            <a:off x="61968" y="3398520"/>
            <a:ext cx="6059129" cy="3322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0313" r="30521" b="51333"/>
          <a:stretch/>
        </p:blipFill>
        <p:spPr>
          <a:xfrm>
            <a:off x="6241135" y="3351531"/>
            <a:ext cx="595086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0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3"/>
          <p:cNvPicPr>
            <a:picLocks noChangeAspect="1"/>
          </p:cNvPicPr>
          <p:nvPr/>
        </p:nvPicPr>
        <p:blipFill>
          <a:blip r:embed="rId2"/>
          <a:srcRect l="11356" t="14897" r="16457" b="9418"/>
          <a:stretch>
            <a:fillRect/>
          </a:stretch>
        </p:blipFill>
        <p:spPr bwMode="auto">
          <a:xfrm>
            <a:off x="0" y="-23813"/>
            <a:ext cx="12192000" cy="712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5"/>
          <p:cNvPicPr>
            <a:picLocks noChangeAspect="1"/>
          </p:cNvPicPr>
          <p:nvPr/>
        </p:nvPicPr>
        <p:blipFill>
          <a:blip r:embed="rId3"/>
          <a:srcRect l="21771" t="12500" r="26250" b="11644"/>
          <a:stretch>
            <a:fillRect/>
          </a:stretch>
        </p:blipFill>
        <p:spPr bwMode="auto">
          <a:xfrm>
            <a:off x="7326313" y="0"/>
            <a:ext cx="4252912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>
          <a:xfrm flipV="1">
            <a:off x="876300" y="0"/>
            <a:ext cx="8534400" cy="196215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047750" y="2419350"/>
            <a:ext cx="8553450" cy="1357313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89" name="Rectangle 3"/>
          <p:cNvSpPr>
            <a:spLocks noChangeArrowheads="1"/>
          </p:cNvSpPr>
          <p:nvPr/>
        </p:nvSpPr>
        <p:spPr bwMode="auto">
          <a:xfrm>
            <a:off x="838200" y="3829050"/>
            <a:ext cx="448945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3800">
                <a:solidFill>
                  <a:srgbClr val="FF0000"/>
                </a:solidFill>
                <a:latin typeface="Impact" pitchFamily="34" charset="0"/>
              </a:rPr>
              <a:t>IFC</a:t>
            </a:r>
            <a:r>
              <a:rPr lang="nl-NL" sz="4000">
                <a:solidFill>
                  <a:srgbClr val="FF0000"/>
                </a:solidFill>
                <a:latin typeface="Impact" pitchFamily="34" charset="0"/>
              </a:rPr>
              <a:t>ity</a:t>
            </a:r>
          </a:p>
          <a:p>
            <a:endParaRPr lang="en-US" sz="3200"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441825" y="6543675"/>
            <a:ext cx="9304338" cy="40005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|Финальная презентация| 7 апреля 2014 |Консорциум </a:t>
            </a:r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KCAP 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||  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 | 07th of April 2014 | KCAP Team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09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202"/>
          <p:cNvGrpSpPr>
            <a:grpSpLocks/>
          </p:cNvGrpSpPr>
          <p:nvPr/>
        </p:nvGrpSpPr>
        <p:grpSpPr bwMode="auto">
          <a:xfrm>
            <a:off x="96838" y="1738313"/>
            <a:ext cx="12095162" cy="4662487"/>
            <a:chOff x="-36511" y="1193800"/>
            <a:chExt cx="14693753" cy="5664200"/>
          </a:xfrm>
        </p:grpSpPr>
        <p:grpSp>
          <p:nvGrpSpPr>
            <p:cNvPr id="24585" name="Group 86"/>
            <p:cNvGrpSpPr>
              <a:grpSpLocks/>
            </p:cNvGrpSpPr>
            <p:nvPr/>
          </p:nvGrpSpPr>
          <p:grpSpPr bwMode="auto">
            <a:xfrm>
              <a:off x="-36511" y="1193800"/>
              <a:ext cx="8160628" cy="5664200"/>
              <a:chOff x="-36512" y="260648"/>
              <a:chExt cx="9505055" cy="6597352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6003761" y="889609"/>
                <a:ext cx="3140313" cy="596839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alt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708454" y="889609"/>
                <a:ext cx="3227918" cy="596839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alt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-571" y="889609"/>
                <a:ext cx="2661853" cy="5968391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altLang="nl-NL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-36512" y="260648"/>
                <a:ext cx="2996462" cy="628940"/>
                <a:chOff x="385" y="387431"/>
                <a:chExt cx="2286043" cy="628940"/>
              </a:xfrm>
              <a:solidFill>
                <a:schemeClr val="accent3">
                  <a:lumMod val="75000"/>
                </a:schemeClr>
              </a:solidFill>
            </p:grpSpPr>
            <p:sp>
              <p:nvSpPr>
                <p:cNvPr id="8" name="Chevron 7"/>
                <p:cNvSpPr/>
                <p:nvPr/>
              </p:nvSpPr>
              <p:spPr>
                <a:xfrm>
                  <a:off x="385" y="387431"/>
                  <a:ext cx="2286043" cy="628940"/>
                </a:xfrm>
                <a:prstGeom prst="chevron">
                  <a:avLst/>
                </a:prstGeom>
                <a:grpFill/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hemeClr val="accent4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4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" name="Chevron 4"/>
                <p:cNvSpPr/>
                <p:nvPr/>
              </p:nvSpPr>
              <p:spPr>
                <a:xfrm>
                  <a:off x="314855" y="387431"/>
                  <a:ext cx="1657103" cy="628940"/>
                </a:xfrm>
                <a:prstGeom prst="rect">
                  <a:avLst/>
                </a:prstGeom>
                <a:grp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none" lIns="72009" tIns="24003" rIns="24003" bIns="24003" spcCol="1270" anchor="ctr"/>
                <a:lstStyle/>
                <a:p>
                  <a:pPr algn="ctr" defTabSz="800100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defRPr/>
                  </a:pPr>
                  <a:r>
                    <a:rPr lang="de-DE" b="1">
                      <a:latin typeface="Arial" panose="020B0604020202020204" pitchFamily="34" charset="0"/>
                      <a:cs typeface="Arial" panose="020B0604020202020204" pitchFamily="34" charset="0"/>
                    </a:rPr>
                    <a:t>Phase 1</a:t>
                  </a: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2710642" y="260648"/>
                <a:ext cx="3517542" cy="628940"/>
                <a:chOff x="2070428" y="387431"/>
                <a:chExt cx="2286043" cy="628940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11" name="Chevron 10"/>
                <p:cNvSpPr/>
                <p:nvPr/>
              </p:nvSpPr>
              <p:spPr>
                <a:xfrm>
                  <a:off x="2070428" y="387431"/>
                  <a:ext cx="2286043" cy="628940"/>
                </a:xfrm>
                <a:prstGeom prst="chevron">
                  <a:avLst/>
                </a:prstGeom>
                <a:grpFill/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hemeClr val="accent4">
                    <a:alpha val="90000"/>
                    <a:hueOff val="0"/>
                    <a:satOff val="0"/>
                    <a:lumOff val="0"/>
                    <a:alphaOff val="-13333"/>
                  </a:schemeClr>
                </a:fillRef>
                <a:effectRef idx="0">
                  <a:schemeClr val="accent4">
                    <a:alpha val="90000"/>
                    <a:hueOff val="0"/>
                    <a:satOff val="0"/>
                    <a:lumOff val="0"/>
                    <a:alphaOff val="-13333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2" name="Chevron 6"/>
                <p:cNvSpPr/>
                <p:nvPr/>
              </p:nvSpPr>
              <p:spPr>
                <a:xfrm>
                  <a:off x="2384898" y="387431"/>
                  <a:ext cx="1657103" cy="628940"/>
                </a:xfrm>
                <a:prstGeom prst="rect">
                  <a:avLst/>
                </a:prstGeom>
                <a:grp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none" lIns="72009" tIns="24003" rIns="24003" bIns="24003" spcCol="1270" anchor="ctr"/>
                <a:lstStyle/>
                <a:p>
                  <a:pPr algn="ctr" defTabSz="800100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defRPr/>
                  </a:pPr>
                  <a:r>
                    <a:rPr lang="de-DE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Phase 2 </a:t>
                  </a: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6004280" y="260648"/>
                <a:ext cx="3464263" cy="628940"/>
                <a:chOff x="4140471" y="387431"/>
                <a:chExt cx="2286043" cy="628940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14" name="Chevron 13"/>
                <p:cNvSpPr/>
                <p:nvPr/>
              </p:nvSpPr>
              <p:spPr>
                <a:xfrm>
                  <a:off x="4140471" y="387431"/>
                  <a:ext cx="2286043" cy="628940"/>
                </a:xfrm>
                <a:prstGeom prst="chevron">
                  <a:avLst/>
                </a:prstGeom>
                <a:grpFill/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hemeClr val="accent4">
                    <a:alpha val="90000"/>
                    <a:hueOff val="0"/>
                    <a:satOff val="0"/>
                    <a:lumOff val="0"/>
                    <a:alphaOff val="-26667"/>
                  </a:schemeClr>
                </a:fillRef>
                <a:effectRef idx="0">
                  <a:schemeClr val="accent4">
                    <a:alpha val="90000"/>
                    <a:hueOff val="0"/>
                    <a:satOff val="0"/>
                    <a:lumOff val="0"/>
                    <a:alphaOff val="-26667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5" name="Chevron 8"/>
                <p:cNvSpPr/>
                <p:nvPr/>
              </p:nvSpPr>
              <p:spPr>
                <a:xfrm>
                  <a:off x="4454941" y="387431"/>
                  <a:ext cx="1657103" cy="628940"/>
                </a:xfrm>
                <a:prstGeom prst="rect">
                  <a:avLst/>
                </a:prstGeom>
                <a:grp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none" lIns="72009" tIns="24003" rIns="24003" bIns="24003" spcCol="1270" anchor="ctr"/>
                <a:lstStyle/>
                <a:p>
                  <a:pPr algn="ctr" defTabSz="800100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defRPr/>
                  </a:pPr>
                  <a:r>
                    <a:rPr lang="de-DE" b="1">
                      <a:latin typeface="Arial" panose="020B0604020202020204" pitchFamily="34" charset="0"/>
                      <a:cs typeface="Arial" panose="020B0604020202020204" pitchFamily="34" charset="0"/>
                    </a:rPr>
                    <a:t>Phase 3 </a:t>
                  </a:r>
                </a:p>
              </p:txBody>
            </p:sp>
          </p:grpSp>
          <p:grpSp>
            <p:nvGrpSpPr>
              <p:cNvPr id="24700" name="Group 214"/>
              <p:cNvGrpSpPr>
                <a:grpSpLocks/>
              </p:cNvGrpSpPr>
              <p:nvPr/>
            </p:nvGrpSpPr>
            <p:grpSpPr bwMode="auto">
              <a:xfrm>
                <a:off x="0" y="1985963"/>
                <a:ext cx="2660650" cy="2708275"/>
                <a:chOff x="126994" y="2218011"/>
                <a:chExt cx="2659900" cy="2708643"/>
              </a:xfrm>
            </p:grpSpPr>
            <p:cxnSp>
              <p:nvCxnSpPr>
                <p:cNvPr id="17" name="Straight Connector 16"/>
                <p:cNvCxnSpPr>
                  <a:stCxn id="22" idx="7"/>
                  <a:endCxn id="21" idx="3"/>
                </p:cNvCxnSpPr>
                <p:nvPr/>
              </p:nvCxnSpPr>
              <p:spPr>
                <a:xfrm flipV="1">
                  <a:off x="741732" y="3096265"/>
                  <a:ext cx="229057" cy="26734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>
                  <a:stCxn id="23" idx="0"/>
                  <a:endCxn id="21" idx="4"/>
                </p:cNvCxnSpPr>
                <p:nvPr/>
              </p:nvCxnSpPr>
              <p:spPr>
                <a:xfrm flipV="1">
                  <a:off x="1303147" y="3244540"/>
                  <a:ext cx="31439" cy="25386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>
                  <a:stCxn id="24" idx="1"/>
                  <a:endCxn id="22" idx="5"/>
                </p:cNvCxnSpPr>
                <p:nvPr/>
              </p:nvCxnSpPr>
              <p:spPr>
                <a:xfrm flipH="1" flipV="1">
                  <a:off x="741732" y="3873586"/>
                  <a:ext cx="451376" cy="43808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>
                  <a:stCxn id="21" idx="6"/>
                  <a:endCxn id="25" idx="2"/>
                </p:cNvCxnSpPr>
                <p:nvPr/>
              </p:nvCxnSpPr>
              <p:spPr>
                <a:xfrm>
                  <a:off x="1848840" y="2732316"/>
                  <a:ext cx="217829" cy="224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1" name="Oval 20"/>
                <p:cNvSpPr/>
                <p:nvPr/>
              </p:nvSpPr>
              <p:spPr>
                <a:xfrm>
                  <a:off x="820330" y="2217847"/>
                  <a:ext cx="1028511" cy="1026693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Sberbank</a:t>
                  </a:r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126423" y="3260267"/>
                  <a:ext cx="720855" cy="721156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Serviced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05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Apartmts</a:t>
                  </a: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1110020" y="3498406"/>
                  <a:ext cx="386253" cy="38641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8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Hotels</a:t>
                  </a: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1087564" y="4206082"/>
                  <a:ext cx="720855" cy="721158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METRO</a:t>
                  </a: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2066670" y="2375108"/>
                  <a:ext cx="720855" cy="721156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altLang="nl-NL" sz="1100">
                      <a:solidFill>
                        <a:srgbClr val="0D0D0D"/>
                      </a:solidFill>
                    </a:rPr>
                    <a:t>Russian</a:t>
                  </a: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altLang="nl-NL" sz="1100">
                      <a:solidFill>
                        <a:srgbClr val="0D0D0D"/>
                      </a:solidFill>
                    </a:rPr>
                    <a:t>Banks</a:t>
                  </a:r>
                  <a:endParaRPr lang="de-DE" altLang="nl-NL" sz="1000">
                    <a:solidFill>
                      <a:srgbClr val="0D0D0D"/>
                    </a:solidFill>
                  </a:endParaRPr>
                </a:p>
              </p:txBody>
            </p:sp>
          </p:grpSp>
          <p:grpSp>
            <p:nvGrpSpPr>
              <p:cNvPr id="24701" name="Group 226"/>
              <p:cNvGrpSpPr>
                <a:grpSpLocks/>
              </p:cNvGrpSpPr>
              <p:nvPr/>
            </p:nvGrpSpPr>
            <p:grpSpPr bwMode="auto">
              <a:xfrm>
                <a:off x="5662613" y="1462088"/>
                <a:ext cx="3414712" cy="5114925"/>
                <a:chOff x="5662748" y="1461868"/>
                <a:chExt cx="3413864" cy="5115807"/>
              </a:xfrm>
            </p:grpSpPr>
            <p:cxnSp>
              <p:nvCxnSpPr>
                <p:cNvPr id="27" name="Straight Connector 26"/>
                <p:cNvCxnSpPr>
                  <a:stCxn id="41" idx="7"/>
                  <a:endCxn id="40" idx="3"/>
                </p:cNvCxnSpPr>
                <p:nvPr/>
              </p:nvCxnSpPr>
              <p:spPr>
                <a:xfrm flipV="1">
                  <a:off x="6778589" y="3005660"/>
                  <a:ext cx="253767" cy="128060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" name="Oval 27"/>
                <p:cNvSpPr/>
                <p:nvPr/>
              </p:nvSpPr>
              <p:spPr>
                <a:xfrm>
                  <a:off x="7299599" y="4254812"/>
                  <a:ext cx="720879" cy="718937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50800" cmpd="sng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0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METRO</a:t>
                  </a:r>
                </a:p>
              </p:txBody>
            </p:sp>
            <p:cxnSp>
              <p:nvCxnSpPr>
                <p:cNvPr id="29" name="Straight Connector 28"/>
                <p:cNvCxnSpPr/>
                <p:nvPr/>
              </p:nvCxnSpPr>
              <p:spPr>
                <a:xfrm flipH="1" flipV="1">
                  <a:off x="7634212" y="3133720"/>
                  <a:ext cx="60635" cy="292068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6414780" y="3890850"/>
                  <a:ext cx="0" cy="415635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>
                  <a:stCxn id="28" idx="1"/>
                  <a:endCxn id="41" idx="5"/>
                </p:cNvCxnSpPr>
                <p:nvPr/>
              </p:nvCxnSpPr>
              <p:spPr>
                <a:xfrm flipH="1" flipV="1">
                  <a:off x="6778589" y="3760543"/>
                  <a:ext cx="628805" cy="599862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>
                  <a:stCxn id="43" idx="1"/>
                  <a:endCxn id="45" idx="5"/>
                </p:cNvCxnSpPr>
                <p:nvPr/>
              </p:nvCxnSpPr>
              <p:spPr>
                <a:xfrm flipH="1" flipV="1">
                  <a:off x="6616896" y="4949035"/>
                  <a:ext cx="38177" cy="390922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>
                  <a:stCxn id="43" idx="0"/>
                  <a:endCxn id="40" idx="4"/>
                </p:cNvCxnSpPr>
                <p:nvPr/>
              </p:nvCxnSpPr>
              <p:spPr>
                <a:xfrm flipV="1">
                  <a:off x="7016637" y="3156186"/>
                  <a:ext cx="379528" cy="2033243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7349005" y="4978242"/>
                  <a:ext cx="170676" cy="303301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 flipV="1">
                  <a:off x="6655073" y="2277736"/>
                  <a:ext cx="253768" cy="130307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6324951" y="5928586"/>
                  <a:ext cx="273979" cy="148281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>
                  <a:stCxn id="40" idx="6"/>
                  <a:endCxn id="47" idx="2"/>
                </p:cNvCxnSpPr>
                <p:nvPr/>
              </p:nvCxnSpPr>
              <p:spPr>
                <a:xfrm flipV="1">
                  <a:off x="7910438" y="2639451"/>
                  <a:ext cx="224573" cy="2247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>
                  <a:endCxn id="48" idx="3"/>
                </p:cNvCxnSpPr>
                <p:nvPr/>
              </p:nvCxnSpPr>
              <p:spPr>
                <a:xfrm flipV="1">
                  <a:off x="7887981" y="2075536"/>
                  <a:ext cx="574907" cy="332508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>
                  <a:endCxn id="49" idx="1"/>
                </p:cNvCxnSpPr>
                <p:nvPr/>
              </p:nvCxnSpPr>
              <p:spPr>
                <a:xfrm>
                  <a:off x="7849803" y="2832665"/>
                  <a:ext cx="613086" cy="370702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0" name="Oval 39"/>
                <p:cNvSpPr/>
                <p:nvPr/>
              </p:nvSpPr>
              <p:spPr>
                <a:xfrm>
                  <a:off x="6881893" y="2127208"/>
                  <a:ext cx="1028545" cy="1028978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50800" cmpd="sng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400" b="1" dirty="0" err="1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Sberbank</a:t>
                  </a:r>
                  <a:endParaRPr lang="de-DE" sz="1400" b="1" dirty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6024023" y="3005660"/>
                  <a:ext cx="884819" cy="885191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50800" cmpd="sng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20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Serviced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20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Apartmts</a:t>
                  </a: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7407394" y="3428035"/>
                  <a:ext cx="720879" cy="718937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50800" cmpd="sng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20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Hotels</a:t>
                  </a: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6504610" y="5189430"/>
                  <a:ext cx="1026299" cy="1028978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50800" cmpd="sng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400" b="1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Housing</a:t>
                  </a: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5976862" y="1756507"/>
                  <a:ext cx="720881" cy="721183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50800" cmpd="sng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0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Finance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0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 School</a:t>
                  </a:r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6003811" y="4333445"/>
                  <a:ext cx="720881" cy="721184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50800" cmpd="sng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050" dirty="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Shopping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00" dirty="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Centre</a:t>
                  </a:r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5662459" y="5856692"/>
                  <a:ext cx="720881" cy="721184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50800" cmpd="sng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200" dirty="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Public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200" dirty="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Spaces</a:t>
                  </a:r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8135011" y="2277736"/>
                  <a:ext cx="720879" cy="718937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50800" cmpd="sng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20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Russian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20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Banks</a:t>
                  </a:r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8355093" y="1462192"/>
                  <a:ext cx="720879" cy="721184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50800" cmpd="sng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20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Islamic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20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Banks</a:t>
                  </a:r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8355093" y="3100020"/>
                  <a:ext cx="720879" cy="718937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50800" cmpd="sng"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20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Global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20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Banks</a:t>
                  </a:r>
                </a:p>
              </p:txBody>
            </p:sp>
          </p:grpSp>
          <p:grpSp>
            <p:nvGrpSpPr>
              <p:cNvPr id="24702" name="Group 224"/>
              <p:cNvGrpSpPr>
                <a:grpSpLocks/>
              </p:cNvGrpSpPr>
              <p:nvPr/>
            </p:nvGrpSpPr>
            <p:grpSpPr bwMode="auto">
              <a:xfrm>
                <a:off x="6686550" y="1247775"/>
                <a:ext cx="2344738" cy="5399088"/>
                <a:chOff x="6687022" y="1246985"/>
                <a:chExt cx="2344020" cy="5400600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 flipH="1" flipV="1">
                  <a:off x="7122752" y="1875116"/>
                  <a:ext cx="92070" cy="2516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7681908" y="1924548"/>
                  <a:ext cx="121263" cy="25390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>
                  <a:stCxn id="43" idx="5"/>
                </p:cNvCxnSpPr>
                <p:nvPr/>
              </p:nvCxnSpPr>
              <p:spPr>
                <a:xfrm>
                  <a:off x="7380997" y="6065620"/>
                  <a:ext cx="260490" cy="9886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7549417" y="5396038"/>
                  <a:ext cx="619786" cy="20671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5" name="Oval 54"/>
                <p:cNvSpPr/>
                <p:nvPr/>
              </p:nvSpPr>
              <p:spPr>
                <a:xfrm>
                  <a:off x="6687105" y="1245979"/>
                  <a:ext cx="720839" cy="71901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Russian</a:t>
                  </a:r>
                  <a:endParaRPr lang="de-DE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Rating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Agency</a:t>
                  </a: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7549417" y="1254966"/>
                  <a:ext cx="720839" cy="71901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Stock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0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Exchange</a:t>
                  </a:r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7634750" y="5928557"/>
                  <a:ext cx="718593" cy="71901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altLang="nl-NL" sz="1000">
                      <a:solidFill>
                        <a:srgbClr val="0D0D0D"/>
                      </a:solidFill>
                    </a:rPr>
                    <a:t>Poly-</a:t>
                  </a: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altLang="nl-NL" sz="1000">
                      <a:solidFill>
                        <a:srgbClr val="0D0D0D"/>
                      </a:solidFill>
                    </a:rPr>
                    <a:t>Clinic</a:t>
                  </a:r>
                  <a:endParaRPr lang="de-DE" altLang="nl-NL" sz="1100">
                    <a:solidFill>
                      <a:srgbClr val="0D0D0D"/>
                    </a:solidFill>
                  </a:endParaRPr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8169203" y="4921937"/>
                  <a:ext cx="720839" cy="72126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altLang="nl-NL" sz="1000">
                      <a:solidFill>
                        <a:srgbClr val="0D0D0D"/>
                      </a:solidFill>
                    </a:rPr>
                    <a:t>Int‘l</a:t>
                  </a: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altLang="nl-NL" sz="1000">
                      <a:solidFill>
                        <a:srgbClr val="0D0D0D"/>
                      </a:solidFill>
                    </a:rPr>
                    <a:t>Schools</a:t>
                  </a:r>
                  <a:endParaRPr lang="de-DE" altLang="nl-NL" sz="1100">
                    <a:solidFill>
                      <a:srgbClr val="0D0D0D"/>
                    </a:solidFill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8308430" y="4029911"/>
                  <a:ext cx="720839" cy="721260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altLang="nl-NL" sz="1100">
                      <a:solidFill>
                        <a:srgbClr val="0D0D0D"/>
                      </a:solidFill>
                    </a:rPr>
                    <a:t>Regulat.</a:t>
                  </a: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altLang="nl-NL" sz="1100">
                      <a:solidFill>
                        <a:srgbClr val="0D0D0D"/>
                      </a:solidFill>
                    </a:rPr>
                    <a:t>Bodies</a:t>
                  </a:r>
                  <a:endParaRPr lang="de-DE" altLang="nl-NL" sz="1000">
                    <a:solidFill>
                      <a:srgbClr val="0D0D0D"/>
                    </a:solidFill>
                  </a:endParaRPr>
                </a:p>
              </p:txBody>
            </p:sp>
          </p:grpSp>
          <p:grpSp>
            <p:nvGrpSpPr>
              <p:cNvPr id="24703" name="Gruppieren 1"/>
              <p:cNvGrpSpPr>
                <a:grpSpLocks/>
              </p:cNvGrpSpPr>
              <p:nvPr/>
            </p:nvGrpSpPr>
            <p:grpSpPr bwMode="auto">
              <a:xfrm>
                <a:off x="2459038" y="1155700"/>
                <a:ext cx="3695700" cy="5114925"/>
                <a:chOff x="2458470" y="1156343"/>
                <a:chExt cx="3696442" cy="5114093"/>
              </a:xfrm>
            </p:grpSpPr>
            <p:grpSp>
              <p:nvGrpSpPr>
                <p:cNvPr id="24704" name="Group 223"/>
                <p:cNvGrpSpPr>
                  <a:grpSpLocks/>
                </p:cNvGrpSpPr>
                <p:nvPr/>
              </p:nvGrpSpPr>
              <p:grpSpPr bwMode="auto">
                <a:xfrm>
                  <a:off x="2820024" y="1820030"/>
                  <a:ext cx="2843177" cy="2847335"/>
                  <a:chOff x="2820024" y="1820030"/>
                  <a:chExt cx="2843177" cy="2847335"/>
                </a:xfrm>
              </p:grpSpPr>
              <p:cxnSp>
                <p:nvCxnSpPr>
                  <p:cNvPr id="78" name="Straight Connector 77"/>
                  <p:cNvCxnSpPr>
                    <a:stCxn id="83" idx="7"/>
                    <a:endCxn id="82" idx="3"/>
                  </p:cNvCxnSpPr>
                  <p:nvPr/>
                </p:nvCxnSpPr>
                <p:spPr>
                  <a:xfrm flipV="1">
                    <a:off x="3575180" y="2698263"/>
                    <a:ext cx="253881" cy="128018"/>
                  </a:xfrm>
                  <a:prstGeom prst="line">
                    <a:avLst/>
                  </a:prstGeom>
                  <a:ln w="28575">
                    <a:solidFill>
                      <a:schemeClr val="accent4">
                        <a:lumMod val="60000"/>
                        <a:lumOff val="40000"/>
                        <a:alpha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 flipH="1" flipV="1">
                    <a:off x="4399733" y="2817298"/>
                    <a:ext cx="143791" cy="339134"/>
                  </a:xfrm>
                  <a:prstGeom prst="line">
                    <a:avLst/>
                  </a:prstGeom>
                  <a:ln w="28575">
                    <a:solidFill>
                      <a:schemeClr val="accent4">
                        <a:lumMod val="60000"/>
                        <a:lumOff val="40000"/>
                        <a:alpha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>
                    <a:stCxn id="85" idx="1"/>
                    <a:endCxn id="83" idx="5"/>
                  </p:cNvCxnSpPr>
                  <p:nvPr/>
                </p:nvCxnSpPr>
                <p:spPr>
                  <a:xfrm flipH="1" flipV="1">
                    <a:off x="3575180" y="3452894"/>
                    <a:ext cx="626840" cy="599662"/>
                  </a:xfrm>
                  <a:prstGeom prst="line">
                    <a:avLst/>
                  </a:prstGeom>
                  <a:ln w="28575">
                    <a:solidFill>
                      <a:schemeClr val="accent4">
                        <a:lumMod val="60000"/>
                        <a:lumOff val="40000"/>
                        <a:alpha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>
                    <a:stCxn id="82" idx="6"/>
                    <a:endCxn id="86" idx="2"/>
                  </p:cNvCxnSpPr>
                  <p:nvPr/>
                </p:nvCxnSpPr>
                <p:spPr>
                  <a:xfrm flipV="1">
                    <a:off x="4705290" y="2332178"/>
                    <a:ext cx="238155" cy="2245"/>
                  </a:xfrm>
                  <a:prstGeom prst="line">
                    <a:avLst/>
                  </a:prstGeom>
                  <a:ln w="28575">
                    <a:solidFill>
                      <a:schemeClr val="accent4">
                        <a:lumMod val="60000"/>
                        <a:lumOff val="40000"/>
                        <a:alpha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Oval 81"/>
                  <p:cNvSpPr/>
                  <p:nvPr/>
                </p:nvSpPr>
                <p:spPr>
                  <a:xfrm>
                    <a:off x="3678530" y="1820108"/>
                    <a:ext cx="1026760" cy="1028633"/>
                  </a:xfrm>
                  <a:prstGeom prst="ellipse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50800" cmpd="sng">
                    <a:solidFill>
                      <a:schemeClr val="accent4">
                        <a:lumMod val="60000"/>
                        <a:lumOff val="40000"/>
                        <a:alpha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400" b="1" dirty="0" err="1">
                        <a:solidFill>
                          <a:schemeClr val="bg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Sberbank</a:t>
                    </a:r>
                    <a:endParaRPr lang="de-DE" sz="1400" b="1" dirty="0">
                      <a:solidFill>
                        <a:schemeClr val="bg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3" name="Oval 82"/>
                  <p:cNvSpPr/>
                  <p:nvPr/>
                </p:nvSpPr>
                <p:spPr>
                  <a:xfrm>
                    <a:off x="2820275" y="2698263"/>
                    <a:ext cx="885216" cy="882649"/>
                  </a:xfrm>
                  <a:prstGeom prst="ellipse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50800" cmpd="sng">
                    <a:solidFill>
                      <a:schemeClr val="accent4">
                        <a:lumMod val="60000"/>
                        <a:lumOff val="40000"/>
                        <a:alpha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200">
                        <a:solidFill>
                          <a:schemeClr val="bg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Serviced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200">
                        <a:solidFill>
                          <a:schemeClr val="bg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Apartmts</a:t>
                    </a:r>
                  </a:p>
                </p:txBody>
              </p:sp>
              <p:sp>
                <p:nvSpPr>
                  <p:cNvPr id="84" name="Oval 83"/>
                  <p:cNvSpPr/>
                  <p:nvPr/>
                </p:nvSpPr>
                <p:spPr>
                  <a:xfrm>
                    <a:off x="4327837" y="3138464"/>
                    <a:ext cx="718957" cy="720942"/>
                  </a:xfrm>
                  <a:prstGeom prst="ellipse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50800" cmpd="sng">
                    <a:solidFill>
                      <a:schemeClr val="accent4">
                        <a:lumMod val="60000"/>
                        <a:lumOff val="40000"/>
                        <a:alpha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altLang="nl-NL" sz="1200">
                        <a:solidFill>
                          <a:srgbClr val="BFBFBF"/>
                        </a:solidFill>
                      </a:rPr>
                      <a:t>Hotels</a:t>
                    </a:r>
                    <a:endParaRPr lang="de-DE" altLang="nl-NL" sz="1100">
                      <a:solidFill>
                        <a:srgbClr val="BFBFBF"/>
                      </a:solidFill>
                    </a:endParaRPr>
                  </a:p>
                </p:txBody>
              </p:sp>
              <p:sp>
                <p:nvSpPr>
                  <p:cNvPr id="85" name="Oval 84"/>
                  <p:cNvSpPr/>
                  <p:nvPr/>
                </p:nvSpPr>
                <p:spPr>
                  <a:xfrm>
                    <a:off x="4096423" y="3946997"/>
                    <a:ext cx="718957" cy="720942"/>
                  </a:xfrm>
                  <a:prstGeom prst="ellipse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50800" cmpd="sng">
                    <a:solidFill>
                      <a:schemeClr val="accent4">
                        <a:lumMod val="60000"/>
                        <a:lumOff val="40000"/>
                        <a:alpha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100">
                        <a:solidFill>
                          <a:schemeClr val="bg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METRO</a:t>
                    </a:r>
                  </a:p>
                </p:txBody>
              </p:sp>
              <p:sp>
                <p:nvSpPr>
                  <p:cNvPr id="86" name="Oval 85"/>
                  <p:cNvSpPr/>
                  <p:nvPr/>
                </p:nvSpPr>
                <p:spPr>
                  <a:xfrm>
                    <a:off x="4943444" y="1970584"/>
                    <a:ext cx="718957" cy="720942"/>
                  </a:xfrm>
                  <a:prstGeom prst="ellipse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50800" cmpd="sng">
                    <a:solidFill>
                      <a:schemeClr val="accent4">
                        <a:lumMod val="60000"/>
                        <a:lumOff val="40000"/>
                        <a:alpha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200">
                        <a:solidFill>
                          <a:schemeClr val="bg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Russian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200">
                        <a:solidFill>
                          <a:schemeClr val="bg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Banks</a:t>
                    </a:r>
                  </a:p>
                </p:txBody>
              </p:sp>
            </p:grpSp>
            <p:grpSp>
              <p:nvGrpSpPr>
                <p:cNvPr id="24705" name="Group 222"/>
                <p:cNvGrpSpPr>
                  <a:grpSpLocks/>
                </p:cNvGrpSpPr>
                <p:nvPr/>
              </p:nvGrpSpPr>
              <p:grpSpPr bwMode="auto">
                <a:xfrm>
                  <a:off x="2458470" y="1156343"/>
                  <a:ext cx="3428721" cy="5114093"/>
                  <a:chOff x="2458470" y="1156343"/>
                  <a:chExt cx="3428721" cy="5114093"/>
                </a:xfrm>
              </p:grpSpPr>
              <p:cxnSp>
                <p:nvCxnSpPr>
                  <p:cNvPr id="64" name="Straight Connector 63"/>
                  <p:cNvCxnSpPr>
                    <a:stCxn id="74" idx="0"/>
                    <a:endCxn id="83" idx="4"/>
                  </p:cNvCxnSpPr>
                  <p:nvPr/>
                </p:nvCxnSpPr>
                <p:spPr>
                  <a:xfrm flipV="1">
                    <a:off x="3159531" y="3580913"/>
                    <a:ext cx="103350" cy="44693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>
                    <a:stCxn id="72" idx="1"/>
                  </p:cNvCxnSpPr>
                  <p:nvPr/>
                </p:nvCxnSpPr>
                <p:spPr>
                  <a:xfrm flipH="1" flipV="1">
                    <a:off x="3314557" y="4748793"/>
                    <a:ext cx="137051" cy="28523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>
                    <a:stCxn id="72" idx="0"/>
                    <a:endCxn id="82" idx="4"/>
                  </p:cNvCxnSpPr>
                  <p:nvPr/>
                </p:nvCxnSpPr>
                <p:spPr>
                  <a:xfrm flipV="1">
                    <a:off x="3815580" y="2848741"/>
                    <a:ext cx="377453" cy="2032561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4112149" y="4647726"/>
                    <a:ext cx="161765" cy="30544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 flipH="1" flipV="1">
                    <a:off x="3440374" y="2019995"/>
                    <a:ext cx="249388" cy="103313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 flipV="1">
                    <a:off x="3132570" y="5602244"/>
                    <a:ext cx="222428" cy="119033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 flipV="1">
                    <a:off x="4662602" y="1710057"/>
                    <a:ext cx="548205" cy="390791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4653615" y="2606181"/>
                    <a:ext cx="557192" cy="35260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2" name="Oval 71"/>
                  <p:cNvSpPr/>
                  <p:nvPr/>
                </p:nvSpPr>
                <p:spPr>
                  <a:xfrm>
                    <a:off x="3301077" y="4881302"/>
                    <a:ext cx="1026760" cy="103088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Housing</a:t>
                    </a:r>
                  </a:p>
                </p:txBody>
              </p:sp>
              <p:sp>
                <p:nvSpPr>
                  <p:cNvPr id="73" name="Oval 72"/>
                  <p:cNvSpPr/>
                  <p:nvPr/>
                </p:nvSpPr>
                <p:spPr>
                  <a:xfrm>
                    <a:off x="2773092" y="1449530"/>
                    <a:ext cx="718957" cy="72094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100" dirty="0" err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Finance</a:t>
                    </a:r>
                    <a:endParaRPr lang="de-DE" sz="11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 School</a:t>
                    </a:r>
                  </a:p>
                </p:txBody>
              </p:sp>
              <p:sp>
                <p:nvSpPr>
                  <p:cNvPr id="74" name="Oval 73"/>
                  <p:cNvSpPr/>
                  <p:nvPr/>
                </p:nvSpPr>
                <p:spPr>
                  <a:xfrm>
                    <a:off x="2800053" y="4027851"/>
                    <a:ext cx="718957" cy="72094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Shopping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Centre</a:t>
                    </a:r>
                  </a:p>
                </p:txBody>
              </p:sp>
              <p:sp>
                <p:nvSpPr>
                  <p:cNvPr id="75" name="Oval 74"/>
                  <p:cNvSpPr/>
                  <p:nvPr/>
                </p:nvSpPr>
                <p:spPr>
                  <a:xfrm>
                    <a:off x="2458548" y="5550587"/>
                    <a:ext cx="718957" cy="72094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Public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Spaces</a:t>
                    </a:r>
                  </a:p>
                </p:txBody>
              </p:sp>
              <p:sp>
                <p:nvSpPr>
                  <p:cNvPr id="76" name="Oval 75"/>
                  <p:cNvSpPr/>
                  <p:nvPr/>
                </p:nvSpPr>
                <p:spPr>
                  <a:xfrm>
                    <a:off x="5168118" y="1155314"/>
                    <a:ext cx="718957" cy="72094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Islamic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Banks</a:t>
                    </a:r>
                  </a:p>
                </p:txBody>
              </p:sp>
              <p:sp>
                <p:nvSpPr>
                  <p:cNvPr id="77" name="Oval 76"/>
                  <p:cNvSpPr/>
                  <p:nvPr/>
                </p:nvSpPr>
                <p:spPr>
                  <a:xfrm>
                    <a:off x="5168118" y="2792592"/>
                    <a:ext cx="718957" cy="72094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Global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de-DE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Banks</a:t>
                    </a:r>
                  </a:p>
                </p:txBody>
              </p:sp>
            </p:grpSp>
            <p:sp>
              <p:nvSpPr>
                <p:cNvPr id="63" name="Oval 97"/>
                <p:cNvSpPr/>
                <p:nvPr/>
              </p:nvSpPr>
              <p:spPr>
                <a:xfrm>
                  <a:off x="4943444" y="4715103"/>
                  <a:ext cx="1210994" cy="1212799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SFZ</a:t>
                  </a:r>
                </a:p>
              </p:txBody>
            </p:sp>
          </p:grpSp>
        </p:grpSp>
        <p:sp>
          <p:nvSpPr>
            <p:cNvPr id="94" name="Rectangle 93"/>
            <p:cNvSpPr/>
            <p:nvPr/>
          </p:nvSpPr>
          <p:spPr>
            <a:xfrm>
              <a:off x="7916900" y="1733799"/>
              <a:ext cx="6491557" cy="5124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altLang="nl-NL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Chevron 94"/>
            <p:cNvSpPr/>
            <p:nvPr/>
          </p:nvSpPr>
          <p:spPr>
            <a:xfrm>
              <a:off x="7916900" y="1193800"/>
              <a:ext cx="6740342" cy="539999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26667"/>
              </a:schemeClr>
            </a:fillRef>
            <a:effectRef idx="0">
              <a:schemeClr val="accent4">
                <a:alpha val="90000"/>
                <a:hueOff val="0"/>
                <a:satOff val="0"/>
                <a:lumOff val="0"/>
                <a:alphaOff val="-26667"/>
              </a:schemeClr>
            </a:effectRef>
            <a:fontRef idx="minor">
              <a:schemeClr val="lt1"/>
            </a:fontRef>
          </p:style>
        </p:sp>
        <p:sp>
          <p:nvSpPr>
            <p:cNvPr id="96" name="Chevron 8"/>
            <p:cNvSpPr/>
            <p:nvPr/>
          </p:nvSpPr>
          <p:spPr>
            <a:xfrm>
              <a:off x="8289113" y="1193800"/>
              <a:ext cx="5934202" cy="539999"/>
            </a:xfrm>
            <a:prstGeom prst="rect">
              <a:avLst/>
            </a:prstGeom>
            <a:solidFill>
              <a:schemeClr val="accent4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9" tIns="24003" rIns="24003" bIns="24003" spcCol="1270" anchor="ctr"/>
            <a:lstStyle/>
            <a:p>
              <a:pPr algn="ctr" defTabSz="8001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de-DE" b="1"/>
                <a:t>Phase 4</a:t>
              </a:r>
            </a:p>
          </p:txBody>
        </p:sp>
        <p:grpSp>
          <p:nvGrpSpPr>
            <p:cNvPr id="24589" name="Group 763"/>
            <p:cNvGrpSpPr>
              <a:grpSpLocks/>
            </p:cNvGrpSpPr>
            <p:nvPr/>
          </p:nvGrpSpPr>
          <p:grpSpPr bwMode="auto">
            <a:xfrm>
              <a:off x="8134417" y="2184627"/>
              <a:ext cx="6083973" cy="4359907"/>
              <a:chOff x="107503" y="407988"/>
              <a:chExt cx="8937865" cy="6404888"/>
            </a:xfrm>
          </p:grpSpPr>
          <p:sp>
            <p:nvSpPr>
              <p:cNvPr id="24590" name="Line 235"/>
              <p:cNvSpPr>
                <a:spLocks noChangeShapeType="1"/>
              </p:cNvSpPr>
              <p:nvPr/>
            </p:nvSpPr>
            <p:spPr bwMode="auto">
              <a:xfrm>
                <a:off x="6929438" y="5365750"/>
                <a:ext cx="1350962" cy="739775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1" name="Line 231"/>
              <p:cNvSpPr>
                <a:spLocks noChangeShapeType="1"/>
              </p:cNvSpPr>
              <p:nvPr/>
            </p:nvSpPr>
            <p:spPr bwMode="auto">
              <a:xfrm>
                <a:off x="6532563" y="6381750"/>
                <a:ext cx="2078037" cy="0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2" name="Line 234"/>
              <p:cNvSpPr>
                <a:spLocks noChangeShapeType="1"/>
              </p:cNvSpPr>
              <p:nvPr/>
            </p:nvSpPr>
            <p:spPr bwMode="auto">
              <a:xfrm flipH="1">
                <a:off x="6532562" y="5368926"/>
                <a:ext cx="396875" cy="1029950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3" name="Line 185"/>
              <p:cNvSpPr>
                <a:spLocks noChangeShapeType="1"/>
              </p:cNvSpPr>
              <p:nvPr/>
            </p:nvSpPr>
            <p:spPr bwMode="auto">
              <a:xfrm>
                <a:off x="6144082" y="1149351"/>
                <a:ext cx="278583" cy="1466849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4" name="Line 190"/>
              <p:cNvSpPr>
                <a:spLocks noChangeShapeType="1"/>
              </p:cNvSpPr>
              <p:nvPr/>
            </p:nvSpPr>
            <p:spPr bwMode="auto">
              <a:xfrm flipV="1">
                <a:off x="3913189" y="1149351"/>
                <a:ext cx="2230893" cy="1325562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5" name="Line 197"/>
              <p:cNvSpPr>
                <a:spLocks noChangeShapeType="1"/>
              </p:cNvSpPr>
              <p:nvPr/>
            </p:nvSpPr>
            <p:spPr bwMode="auto">
              <a:xfrm flipH="1">
                <a:off x="1820409" y="962964"/>
                <a:ext cx="1519001" cy="451500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Line 191"/>
              <p:cNvSpPr>
                <a:spLocks noChangeShapeType="1"/>
              </p:cNvSpPr>
              <p:nvPr/>
            </p:nvSpPr>
            <p:spPr bwMode="auto">
              <a:xfrm flipV="1">
                <a:off x="3877822" y="1376963"/>
                <a:ext cx="1645209" cy="1154062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7" name="Line 186"/>
              <p:cNvSpPr>
                <a:spLocks noChangeShapeType="1"/>
              </p:cNvSpPr>
              <p:nvPr/>
            </p:nvSpPr>
            <p:spPr bwMode="auto">
              <a:xfrm flipH="1">
                <a:off x="6422665" y="1149351"/>
                <a:ext cx="530068" cy="1426760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Line 187"/>
              <p:cNvSpPr>
                <a:spLocks noChangeShapeType="1"/>
              </p:cNvSpPr>
              <p:nvPr/>
            </p:nvSpPr>
            <p:spPr bwMode="auto">
              <a:xfrm flipV="1">
                <a:off x="1820408" y="1285566"/>
                <a:ext cx="2391229" cy="145256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9" name="Line 188"/>
              <p:cNvSpPr>
                <a:spLocks noChangeShapeType="1"/>
              </p:cNvSpPr>
              <p:nvPr/>
            </p:nvSpPr>
            <p:spPr bwMode="auto">
              <a:xfrm flipV="1">
                <a:off x="3902076" y="1185067"/>
                <a:ext cx="238448" cy="1246982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Line 149"/>
              <p:cNvSpPr>
                <a:spLocks noChangeShapeType="1"/>
              </p:cNvSpPr>
              <p:nvPr/>
            </p:nvSpPr>
            <p:spPr bwMode="auto">
              <a:xfrm>
                <a:off x="6380281" y="2593976"/>
                <a:ext cx="518994" cy="2295526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1" name="Line 150"/>
              <p:cNvSpPr>
                <a:spLocks noChangeShapeType="1"/>
              </p:cNvSpPr>
              <p:nvPr/>
            </p:nvSpPr>
            <p:spPr bwMode="auto">
              <a:xfrm>
                <a:off x="3877822" y="2447925"/>
                <a:ext cx="1603815" cy="14287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2" name="Line 151"/>
              <p:cNvSpPr>
                <a:spLocks noChangeShapeType="1"/>
              </p:cNvSpPr>
              <p:nvPr/>
            </p:nvSpPr>
            <p:spPr bwMode="auto">
              <a:xfrm flipV="1">
                <a:off x="4000500" y="2776538"/>
                <a:ext cx="1481137" cy="608013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3" name="Line 141"/>
              <p:cNvSpPr>
                <a:spLocks noChangeShapeType="1"/>
              </p:cNvSpPr>
              <p:nvPr/>
            </p:nvSpPr>
            <p:spPr bwMode="auto">
              <a:xfrm>
                <a:off x="3877822" y="2431256"/>
                <a:ext cx="1453002" cy="709713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4" name="Line 153"/>
              <p:cNvSpPr>
                <a:spLocks noChangeShapeType="1"/>
              </p:cNvSpPr>
              <p:nvPr/>
            </p:nvSpPr>
            <p:spPr bwMode="auto">
              <a:xfrm>
                <a:off x="5481637" y="2474914"/>
                <a:ext cx="484643" cy="909636"/>
              </a:xfrm>
              <a:prstGeom prst="line">
                <a:avLst/>
              </a:prstGeom>
              <a:noFill/>
              <a:ln w="1270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5" name="Line 144"/>
              <p:cNvSpPr>
                <a:spLocks noChangeShapeType="1"/>
              </p:cNvSpPr>
              <p:nvPr/>
            </p:nvSpPr>
            <p:spPr bwMode="auto">
              <a:xfrm flipV="1">
                <a:off x="6380281" y="1430824"/>
                <a:ext cx="1768356" cy="1185376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6" name="Line 145"/>
              <p:cNvSpPr>
                <a:spLocks noChangeShapeType="1"/>
              </p:cNvSpPr>
              <p:nvPr/>
            </p:nvSpPr>
            <p:spPr bwMode="auto">
              <a:xfrm>
                <a:off x="6380282" y="2593975"/>
                <a:ext cx="1768356" cy="415926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7" name="Line 140"/>
              <p:cNvSpPr>
                <a:spLocks noChangeShapeType="1"/>
              </p:cNvSpPr>
              <p:nvPr/>
            </p:nvSpPr>
            <p:spPr bwMode="auto">
              <a:xfrm flipV="1">
                <a:off x="4000500" y="3140968"/>
                <a:ext cx="1330324" cy="243582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8" name="Line 147"/>
              <p:cNvSpPr>
                <a:spLocks noChangeShapeType="1"/>
              </p:cNvSpPr>
              <p:nvPr/>
            </p:nvSpPr>
            <p:spPr bwMode="auto">
              <a:xfrm flipV="1">
                <a:off x="6409531" y="2279649"/>
                <a:ext cx="2147094" cy="368299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9" name="Line 148"/>
              <p:cNvSpPr>
                <a:spLocks noChangeShapeType="1"/>
              </p:cNvSpPr>
              <p:nvPr/>
            </p:nvSpPr>
            <p:spPr bwMode="auto">
              <a:xfrm>
                <a:off x="6350000" y="2786063"/>
                <a:ext cx="1103312" cy="833438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0" name="Line 118"/>
              <p:cNvSpPr>
                <a:spLocks noChangeShapeType="1"/>
              </p:cNvSpPr>
              <p:nvPr/>
            </p:nvSpPr>
            <p:spPr bwMode="auto">
              <a:xfrm flipH="1">
                <a:off x="2209801" y="4578467"/>
                <a:ext cx="727868" cy="1069859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1" name="Line 119"/>
              <p:cNvSpPr>
                <a:spLocks noChangeShapeType="1"/>
              </p:cNvSpPr>
              <p:nvPr/>
            </p:nvSpPr>
            <p:spPr bwMode="auto">
              <a:xfrm flipV="1">
                <a:off x="2722564" y="4578467"/>
                <a:ext cx="222250" cy="1007947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2" name="Line 120"/>
              <p:cNvSpPr>
                <a:spLocks noChangeShapeType="1"/>
              </p:cNvSpPr>
              <p:nvPr/>
            </p:nvSpPr>
            <p:spPr bwMode="auto">
              <a:xfrm>
                <a:off x="2209801" y="5664201"/>
                <a:ext cx="1366838" cy="709613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3" name="Line 121"/>
              <p:cNvSpPr>
                <a:spLocks noChangeShapeType="1"/>
              </p:cNvSpPr>
              <p:nvPr/>
            </p:nvSpPr>
            <p:spPr bwMode="auto">
              <a:xfrm>
                <a:off x="2722563" y="5586413"/>
                <a:ext cx="844550" cy="781050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4" name="Line 130"/>
              <p:cNvSpPr>
                <a:spLocks noChangeShapeType="1"/>
              </p:cNvSpPr>
              <p:nvPr/>
            </p:nvSpPr>
            <p:spPr bwMode="auto">
              <a:xfrm flipV="1">
                <a:off x="1762920" y="3908423"/>
                <a:ext cx="1343025" cy="1035051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5" name="Line 116"/>
              <p:cNvSpPr>
                <a:spLocks noChangeShapeType="1"/>
              </p:cNvSpPr>
              <p:nvPr/>
            </p:nvSpPr>
            <p:spPr bwMode="auto">
              <a:xfrm>
                <a:off x="618787" y="821988"/>
                <a:ext cx="1201621" cy="590887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6" name="Line 122"/>
              <p:cNvSpPr>
                <a:spLocks noChangeShapeType="1"/>
              </p:cNvSpPr>
              <p:nvPr/>
            </p:nvSpPr>
            <p:spPr bwMode="auto">
              <a:xfrm>
                <a:off x="1046163" y="5189538"/>
                <a:ext cx="1163638" cy="458788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7" name="Line 14"/>
              <p:cNvSpPr>
                <a:spLocks noChangeShapeType="1"/>
              </p:cNvSpPr>
              <p:nvPr/>
            </p:nvSpPr>
            <p:spPr bwMode="auto">
              <a:xfrm flipV="1">
                <a:off x="1716425" y="3952872"/>
                <a:ext cx="1336339" cy="133351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8" name="TextBox 792"/>
              <p:cNvSpPr txBox="1">
                <a:spLocks noChangeArrowheads="1"/>
              </p:cNvSpPr>
              <p:nvPr/>
            </p:nvSpPr>
            <p:spPr bwMode="auto">
              <a:xfrm>
                <a:off x="4737830" y="620689"/>
                <a:ext cx="2354450" cy="1514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altLang="nl-NL" sz="7200">
                    <a:latin typeface="Impact" pitchFamily="34" charset="0"/>
                  </a:rPr>
                  <a:t>I</a:t>
                </a:r>
                <a:endParaRPr lang="de-DE" altLang="nl-NL">
                  <a:latin typeface="Impact" pitchFamily="34" charset="0"/>
                </a:endParaRPr>
              </a:p>
            </p:txBody>
          </p:sp>
          <p:sp>
            <p:nvSpPr>
              <p:cNvPr id="24619" name="TextBox 793"/>
              <p:cNvSpPr txBox="1">
                <a:spLocks noChangeArrowheads="1"/>
              </p:cNvSpPr>
              <p:nvPr/>
            </p:nvSpPr>
            <p:spPr bwMode="auto">
              <a:xfrm>
                <a:off x="5537026" y="3710642"/>
                <a:ext cx="1771278" cy="1514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altLang="nl-NL" sz="7200">
                    <a:latin typeface="Impact" pitchFamily="34" charset="0"/>
                  </a:rPr>
                  <a:t>C</a:t>
                </a:r>
                <a:endParaRPr lang="de-DE" altLang="nl-NL">
                  <a:latin typeface="Impact" pitchFamily="34" charset="0"/>
                </a:endParaRPr>
              </a:p>
            </p:txBody>
          </p:sp>
          <p:sp>
            <p:nvSpPr>
              <p:cNvPr id="24620" name="Line 5"/>
              <p:cNvSpPr>
                <a:spLocks noChangeShapeType="1"/>
              </p:cNvSpPr>
              <p:nvPr/>
            </p:nvSpPr>
            <p:spPr bwMode="auto">
              <a:xfrm flipV="1">
                <a:off x="3956844" y="3462338"/>
                <a:ext cx="24606" cy="1756788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1" name="Line 6"/>
              <p:cNvSpPr>
                <a:spLocks noChangeShapeType="1"/>
              </p:cNvSpPr>
              <p:nvPr/>
            </p:nvSpPr>
            <p:spPr bwMode="auto">
              <a:xfrm flipH="1" flipV="1">
                <a:off x="3028950" y="3908424"/>
                <a:ext cx="962025" cy="1310701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2" name="Line 7"/>
              <p:cNvSpPr>
                <a:spLocks noChangeShapeType="1"/>
              </p:cNvSpPr>
              <p:nvPr/>
            </p:nvSpPr>
            <p:spPr bwMode="auto">
              <a:xfrm>
                <a:off x="3052763" y="3952874"/>
                <a:ext cx="1077059" cy="451917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3" name="Line 8"/>
              <p:cNvSpPr>
                <a:spLocks noChangeShapeType="1"/>
              </p:cNvSpPr>
              <p:nvPr/>
            </p:nvSpPr>
            <p:spPr bwMode="auto">
              <a:xfrm flipV="1">
                <a:off x="3922713" y="4457055"/>
                <a:ext cx="770007" cy="713122"/>
              </a:xfrm>
              <a:prstGeom prst="line">
                <a:avLst/>
              </a:prstGeom>
              <a:noFill/>
              <a:ln w="1270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4" name="Line 9"/>
              <p:cNvSpPr>
                <a:spLocks noChangeShapeType="1"/>
              </p:cNvSpPr>
              <p:nvPr/>
            </p:nvSpPr>
            <p:spPr bwMode="auto">
              <a:xfrm flipV="1">
                <a:off x="3981450" y="5219125"/>
                <a:ext cx="881063" cy="25636"/>
              </a:xfrm>
              <a:prstGeom prst="line">
                <a:avLst/>
              </a:prstGeom>
              <a:noFill/>
              <a:ln w="1270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5" name="Line 11"/>
              <p:cNvSpPr>
                <a:spLocks noChangeShapeType="1"/>
              </p:cNvSpPr>
              <p:nvPr/>
            </p:nvSpPr>
            <p:spPr bwMode="auto">
              <a:xfrm>
                <a:off x="4165599" y="4437355"/>
                <a:ext cx="512763" cy="28575"/>
              </a:xfrm>
              <a:prstGeom prst="line">
                <a:avLst/>
              </a:prstGeom>
              <a:noFill/>
              <a:ln w="1270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6" name="Line 12"/>
              <p:cNvSpPr>
                <a:spLocks noChangeShapeType="1"/>
              </p:cNvSpPr>
              <p:nvPr/>
            </p:nvSpPr>
            <p:spPr bwMode="auto">
              <a:xfrm>
                <a:off x="3922713" y="2432050"/>
                <a:ext cx="68263" cy="1027112"/>
              </a:xfrm>
              <a:prstGeom prst="line">
                <a:avLst/>
              </a:prstGeom>
              <a:noFill/>
              <a:ln w="1270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7" name="Line 13"/>
              <p:cNvSpPr>
                <a:spLocks noChangeShapeType="1"/>
              </p:cNvSpPr>
              <p:nvPr/>
            </p:nvSpPr>
            <p:spPr bwMode="auto">
              <a:xfrm>
                <a:off x="1217613" y="1725613"/>
                <a:ext cx="2809875" cy="1736725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8" name="Line 15"/>
              <p:cNvSpPr>
                <a:spLocks noChangeShapeType="1"/>
              </p:cNvSpPr>
              <p:nvPr/>
            </p:nvSpPr>
            <p:spPr bwMode="auto">
              <a:xfrm flipV="1">
                <a:off x="3052763" y="3440113"/>
                <a:ext cx="938213" cy="471487"/>
              </a:xfrm>
              <a:prstGeom prst="line">
                <a:avLst/>
              </a:prstGeom>
              <a:noFill/>
              <a:ln w="1270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9" name="Line 16"/>
              <p:cNvSpPr>
                <a:spLocks noChangeShapeType="1"/>
              </p:cNvSpPr>
              <p:nvPr/>
            </p:nvSpPr>
            <p:spPr bwMode="auto">
              <a:xfrm flipV="1">
                <a:off x="3197226" y="2474913"/>
                <a:ext cx="715963" cy="539750"/>
              </a:xfrm>
              <a:prstGeom prst="line">
                <a:avLst/>
              </a:prstGeom>
              <a:noFill/>
              <a:ln w="1270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0" name="Line 17"/>
              <p:cNvSpPr>
                <a:spLocks noChangeShapeType="1"/>
              </p:cNvSpPr>
              <p:nvPr/>
            </p:nvSpPr>
            <p:spPr bwMode="auto">
              <a:xfrm flipV="1">
                <a:off x="3055938" y="3014663"/>
                <a:ext cx="141288" cy="893762"/>
              </a:xfrm>
              <a:prstGeom prst="line">
                <a:avLst/>
              </a:prstGeom>
              <a:noFill/>
              <a:ln w="1270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1" name="Line 18"/>
              <p:cNvSpPr>
                <a:spLocks noChangeShapeType="1"/>
              </p:cNvSpPr>
              <p:nvPr/>
            </p:nvSpPr>
            <p:spPr bwMode="auto">
              <a:xfrm>
                <a:off x="3167063" y="2403475"/>
                <a:ext cx="30163" cy="617537"/>
              </a:xfrm>
              <a:prstGeom prst="line">
                <a:avLst/>
              </a:prstGeom>
              <a:noFill/>
              <a:ln w="1270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2" name="Line 19"/>
              <p:cNvSpPr>
                <a:spLocks noChangeShapeType="1"/>
              </p:cNvSpPr>
              <p:nvPr/>
            </p:nvSpPr>
            <p:spPr bwMode="auto">
              <a:xfrm>
                <a:off x="3167063" y="2403475"/>
                <a:ext cx="735013" cy="55562"/>
              </a:xfrm>
              <a:prstGeom prst="line">
                <a:avLst/>
              </a:prstGeom>
              <a:noFill/>
              <a:ln w="1270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3" name="Line 20"/>
              <p:cNvSpPr>
                <a:spLocks noChangeShapeType="1"/>
              </p:cNvSpPr>
              <p:nvPr/>
            </p:nvSpPr>
            <p:spPr bwMode="auto">
              <a:xfrm>
                <a:off x="2346326" y="3797300"/>
                <a:ext cx="706438" cy="136525"/>
              </a:xfrm>
              <a:prstGeom prst="line">
                <a:avLst/>
              </a:prstGeom>
              <a:noFill/>
              <a:ln w="1270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4" name="Line 21"/>
              <p:cNvSpPr>
                <a:spLocks noChangeShapeType="1"/>
              </p:cNvSpPr>
              <p:nvPr/>
            </p:nvSpPr>
            <p:spPr bwMode="auto">
              <a:xfrm flipV="1">
                <a:off x="2954338" y="3933825"/>
                <a:ext cx="98425" cy="684212"/>
              </a:xfrm>
              <a:prstGeom prst="line">
                <a:avLst/>
              </a:prstGeom>
              <a:noFill/>
              <a:ln w="1270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5" name="Line 22"/>
              <p:cNvSpPr>
                <a:spLocks noChangeShapeType="1"/>
              </p:cNvSpPr>
              <p:nvPr/>
            </p:nvSpPr>
            <p:spPr bwMode="auto">
              <a:xfrm>
                <a:off x="1162663" y="2269450"/>
                <a:ext cx="2750526" cy="205462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6" name="Line 23"/>
              <p:cNvSpPr>
                <a:spLocks noChangeShapeType="1"/>
              </p:cNvSpPr>
              <p:nvPr/>
            </p:nvSpPr>
            <p:spPr bwMode="auto">
              <a:xfrm flipH="1">
                <a:off x="1128375" y="1943892"/>
                <a:ext cx="284160" cy="739558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7" name="Line 24"/>
              <p:cNvSpPr>
                <a:spLocks noChangeShapeType="1"/>
              </p:cNvSpPr>
              <p:nvPr/>
            </p:nvSpPr>
            <p:spPr bwMode="auto">
              <a:xfrm>
                <a:off x="1228726" y="1684338"/>
                <a:ext cx="1758950" cy="657225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8" name="Line 25"/>
              <p:cNvSpPr>
                <a:spLocks noChangeShapeType="1"/>
              </p:cNvSpPr>
              <p:nvPr/>
            </p:nvSpPr>
            <p:spPr bwMode="auto">
              <a:xfrm>
                <a:off x="1162663" y="2269450"/>
                <a:ext cx="2828313" cy="1213525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9" name="Line 26"/>
              <p:cNvSpPr>
                <a:spLocks noChangeShapeType="1"/>
              </p:cNvSpPr>
              <p:nvPr/>
            </p:nvSpPr>
            <p:spPr bwMode="auto">
              <a:xfrm>
                <a:off x="1162663" y="2269450"/>
                <a:ext cx="1893276" cy="1642150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40" name="Line 27"/>
              <p:cNvSpPr>
                <a:spLocks noChangeShapeType="1"/>
              </p:cNvSpPr>
              <p:nvPr/>
            </p:nvSpPr>
            <p:spPr bwMode="auto">
              <a:xfrm flipH="1" flipV="1">
                <a:off x="1716425" y="1412874"/>
                <a:ext cx="2196763" cy="1062036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41" name="Line 28"/>
              <p:cNvSpPr>
                <a:spLocks noChangeShapeType="1"/>
              </p:cNvSpPr>
              <p:nvPr/>
            </p:nvSpPr>
            <p:spPr bwMode="auto">
              <a:xfrm flipH="1" flipV="1">
                <a:off x="1695451" y="1412875"/>
                <a:ext cx="2259012" cy="2070100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42" name="Line 29"/>
              <p:cNvSpPr>
                <a:spLocks noChangeShapeType="1"/>
              </p:cNvSpPr>
              <p:nvPr/>
            </p:nvSpPr>
            <p:spPr bwMode="auto">
              <a:xfrm flipH="1">
                <a:off x="3055938" y="2474913"/>
                <a:ext cx="857250" cy="1433512"/>
              </a:xfrm>
              <a:prstGeom prst="line">
                <a:avLst/>
              </a:prstGeom>
              <a:noFill/>
              <a:ln w="1270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43" name="Oval 30"/>
              <p:cNvSpPr>
                <a:spLocks noChangeArrowheads="1"/>
              </p:cNvSpPr>
              <p:nvPr/>
            </p:nvSpPr>
            <p:spPr bwMode="auto">
              <a:xfrm>
                <a:off x="3419476" y="1974850"/>
                <a:ext cx="966788" cy="97155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9481B8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de-DE" altLang="de-DE" sz="800">
                    <a:solidFill>
                      <a:srgbClr val="201D1E"/>
                    </a:solidFill>
                  </a:rPr>
                  <a:t>Global Banks</a:t>
                </a:r>
                <a:endParaRPr lang="de-DE" altLang="de-D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44" name="Oval 31"/>
              <p:cNvSpPr>
                <a:spLocks noChangeArrowheads="1"/>
              </p:cNvSpPr>
              <p:nvPr/>
            </p:nvSpPr>
            <p:spPr bwMode="auto">
              <a:xfrm>
                <a:off x="2568576" y="3424238"/>
                <a:ext cx="968375" cy="97155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9481B8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de-DE" altLang="de-DE" sz="800">
                    <a:solidFill>
                      <a:srgbClr val="201D1E"/>
                    </a:solidFill>
                  </a:rPr>
                  <a:t>RU/CIS Banks</a:t>
                </a:r>
                <a:endParaRPr lang="de-DE" altLang="de-D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45" name="Oval 32"/>
              <p:cNvSpPr>
                <a:spLocks noChangeArrowheads="1"/>
              </p:cNvSpPr>
              <p:nvPr/>
            </p:nvSpPr>
            <p:spPr bwMode="auto">
              <a:xfrm>
                <a:off x="3553822" y="4703912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9481B8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de-DE" sz="800">
                    <a:solidFill>
                      <a:srgbClr val="201D1E"/>
                    </a:solidFill>
                  </a:rPr>
                  <a:t>Regulatory </a:t>
                </a:r>
              </a:p>
              <a:p>
                <a:pPr algn="ctr"/>
                <a:r>
                  <a:rPr lang="de-DE" altLang="de-DE" sz="800">
                    <a:solidFill>
                      <a:srgbClr val="201D1E"/>
                    </a:solidFill>
                  </a:rPr>
                  <a:t>Bodies</a:t>
                </a:r>
                <a:endParaRPr lang="de-DE" altLang="de-DE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46" name="Oval 33"/>
              <p:cNvSpPr>
                <a:spLocks noChangeArrowheads="1"/>
              </p:cNvSpPr>
              <p:nvPr/>
            </p:nvSpPr>
            <p:spPr bwMode="auto">
              <a:xfrm>
                <a:off x="4497599" y="4756177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9481B8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de-DE" altLang="de-DE" sz="800">
                    <a:solidFill>
                      <a:srgbClr val="201D1E"/>
                    </a:solidFill>
                  </a:rPr>
                  <a:t>Bilingual</a:t>
                </a:r>
                <a:r>
                  <a:rPr lang="de-DE" altLang="de-DE" sz="800">
                    <a:solidFill>
                      <a:srgbClr val="000000"/>
                    </a:solidFill>
                  </a:rPr>
                  <a:t> </a:t>
                </a:r>
                <a:r>
                  <a:rPr lang="de-DE" altLang="de-DE" sz="800">
                    <a:solidFill>
                      <a:srgbClr val="201D1E"/>
                    </a:solidFill>
                  </a:rPr>
                  <a:t>Court</a:t>
                </a:r>
                <a:endParaRPr lang="de-DE" altLang="de-DE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47" name="Oval 43"/>
              <p:cNvSpPr>
                <a:spLocks noChangeArrowheads="1"/>
              </p:cNvSpPr>
              <p:nvPr/>
            </p:nvSpPr>
            <p:spPr bwMode="auto">
              <a:xfrm>
                <a:off x="3877822" y="4149080"/>
                <a:ext cx="504000" cy="50400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9481B8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de-DE" altLang="de-DE" sz="600">
                    <a:solidFill>
                      <a:srgbClr val="201D1E"/>
                    </a:solidFill>
                  </a:rPr>
                  <a:t>Central Bank</a:t>
                </a:r>
                <a:endParaRPr lang="de-DE" altLang="de-D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48" name="Oval 44"/>
              <p:cNvSpPr>
                <a:spLocks noChangeArrowheads="1"/>
              </p:cNvSpPr>
              <p:nvPr/>
            </p:nvSpPr>
            <p:spPr bwMode="auto">
              <a:xfrm>
                <a:off x="4448513" y="4152791"/>
                <a:ext cx="504000" cy="50400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9481B8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de-DE" altLang="de-DE" sz="600">
                    <a:solidFill>
                      <a:srgbClr val="201D1E"/>
                    </a:solidFill>
                  </a:rPr>
                  <a:t>MinFin</a:t>
                </a:r>
                <a:endParaRPr lang="de-DE" altLang="de-D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49" name="Oval 56"/>
              <p:cNvSpPr>
                <a:spLocks noChangeArrowheads="1"/>
              </p:cNvSpPr>
              <p:nvPr/>
            </p:nvSpPr>
            <p:spPr bwMode="auto">
              <a:xfrm>
                <a:off x="3497263" y="2974975"/>
                <a:ext cx="968375" cy="97155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9481B8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de-DE" sz="1000" b="1">
                    <a:solidFill>
                      <a:srgbClr val="201D1E"/>
                    </a:solidFill>
                  </a:rPr>
                  <a:t>Sberbank</a:t>
                </a:r>
                <a:endParaRPr lang="de-DE" altLang="de-DE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50" name="Oval 57"/>
              <p:cNvSpPr>
                <a:spLocks noChangeArrowheads="1"/>
              </p:cNvSpPr>
              <p:nvPr/>
            </p:nvSpPr>
            <p:spPr bwMode="auto">
              <a:xfrm>
                <a:off x="423108" y="2462212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9481B8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de-DE" altLang="nl-NL" sz="800">
                    <a:solidFill>
                      <a:srgbClr val="201D1E"/>
                    </a:solidFill>
                  </a:rPr>
                  <a:t>Stock Exchange</a:t>
                </a:r>
              </a:p>
            </p:txBody>
          </p:sp>
          <p:sp>
            <p:nvSpPr>
              <p:cNvPr id="24651" name="Oval 58"/>
              <p:cNvSpPr>
                <a:spLocks noChangeArrowheads="1"/>
              </p:cNvSpPr>
              <p:nvPr/>
            </p:nvSpPr>
            <p:spPr bwMode="auto">
              <a:xfrm>
                <a:off x="858149" y="1703026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9481B8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de-DE" altLang="de-DE" sz="800" b="1">
                    <a:solidFill>
                      <a:srgbClr val="201D1E"/>
                    </a:solidFill>
                  </a:rPr>
                  <a:t>Russian Rating Agency</a:t>
                </a:r>
              </a:p>
            </p:txBody>
          </p:sp>
          <p:sp>
            <p:nvSpPr>
              <p:cNvPr id="24652" name="Oval 59"/>
              <p:cNvSpPr>
                <a:spLocks noChangeArrowheads="1"/>
              </p:cNvSpPr>
              <p:nvPr/>
            </p:nvSpPr>
            <p:spPr bwMode="auto">
              <a:xfrm>
                <a:off x="2820988" y="2647950"/>
                <a:ext cx="747713" cy="74930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9481B8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de-DE" altLang="de-DE" sz="800" b="1">
                    <a:solidFill>
                      <a:srgbClr val="201D1E"/>
                    </a:solidFill>
                  </a:rPr>
                  <a:t>Islamic Banks</a:t>
                </a:r>
                <a:endParaRPr lang="de-DE" altLang="de-DE" sz="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4653" name="Oval 60"/>
              <p:cNvSpPr>
                <a:spLocks noChangeArrowheads="1"/>
              </p:cNvSpPr>
              <p:nvPr/>
            </p:nvSpPr>
            <p:spPr bwMode="auto">
              <a:xfrm>
                <a:off x="1406408" y="998874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9481B8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de-DE" altLang="de-DE" sz="800" b="1">
                    <a:solidFill>
                      <a:srgbClr val="201D1E"/>
                    </a:solidFill>
                  </a:rPr>
                  <a:t>School of</a:t>
                </a:r>
              </a:p>
              <a:p>
                <a:pPr algn="ctr"/>
                <a:r>
                  <a:rPr lang="de-DE" altLang="de-DE" sz="800" b="1">
                    <a:solidFill>
                      <a:srgbClr val="201D1E"/>
                    </a:solidFill>
                  </a:rPr>
                  <a:t>Finance</a:t>
                </a:r>
              </a:p>
            </p:txBody>
          </p:sp>
          <p:sp>
            <p:nvSpPr>
              <p:cNvPr id="24654" name="Freeform 87"/>
              <p:cNvSpPr>
                <a:spLocks/>
              </p:cNvSpPr>
              <p:nvPr/>
            </p:nvSpPr>
            <p:spPr bwMode="auto">
              <a:xfrm>
                <a:off x="2130426" y="3581400"/>
                <a:ext cx="431800" cy="431800"/>
              </a:xfrm>
              <a:custGeom>
                <a:avLst/>
                <a:gdLst>
                  <a:gd name="T0" fmla="*/ 2147483647 w 132"/>
                  <a:gd name="T1" fmla="*/ 2147483647 h 132"/>
                  <a:gd name="T2" fmla="*/ 2147483647 w 132"/>
                  <a:gd name="T3" fmla="*/ 2147483647 h 132"/>
                  <a:gd name="T4" fmla="*/ 2147483647 w 132"/>
                  <a:gd name="T5" fmla="*/ 2147483647 h 132"/>
                  <a:gd name="T6" fmla="*/ 2147483647 w 132"/>
                  <a:gd name="T7" fmla="*/ 2147483647 h 132"/>
                  <a:gd name="T8" fmla="*/ 2147483647 w 132"/>
                  <a:gd name="T9" fmla="*/ 2147483647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32"/>
                  <a:gd name="T17" fmla="*/ 132 w 132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32">
                    <a:moveTo>
                      <a:pt x="131" y="65"/>
                    </a:moveTo>
                    <a:cubicBezTo>
                      <a:pt x="132" y="101"/>
                      <a:pt x="103" y="131"/>
                      <a:pt x="67" y="132"/>
                    </a:cubicBezTo>
                    <a:cubicBezTo>
                      <a:pt x="31" y="132"/>
                      <a:pt x="1" y="103"/>
                      <a:pt x="1" y="67"/>
                    </a:cubicBezTo>
                    <a:cubicBezTo>
                      <a:pt x="0" y="31"/>
                      <a:pt x="29" y="1"/>
                      <a:pt x="65" y="1"/>
                    </a:cubicBezTo>
                    <a:cubicBezTo>
                      <a:pt x="101" y="0"/>
                      <a:pt x="131" y="29"/>
                      <a:pt x="13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163" cap="flat">
                <a:solidFill>
                  <a:srgbClr val="9481B8"/>
                </a:solidFill>
                <a:prstDash val="solid"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55" name="Oval 88"/>
              <p:cNvSpPr>
                <a:spLocks noChangeArrowheads="1"/>
              </p:cNvSpPr>
              <p:nvPr/>
            </p:nvSpPr>
            <p:spPr bwMode="auto">
              <a:xfrm>
                <a:off x="1502112" y="3871913"/>
                <a:ext cx="428625" cy="428625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9481B8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 altLang="nl-NL" sz="1400"/>
              </a:p>
            </p:txBody>
          </p:sp>
          <p:sp>
            <p:nvSpPr>
              <p:cNvPr id="24656" name="Oval 89"/>
              <p:cNvSpPr>
                <a:spLocks noChangeArrowheads="1"/>
              </p:cNvSpPr>
              <p:nvPr/>
            </p:nvSpPr>
            <p:spPr bwMode="auto">
              <a:xfrm>
                <a:off x="2954338" y="2190750"/>
                <a:ext cx="428625" cy="42545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9481B8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 altLang="nl-NL" sz="1400"/>
              </a:p>
            </p:txBody>
          </p:sp>
          <p:sp>
            <p:nvSpPr>
              <p:cNvPr id="24657" name="Oval 90"/>
              <p:cNvSpPr>
                <a:spLocks noChangeArrowheads="1"/>
              </p:cNvSpPr>
              <p:nvPr/>
            </p:nvSpPr>
            <p:spPr bwMode="auto">
              <a:xfrm>
                <a:off x="2741613" y="4402138"/>
                <a:ext cx="425450" cy="428625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9481B8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 altLang="nl-NL" sz="1400"/>
              </a:p>
            </p:txBody>
          </p:sp>
          <p:sp>
            <p:nvSpPr>
              <p:cNvPr id="24658" name="TextBox 832"/>
              <p:cNvSpPr txBox="1">
                <a:spLocks noChangeArrowheads="1"/>
              </p:cNvSpPr>
              <p:nvPr/>
            </p:nvSpPr>
            <p:spPr bwMode="auto">
              <a:xfrm>
                <a:off x="1907704" y="2327682"/>
                <a:ext cx="2589894" cy="1514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altLang="nl-NL" sz="7200">
                    <a:latin typeface="Impact" pitchFamily="34" charset="0"/>
                  </a:rPr>
                  <a:t>F</a:t>
                </a:r>
                <a:endParaRPr lang="de-DE" altLang="nl-NL">
                  <a:latin typeface="Impact" pitchFamily="34" charset="0"/>
                </a:endParaRPr>
              </a:p>
            </p:txBody>
          </p:sp>
          <p:sp>
            <p:nvSpPr>
              <p:cNvPr id="24659" name="Oval 117"/>
              <p:cNvSpPr>
                <a:spLocks noChangeArrowheads="1"/>
              </p:cNvSpPr>
              <p:nvPr/>
            </p:nvSpPr>
            <p:spPr bwMode="auto">
              <a:xfrm>
                <a:off x="204787" y="407988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454547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Sberbank</a:t>
                </a:r>
              </a:p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University</a:t>
                </a:r>
              </a:p>
            </p:txBody>
          </p:sp>
          <p:sp>
            <p:nvSpPr>
              <p:cNvPr id="24660" name="Line 9"/>
              <p:cNvSpPr>
                <a:spLocks noChangeShapeType="1"/>
              </p:cNvSpPr>
              <p:nvPr/>
            </p:nvSpPr>
            <p:spPr bwMode="auto">
              <a:xfrm flipV="1">
                <a:off x="515144" y="4570074"/>
                <a:ext cx="652920" cy="8393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1" name="Oval 124"/>
              <p:cNvSpPr>
                <a:spLocks noChangeArrowheads="1"/>
              </p:cNvSpPr>
              <p:nvPr/>
            </p:nvSpPr>
            <p:spPr bwMode="auto">
              <a:xfrm>
                <a:off x="1989138" y="5426076"/>
                <a:ext cx="439738" cy="439738"/>
              </a:xfrm>
              <a:prstGeom prst="ellipse">
                <a:avLst/>
              </a:prstGeom>
              <a:solidFill>
                <a:srgbClr val="FFFFFF"/>
              </a:solidFill>
              <a:ln w="3175">
                <a:solidFill>
                  <a:srgbClr val="201D1E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600">
                    <a:solidFill>
                      <a:srgbClr val="201D1E"/>
                    </a:solidFill>
                  </a:rPr>
                  <a:t>Start-ups</a:t>
                </a:r>
              </a:p>
            </p:txBody>
          </p:sp>
          <p:sp>
            <p:nvSpPr>
              <p:cNvPr id="24662" name="Oval 125"/>
              <p:cNvSpPr>
                <a:spLocks noChangeArrowheads="1"/>
              </p:cNvSpPr>
              <p:nvPr/>
            </p:nvSpPr>
            <p:spPr bwMode="auto">
              <a:xfrm>
                <a:off x="2503488" y="5368926"/>
                <a:ext cx="441325" cy="436563"/>
              </a:xfrm>
              <a:prstGeom prst="ellipse">
                <a:avLst/>
              </a:prstGeom>
              <a:solidFill>
                <a:srgbClr val="FFFFFF"/>
              </a:solidFill>
              <a:ln w="3175">
                <a:solidFill>
                  <a:srgbClr val="201D1E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600">
                    <a:solidFill>
                      <a:srgbClr val="201D1E"/>
                    </a:solidFill>
                  </a:rPr>
                  <a:t>New</a:t>
                </a:r>
              </a:p>
              <a:p>
                <a:pPr algn="ctr"/>
                <a:r>
                  <a:rPr lang="de-DE" altLang="nl-NL" sz="600">
                    <a:solidFill>
                      <a:srgbClr val="201D1E"/>
                    </a:solidFill>
                  </a:rPr>
                  <a:t>Tech</a:t>
                </a:r>
              </a:p>
              <a:p>
                <a:pPr algn="ctr"/>
                <a:r>
                  <a:rPr lang="de-DE" altLang="nl-NL" sz="600">
                    <a:solidFill>
                      <a:srgbClr val="201D1E"/>
                    </a:solidFill>
                  </a:rPr>
                  <a:t>Firms</a:t>
                </a:r>
              </a:p>
            </p:txBody>
          </p:sp>
          <p:sp>
            <p:nvSpPr>
              <p:cNvPr id="24663" name="Line 127"/>
              <p:cNvSpPr>
                <a:spLocks noChangeShapeType="1"/>
              </p:cNvSpPr>
              <p:nvPr/>
            </p:nvSpPr>
            <p:spPr bwMode="auto">
              <a:xfrm flipH="1" flipV="1">
                <a:off x="1144588" y="4543426"/>
                <a:ext cx="517525" cy="330200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4" name="Line 128"/>
              <p:cNvSpPr>
                <a:spLocks noChangeShapeType="1"/>
              </p:cNvSpPr>
              <p:nvPr/>
            </p:nvSpPr>
            <p:spPr bwMode="auto">
              <a:xfrm flipV="1">
                <a:off x="1046163" y="4543426"/>
                <a:ext cx="93663" cy="646113"/>
              </a:xfrm>
              <a:prstGeom prst="line">
                <a:avLst/>
              </a:prstGeom>
              <a:noFill/>
              <a:ln w="141288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5" name="Oval 129"/>
              <p:cNvSpPr>
                <a:spLocks noChangeArrowheads="1"/>
              </p:cNvSpPr>
              <p:nvPr/>
            </p:nvSpPr>
            <p:spPr bwMode="auto">
              <a:xfrm>
                <a:off x="754063" y="4156075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454547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Industry</a:t>
                </a:r>
              </a:p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Support</a:t>
                </a:r>
              </a:p>
            </p:txBody>
          </p:sp>
          <p:sp>
            <p:nvSpPr>
              <p:cNvPr id="24666" name="Oval 131"/>
              <p:cNvSpPr>
                <a:spLocks noChangeArrowheads="1"/>
              </p:cNvSpPr>
              <p:nvPr/>
            </p:nvSpPr>
            <p:spPr bwMode="auto">
              <a:xfrm>
                <a:off x="251520" y="4344988"/>
                <a:ext cx="441325" cy="441325"/>
              </a:xfrm>
              <a:prstGeom prst="ellipse">
                <a:avLst/>
              </a:prstGeom>
              <a:solidFill>
                <a:srgbClr val="FFFFFF"/>
              </a:solidFill>
              <a:ln w="3175">
                <a:solidFill>
                  <a:srgbClr val="201D1E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600">
                    <a:solidFill>
                      <a:srgbClr val="201D1E"/>
                    </a:solidFill>
                  </a:rPr>
                  <a:t>Consulting</a:t>
                </a:r>
              </a:p>
              <a:p>
                <a:pPr algn="ctr"/>
                <a:r>
                  <a:rPr lang="de-DE" altLang="nl-NL" sz="600">
                    <a:solidFill>
                      <a:srgbClr val="201D1E"/>
                    </a:solidFill>
                  </a:rPr>
                  <a:t>Firms</a:t>
                </a:r>
              </a:p>
            </p:txBody>
          </p:sp>
          <p:sp>
            <p:nvSpPr>
              <p:cNvPr id="24667" name="Oval 132"/>
              <p:cNvSpPr>
                <a:spLocks noChangeArrowheads="1"/>
              </p:cNvSpPr>
              <p:nvPr/>
            </p:nvSpPr>
            <p:spPr bwMode="auto">
              <a:xfrm>
                <a:off x="827088" y="4970463"/>
                <a:ext cx="438150" cy="438150"/>
              </a:xfrm>
              <a:prstGeom prst="ellipse">
                <a:avLst/>
              </a:prstGeom>
              <a:solidFill>
                <a:srgbClr val="FFFFFF"/>
              </a:solidFill>
              <a:ln w="3175">
                <a:solidFill>
                  <a:srgbClr val="201D1E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600">
                    <a:solidFill>
                      <a:srgbClr val="201D1E"/>
                    </a:solidFill>
                  </a:rPr>
                  <a:t>IT</a:t>
                </a:r>
              </a:p>
              <a:p>
                <a:pPr algn="ctr"/>
                <a:r>
                  <a:rPr lang="de-DE" altLang="nl-NL" sz="600">
                    <a:solidFill>
                      <a:srgbClr val="201D1E"/>
                    </a:solidFill>
                  </a:rPr>
                  <a:t>Firms</a:t>
                </a:r>
              </a:p>
            </p:txBody>
          </p:sp>
          <p:sp>
            <p:nvSpPr>
              <p:cNvPr id="24668" name="Oval 133"/>
              <p:cNvSpPr>
                <a:spLocks noChangeArrowheads="1"/>
              </p:cNvSpPr>
              <p:nvPr/>
            </p:nvSpPr>
            <p:spPr bwMode="auto">
              <a:xfrm>
                <a:off x="1542258" y="4749800"/>
                <a:ext cx="441325" cy="441325"/>
              </a:xfrm>
              <a:prstGeom prst="ellipse">
                <a:avLst/>
              </a:prstGeom>
              <a:solidFill>
                <a:srgbClr val="FFFFFF"/>
              </a:solidFill>
              <a:ln w="3175">
                <a:solidFill>
                  <a:srgbClr val="201D1E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600">
                    <a:solidFill>
                      <a:srgbClr val="201D1E"/>
                    </a:solidFill>
                  </a:rPr>
                  <a:t>Law</a:t>
                </a:r>
              </a:p>
              <a:p>
                <a:pPr algn="ctr"/>
                <a:r>
                  <a:rPr lang="de-DE" altLang="nl-NL" sz="600">
                    <a:solidFill>
                      <a:srgbClr val="201D1E"/>
                    </a:solidFill>
                  </a:rPr>
                  <a:t>Firms</a:t>
                </a:r>
              </a:p>
            </p:txBody>
          </p:sp>
          <p:sp>
            <p:nvSpPr>
              <p:cNvPr id="24669" name="Oval 134"/>
              <p:cNvSpPr>
                <a:spLocks noChangeArrowheads="1"/>
              </p:cNvSpPr>
              <p:nvPr/>
            </p:nvSpPr>
            <p:spPr bwMode="auto">
              <a:xfrm>
                <a:off x="3133725" y="5984876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454547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SKOLKOVO</a:t>
                </a:r>
              </a:p>
            </p:txBody>
          </p:sp>
          <p:sp>
            <p:nvSpPr>
              <p:cNvPr id="24670" name="Line 142"/>
              <p:cNvSpPr>
                <a:spLocks noChangeShapeType="1"/>
              </p:cNvSpPr>
              <p:nvPr/>
            </p:nvSpPr>
            <p:spPr bwMode="auto">
              <a:xfrm flipV="1">
                <a:off x="8091488" y="2279650"/>
                <a:ext cx="465137" cy="762000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1" name="Line 143"/>
              <p:cNvSpPr>
                <a:spLocks noChangeShapeType="1"/>
              </p:cNvSpPr>
              <p:nvPr/>
            </p:nvSpPr>
            <p:spPr bwMode="auto">
              <a:xfrm>
                <a:off x="5330824" y="3140969"/>
                <a:ext cx="474664" cy="391220"/>
              </a:xfrm>
              <a:prstGeom prst="line">
                <a:avLst/>
              </a:prstGeom>
              <a:noFill/>
              <a:ln w="1270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2" name="Line 146"/>
              <p:cNvSpPr>
                <a:spLocks noChangeShapeType="1"/>
              </p:cNvSpPr>
              <p:nvPr/>
            </p:nvSpPr>
            <p:spPr bwMode="auto">
              <a:xfrm flipV="1">
                <a:off x="7453313" y="3009900"/>
                <a:ext cx="657225" cy="609600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3" name="Line 152"/>
              <p:cNvSpPr>
                <a:spLocks noChangeShapeType="1"/>
              </p:cNvSpPr>
              <p:nvPr/>
            </p:nvSpPr>
            <p:spPr bwMode="auto">
              <a:xfrm flipH="1">
                <a:off x="5805488" y="2786063"/>
                <a:ext cx="544512" cy="746125"/>
              </a:xfrm>
              <a:prstGeom prst="line">
                <a:avLst/>
              </a:prstGeom>
              <a:noFill/>
              <a:ln w="1270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4" name="Line 154"/>
              <p:cNvSpPr>
                <a:spLocks noChangeShapeType="1"/>
              </p:cNvSpPr>
              <p:nvPr/>
            </p:nvSpPr>
            <p:spPr bwMode="auto">
              <a:xfrm>
                <a:off x="5456206" y="2474914"/>
                <a:ext cx="944594" cy="119061"/>
              </a:xfrm>
              <a:prstGeom prst="line">
                <a:avLst/>
              </a:prstGeom>
              <a:noFill/>
              <a:ln w="1270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5" name="Oval 155"/>
              <p:cNvSpPr>
                <a:spLocks noChangeAspect="1" noChangeArrowheads="1"/>
              </p:cNvSpPr>
              <p:nvPr/>
            </p:nvSpPr>
            <p:spPr bwMode="auto">
              <a:xfrm>
                <a:off x="8100392" y="1844824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5C9588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Leisure</a:t>
                </a:r>
              </a:p>
            </p:txBody>
          </p:sp>
          <p:sp>
            <p:nvSpPr>
              <p:cNvPr id="24676" name="Oval 156"/>
              <p:cNvSpPr>
                <a:spLocks noChangeArrowheads="1"/>
              </p:cNvSpPr>
              <p:nvPr/>
            </p:nvSpPr>
            <p:spPr bwMode="auto">
              <a:xfrm>
                <a:off x="5942806" y="2109386"/>
                <a:ext cx="933450" cy="93345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5C958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Housing</a:t>
                </a:r>
              </a:p>
            </p:txBody>
          </p:sp>
          <p:sp>
            <p:nvSpPr>
              <p:cNvPr id="24677" name="Oval 157"/>
              <p:cNvSpPr>
                <a:spLocks noChangeAspect="1" noChangeArrowheads="1"/>
              </p:cNvSpPr>
              <p:nvPr/>
            </p:nvSpPr>
            <p:spPr bwMode="auto">
              <a:xfrm>
                <a:off x="5523031" y="2974548"/>
                <a:ext cx="935464" cy="935464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5C9588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Serviced </a:t>
                </a:r>
              </a:p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Appartments</a:t>
                </a:r>
              </a:p>
            </p:txBody>
          </p:sp>
          <p:sp>
            <p:nvSpPr>
              <p:cNvPr id="24678" name="Oval 158"/>
              <p:cNvSpPr>
                <a:spLocks noChangeAspect="1" noChangeArrowheads="1"/>
              </p:cNvSpPr>
              <p:nvPr/>
            </p:nvSpPr>
            <p:spPr bwMode="auto">
              <a:xfrm>
                <a:off x="7128376" y="3321080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5C9588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Public </a:t>
                </a:r>
              </a:p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Spaces</a:t>
                </a:r>
              </a:p>
            </p:txBody>
          </p:sp>
          <p:sp>
            <p:nvSpPr>
              <p:cNvPr id="24679" name="Oval 159"/>
              <p:cNvSpPr>
                <a:spLocks noChangeAspect="1" noChangeArrowheads="1"/>
              </p:cNvSpPr>
              <p:nvPr/>
            </p:nvSpPr>
            <p:spPr bwMode="auto">
              <a:xfrm>
                <a:off x="7729537" y="2647949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5C9588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Culture</a:t>
                </a:r>
              </a:p>
            </p:txBody>
          </p:sp>
          <p:sp>
            <p:nvSpPr>
              <p:cNvPr id="24680" name="Oval 160"/>
              <p:cNvSpPr>
                <a:spLocks noChangeAspect="1" noChangeArrowheads="1"/>
              </p:cNvSpPr>
              <p:nvPr/>
            </p:nvSpPr>
            <p:spPr bwMode="auto">
              <a:xfrm>
                <a:off x="7728625" y="1016824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5C9588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Shopping</a:t>
                </a:r>
              </a:p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Centre</a:t>
                </a:r>
              </a:p>
            </p:txBody>
          </p:sp>
          <p:sp>
            <p:nvSpPr>
              <p:cNvPr id="24681" name="Oval 161"/>
              <p:cNvSpPr>
                <a:spLocks noChangeArrowheads="1"/>
              </p:cNvSpPr>
              <p:nvPr/>
            </p:nvSpPr>
            <p:spPr bwMode="auto">
              <a:xfrm>
                <a:off x="5042206" y="2060848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5C958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Hotels</a:t>
                </a:r>
              </a:p>
            </p:txBody>
          </p:sp>
          <p:sp>
            <p:nvSpPr>
              <p:cNvPr id="24682" name="Oval 162"/>
              <p:cNvSpPr>
                <a:spLocks noChangeAspect="1" noChangeArrowheads="1"/>
              </p:cNvSpPr>
              <p:nvPr/>
            </p:nvSpPr>
            <p:spPr bwMode="auto">
              <a:xfrm>
                <a:off x="6527004" y="4943475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5C9588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Metro</a:t>
                </a:r>
              </a:p>
            </p:txBody>
          </p:sp>
          <p:sp>
            <p:nvSpPr>
              <p:cNvPr id="24683" name="Oval 163"/>
              <p:cNvSpPr>
                <a:spLocks noChangeArrowheads="1"/>
              </p:cNvSpPr>
              <p:nvPr/>
            </p:nvSpPr>
            <p:spPr bwMode="auto">
              <a:xfrm>
                <a:off x="5125243" y="2923774"/>
                <a:ext cx="411162" cy="41275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5C958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 altLang="nl-NL" sz="1400"/>
              </a:p>
            </p:txBody>
          </p:sp>
          <p:sp>
            <p:nvSpPr>
              <p:cNvPr id="24684" name="Line 189"/>
              <p:cNvSpPr>
                <a:spLocks noChangeShapeType="1"/>
              </p:cNvSpPr>
              <p:nvPr/>
            </p:nvSpPr>
            <p:spPr bwMode="auto">
              <a:xfrm>
                <a:off x="3369470" y="962963"/>
                <a:ext cx="771054" cy="322604"/>
              </a:xfrm>
              <a:prstGeom prst="line">
                <a:avLst/>
              </a:prstGeom>
              <a:noFill/>
              <a:ln w="6350">
                <a:solidFill>
                  <a:srgbClr val="B0B1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85" name="Oval 192"/>
              <p:cNvSpPr>
                <a:spLocks noChangeArrowheads="1"/>
              </p:cNvSpPr>
              <p:nvPr/>
            </p:nvSpPr>
            <p:spPr bwMode="auto">
              <a:xfrm>
                <a:off x="6546304" y="768351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8EBADD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Int’l</a:t>
                </a:r>
              </a:p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Poly-</a:t>
                </a:r>
              </a:p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Clinic</a:t>
                </a:r>
              </a:p>
            </p:txBody>
          </p:sp>
          <p:sp>
            <p:nvSpPr>
              <p:cNvPr id="24686" name="Oval 193"/>
              <p:cNvSpPr>
                <a:spLocks noChangeArrowheads="1"/>
              </p:cNvSpPr>
              <p:nvPr/>
            </p:nvSpPr>
            <p:spPr bwMode="auto">
              <a:xfrm>
                <a:off x="5730082" y="715962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8EBADD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Int’l</a:t>
                </a:r>
              </a:p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schools</a:t>
                </a:r>
              </a:p>
            </p:txBody>
          </p:sp>
          <p:sp>
            <p:nvSpPr>
              <p:cNvPr id="24687" name="Oval 194"/>
              <p:cNvSpPr>
                <a:spLocks noChangeArrowheads="1"/>
              </p:cNvSpPr>
              <p:nvPr/>
            </p:nvSpPr>
            <p:spPr bwMode="auto">
              <a:xfrm>
                <a:off x="3759524" y="859290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8EBADD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Conference</a:t>
                </a:r>
              </a:p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Centre</a:t>
                </a:r>
              </a:p>
            </p:txBody>
          </p:sp>
          <p:sp>
            <p:nvSpPr>
              <p:cNvPr id="24688" name="Oval 195"/>
              <p:cNvSpPr>
                <a:spLocks noChangeArrowheads="1"/>
              </p:cNvSpPr>
              <p:nvPr/>
            </p:nvSpPr>
            <p:spPr bwMode="auto">
              <a:xfrm>
                <a:off x="5278151" y="1149351"/>
                <a:ext cx="451931" cy="44700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8EBADD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600">
                    <a:solidFill>
                      <a:srgbClr val="201D1E"/>
                    </a:solidFill>
                  </a:rPr>
                  <a:t>Bilingual</a:t>
                </a:r>
              </a:p>
              <a:p>
                <a:pPr algn="ctr"/>
                <a:r>
                  <a:rPr lang="de-DE" altLang="nl-NL" sz="600">
                    <a:solidFill>
                      <a:srgbClr val="201D1E"/>
                    </a:solidFill>
                  </a:rPr>
                  <a:t>Daycare</a:t>
                </a:r>
              </a:p>
            </p:txBody>
          </p:sp>
          <p:sp>
            <p:nvSpPr>
              <p:cNvPr id="24689" name="Oval 196"/>
              <p:cNvSpPr>
                <a:spLocks noChangeArrowheads="1"/>
              </p:cNvSpPr>
              <p:nvPr/>
            </p:nvSpPr>
            <p:spPr bwMode="auto">
              <a:xfrm>
                <a:off x="2925410" y="548963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30163">
                <a:solidFill>
                  <a:srgbClr val="8EBADD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Exhibition</a:t>
                </a:r>
              </a:p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Hall</a:t>
                </a:r>
              </a:p>
            </p:txBody>
          </p:sp>
          <p:sp>
            <p:nvSpPr>
              <p:cNvPr id="24690" name="Freeform 227"/>
              <p:cNvSpPr>
                <a:spLocks/>
              </p:cNvSpPr>
              <p:nvPr/>
            </p:nvSpPr>
            <p:spPr bwMode="auto">
              <a:xfrm>
                <a:off x="107503" y="470941"/>
                <a:ext cx="8937865" cy="6060487"/>
              </a:xfrm>
              <a:custGeom>
                <a:avLst/>
                <a:gdLst>
                  <a:gd name="T0" fmla="*/ 2147483647 w 6680"/>
                  <a:gd name="T1" fmla="*/ 0 h 4271"/>
                  <a:gd name="T2" fmla="*/ 2147483647 w 6680"/>
                  <a:gd name="T3" fmla="*/ 0 h 4271"/>
                  <a:gd name="T4" fmla="*/ 2147483647 w 6680"/>
                  <a:gd name="T5" fmla="*/ 0 h 4271"/>
                  <a:gd name="T6" fmla="*/ 0 w 6680"/>
                  <a:gd name="T7" fmla="*/ 2147483647 h 4271"/>
                  <a:gd name="T8" fmla="*/ 0 w 6680"/>
                  <a:gd name="T9" fmla="*/ 2147483647 h 4271"/>
                  <a:gd name="T10" fmla="*/ 2147483647 w 6680"/>
                  <a:gd name="T11" fmla="*/ 2147483647 h 4271"/>
                  <a:gd name="T12" fmla="*/ 2147483647 w 6680"/>
                  <a:gd name="T13" fmla="*/ 2147483647 h 4271"/>
                  <a:gd name="T14" fmla="*/ 2147483647 w 6680"/>
                  <a:gd name="T15" fmla="*/ 2147483647 h 4271"/>
                  <a:gd name="T16" fmla="*/ 2147483647 w 6680"/>
                  <a:gd name="T17" fmla="*/ 2147483647 h 4271"/>
                  <a:gd name="T18" fmla="*/ 2147483647 w 6680"/>
                  <a:gd name="T19" fmla="*/ 2147483647 h 4271"/>
                  <a:gd name="T20" fmla="*/ 2147483647 w 6680"/>
                  <a:gd name="T21" fmla="*/ 2147483647 h 4271"/>
                  <a:gd name="T22" fmla="*/ 2147483647 w 6680"/>
                  <a:gd name="T23" fmla="*/ 0 h 4271"/>
                  <a:gd name="T24" fmla="*/ 2147483647 w 6680"/>
                  <a:gd name="T25" fmla="*/ 0 h 42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680"/>
                  <a:gd name="T40" fmla="*/ 0 h 4271"/>
                  <a:gd name="T41" fmla="*/ 6680 w 6680"/>
                  <a:gd name="T42" fmla="*/ 4271 h 42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680" h="4271">
                    <a:moveTo>
                      <a:pt x="5757" y="0"/>
                    </a:moveTo>
                    <a:lnTo>
                      <a:pt x="1578" y="0"/>
                    </a:lnTo>
                    <a:lnTo>
                      <a:pt x="1132" y="0"/>
                    </a:lnTo>
                    <a:lnTo>
                      <a:pt x="0" y="1327"/>
                    </a:lnTo>
                    <a:lnTo>
                      <a:pt x="0" y="4271"/>
                    </a:lnTo>
                    <a:lnTo>
                      <a:pt x="1703" y="4271"/>
                    </a:lnTo>
                    <a:lnTo>
                      <a:pt x="2126" y="3777"/>
                    </a:lnTo>
                    <a:lnTo>
                      <a:pt x="5275" y="3777"/>
                    </a:lnTo>
                    <a:lnTo>
                      <a:pt x="6168" y="2730"/>
                    </a:lnTo>
                    <a:lnTo>
                      <a:pt x="6680" y="2730"/>
                    </a:lnTo>
                    <a:lnTo>
                      <a:pt x="6680" y="796"/>
                    </a:lnTo>
                    <a:lnTo>
                      <a:pt x="6680" y="0"/>
                    </a:lnTo>
                    <a:lnTo>
                      <a:pt x="5757" y="0"/>
                    </a:lnTo>
                    <a:close/>
                  </a:path>
                </a:pathLst>
              </a:custGeom>
              <a:noFill/>
              <a:ln w="79375" cap="flat">
                <a:solidFill>
                  <a:srgbClr val="201D1E"/>
                </a:solidFill>
                <a:prstDash val="sys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91" name="TextBox 865"/>
              <p:cNvSpPr txBox="1">
                <a:spLocks noChangeArrowheads="1"/>
              </p:cNvSpPr>
              <p:nvPr/>
            </p:nvSpPr>
            <p:spPr bwMode="auto">
              <a:xfrm>
                <a:off x="7728625" y="459180"/>
                <a:ext cx="680615" cy="427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altLang="nl-NL" sz="1600">
                    <a:latin typeface="Impact" pitchFamily="34" charset="0"/>
                  </a:rPr>
                  <a:t>IFZ</a:t>
                </a:r>
              </a:p>
            </p:txBody>
          </p:sp>
          <p:sp>
            <p:nvSpPr>
              <p:cNvPr id="24692" name="Oval 232"/>
              <p:cNvSpPr>
                <a:spLocks noChangeArrowheads="1"/>
              </p:cNvSpPr>
              <p:nvPr/>
            </p:nvSpPr>
            <p:spPr bwMode="auto">
              <a:xfrm>
                <a:off x="6100763" y="5954713"/>
                <a:ext cx="828000" cy="828000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454547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Airports</a:t>
                </a:r>
              </a:p>
            </p:txBody>
          </p:sp>
          <p:sp>
            <p:nvSpPr>
              <p:cNvPr id="24693" name="Oval 233"/>
              <p:cNvSpPr>
                <a:spLocks noChangeArrowheads="1"/>
              </p:cNvSpPr>
              <p:nvPr/>
            </p:nvSpPr>
            <p:spPr bwMode="auto">
              <a:xfrm>
                <a:off x="8167773" y="5954713"/>
                <a:ext cx="839028" cy="839028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454547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Moscow </a:t>
                </a:r>
              </a:p>
              <a:p>
                <a:pPr algn="ctr"/>
                <a:r>
                  <a:rPr lang="de-DE" altLang="nl-NL" sz="800" b="1">
                    <a:solidFill>
                      <a:srgbClr val="201D1E"/>
                    </a:solidFill>
                  </a:rPr>
                  <a:t>City</a:t>
                </a:r>
              </a:p>
            </p:txBody>
          </p:sp>
        </p:grpSp>
      </p:grpSp>
      <p:sp>
        <p:nvSpPr>
          <p:cNvPr id="24578" name="Rectangle 201"/>
          <p:cNvSpPr>
            <a:spLocks noChangeArrowheads="1"/>
          </p:cNvSpPr>
          <p:nvPr/>
        </p:nvSpPr>
        <p:spPr bwMode="auto">
          <a:xfrm>
            <a:off x="161925" y="1212850"/>
            <a:ext cx="173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Impact" pitchFamily="34" charset="0"/>
              </a:rPr>
              <a:t>1-Я ОЧЕРЕДЬ</a:t>
            </a:r>
            <a:endParaRPr lang="en-US" sz="2400">
              <a:latin typeface="Impact" pitchFamily="34" charset="0"/>
            </a:endParaRPr>
          </a:p>
        </p:txBody>
      </p:sp>
      <p:sp>
        <p:nvSpPr>
          <p:cNvPr id="24579" name="Rectangle 205"/>
          <p:cNvSpPr>
            <a:spLocks noChangeArrowheads="1"/>
          </p:cNvSpPr>
          <p:nvPr/>
        </p:nvSpPr>
        <p:spPr bwMode="auto">
          <a:xfrm>
            <a:off x="2198688" y="1219200"/>
            <a:ext cx="17732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Impact" pitchFamily="34" charset="0"/>
              </a:rPr>
              <a:t>2-Я ОЧЕРЕДЬ</a:t>
            </a:r>
            <a:endParaRPr lang="en-US" sz="2400">
              <a:latin typeface="Impact" pitchFamily="34" charset="0"/>
            </a:endParaRPr>
          </a:p>
        </p:txBody>
      </p:sp>
      <p:sp>
        <p:nvSpPr>
          <p:cNvPr id="24580" name="Rectangle 206"/>
          <p:cNvSpPr>
            <a:spLocks noChangeArrowheads="1"/>
          </p:cNvSpPr>
          <p:nvPr/>
        </p:nvSpPr>
        <p:spPr bwMode="auto">
          <a:xfrm>
            <a:off x="4441825" y="1216025"/>
            <a:ext cx="1795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Impact" pitchFamily="34" charset="0"/>
              </a:rPr>
              <a:t>3-Я ОЧЕРЕДЬ</a:t>
            </a:r>
            <a:endParaRPr lang="en-US" sz="2400">
              <a:latin typeface="Impact" pitchFamily="34" charset="0"/>
            </a:endParaRPr>
          </a:p>
        </p:txBody>
      </p:sp>
      <p:sp>
        <p:nvSpPr>
          <p:cNvPr id="24581" name="Rectangle 207"/>
          <p:cNvSpPr>
            <a:spLocks noChangeArrowheads="1"/>
          </p:cNvSpPr>
          <p:nvPr/>
        </p:nvSpPr>
        <p:spPr bwMode="auto">
          <a:xfrm>
            <a:off x="6765925" y="1216025"/>
            <a:ext cx="3271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Impact" pitchFamily="34" charset="0"/>
              </a:rPr>
              <a:t>СХЕМА ОЧЕРЕДНОСТИ </a:t>
            </a:r>
            <a:r>
              <a:rPr lang="nl-NL" sz="2400">
                <a:latin typeface="Impact" pitchFamily="34" charset="0"/>
              </a:rPr>
              <a:t>IFC</a:t>
            </a:r>
            <a:endParaRPr lang="en-US" sz="2400">
              <a:latin typeface="Impact" pitchFamily="34" charset="0"/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238125" y="514350"/>
            <a:ext cx="236378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cs typeface="+mn-cs"/>
              </a:rPr>
              <a:t>IFCity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cs typeface="+mn-cs"/>
              </a:rPr>
              <a:t> ECOSYSTEM</a:t>
            </a:r>
          </a:p>
        </p:txBody>
      </p:sp>
      <p:sp>
        <p:nvSpPr>
          <p:cNvPr id="24583" name="Rectangle 11"/>
          <p:cNvSpPr>
            <a:spLocks noChangeArrowheads="1"/>
          </p:cNvSpPr>
          <p:nvPr/>
        </p:nvSpPr>
        <p:spPr bwMode="auto">
          <a:xfrm>
            <a:off x="249238" y="185738"/>
            <a:ext cx="2595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ru-RU" sz="2400">
                <a:latin typeface="Impact" pitchFamily="34" charset="0"/>
              </a:rPr>
              <a:t>ЭКОСИСТЕМА </a:t>
            </a:r>
            <a:r>
              <a:rPr lang="nl-NL" sz="2400">
                <a:latin typeface="Impact" pitchFamily="34" charset="0"/>
              </a:rPr>
              <a:t>IFCity</a:t>
            </a:r>
            <a:endParaRPr lang="en-US" sz="2400">
              <a:latin typeface="Impact" pitchFamily="34" charset="0"/>
            </a:endParaRPr>
          </a:p>
        </p:txBody>
      </p:sp>
      <p:sp>
        <p:nvSpPr>
          <p:cNvPr id="211" name="TextBox 210"/>
          <p:cNvSpPr txBox="1">
            <a:spLocks noChangeArrowheads="1"/>
          </p:cNvSpPr>
          <p:nvPr/>
        </p:nvSpPr>
        <p:spPr bwMode="auto">
          <a:xfrm>
            <a:off x="4441825" y="6543675"/>
            <a:ext cx="9304338" cy="40005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|Финальная презентация| 7 апреля 2014 |Консорциум </a:t>
            </a:r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KCAP 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||  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 | 07th of April 2014 | KCAP Team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/>
          </p:cNvPicPr>
          <p:nvPr/>
        </p:nvPicPr>
        <p:blipFill>
          <a:blip r:embed="rId2"/>
          <a:srcRect l="9375" t="17809" r="16354" b="11473"/>
          <a:stretch>
            <a:fillRect/>
          </a:stretch>
        </p:blipFill>
        <p:spPr bwMode="auto">
          <a:xfrm>
            <a:off x="-2058988" y="-584200"/>
            <a:ext cx="14250988" cy="825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38125" y="514350"/>
            <a:ext cx="2619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Impact" pitchFamily="34" charset="0"/>
              </a:rPr>
              <a:t>IFCity UNIQUE PLACE</a:t>
            </a:r>
          </a:p>
        </p:txBody>
      </p:sp>
      <p:sp>
        <p:nvSpPr>
          <p:cNvPr id="21507" name="Rectangle 11"/>
          <p:cNvSpPr>
            <a:spLocks noChangeArrowheads="1"/>
          </p:cNvSpPr>
          <p:nvPr/>
        </p:nvSpPr>
        <p:spPr bwMode="auto">
          <a:xfrm>
            <a:off x="249238" y="185738"/>
            <a:ext cx="3443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nl-NL" sz="2400">
                <a:latin typeface="Impact" pitchFamily="34" charset="0"/>
              </a:rPr>
              <a:t>IFCity </a:t>
            </a:r>
            <a:r>
              <a:rPr lang="ru-RU" sz="2400">
                <a:latin typeface="Impact" pitchFamily="34" charset="0"/>
              </a:rPr>
              <a:t>УНИКАЛЬНОЕ МЕСТО</a:t>
            </a:r>
            <a:endParaRPr lang="en-US" sz="2400">
              <a:latin typeface="Impact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41825" y="6543675"/>
            <a:ext cx="9304338" cy="40005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|Финальная презентация| 7 апреля 2014 |Консорциум </a:t>
            </a:r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KCAP 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||  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 | 07th of April 2014 | KCAP Team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8916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7" descr="El_bridge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-4763"/>
            <a:ext cx="12192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238125" y="514350"/>
            <a:ext cx="49911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cs typeface="+mn-cs"/>
              </a:rPr>
              <a:t>IFCity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cs typeface="+mn-cs"/>
              </a:rPr>
              <a:t>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cs typeface="+mn-cs"/>
              </a:rPr>
              <a:t>FROM NOVORIZHSKOYE HIGHWAY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cs typeface="+mn-cs"/>
            </a:endParaRPr>
          </a:p>
        </p:txBody>
      </p:sp>
      <p:sp>
        <p:nvSpPr>
          <p:cNvPr id="17411" name="Rectangle 11"/>
          <p:cNvSpPr>
            <a:spLocks noChangeArrowheads="1"/>
          </p:cNvSpPr>
          <p:nvPr/>
        </p:nvSpPr>
        <p:spPr bwMode="auto">
          <a:xfrm>
            <a:off x="249238" y="185738"/>
            <a:ext cx="6330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ru-RU" sz="2400">
                <a:latin typeface="Impact" pitchFamily="34" charset="0"/>
              </a:rPr>
              <a:t>ЯДРО IFCity СО СТОРОНЫ НОВОРИЖСКОГО ШОССЕ</a:t>
            </a:r>
            <a:endParaRPr lang="en-US" sz="2400">
              <a:latin typeface="Impact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41825" y="6543675"/>
            <a:ext cx="9304338" cy="40005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|Финальная презентация| 7 апреля 2014 |Консорциум </a:t>
            </a:r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KCAP 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||  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 | 07th of April 2014 | KCAP Team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30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IFC skating skyline_summer_El_courtyard003_afool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238125" y="514350"/>
            <a:ext cx="17653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cs typeface="+mn-cs"/>
              </a:rPr>
              <a:t>ABC CAMPUS</a:t>
            </a:r>
          </a:p>
        </p:txBody>
      </p:sp>
      <p:sp>
        <p:nvSpPr>
          <p:cNvPr id="27651" name="Rectangle 11"/>
          <p:cNvSpPr>
            <a:spLocks noChangeArrowheads="1"/>
          </p:cNvSpPr>
          <p:nvPr/>
        </p:nvSpPr>
        <p:spPr bwMode="auto">
          <a:xfrm>
            <a:off x="249238" y="185738"/>
            <a:ext cx="5310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ru-RU" sz="2400">
                <a:latin typeface="Impact" pitchFamily="34" charset="0"/>
              </a:rPr>
              <a:t>ЦЕНТР ИСКУССТВА, БИЗНЕСА И КУЛЬТУРЫ</a:t>
            </a:r>
            <a:endParaRPr lang="en-US" sz="2400">
              <a:latin typeface="Impact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41825" y="6543675"/>
            <a:ext cx="9304338" cy="40005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|Финальная презентация| 7 апреля 2014 |Консорциум </a:t>
            </a:r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KCAP 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||  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 | 07th of April 2014 | KCAP Team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/>
          </p:cNvPicPr>
          <p:nvPr/>
        </p:nvPicPr>
        <p:blipFill>
          <a:blip r:embed="rId2"/>
          <a:srcRect l="10521" t="35617" r="17812" b="4623"/>
          <a:stretch>
            <a:fillRect/>
          </a:stretch>
        </p:blipFill>
        <p:spPr bwMode="auto">
          <a:xfrm>
            <a:off x="0" y="673100"/>
            <a:ext cx="12192000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38125" y="514350"/>
            <a:ext cx="23669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cs typeface="+mn-cs"/>
              </a:rPr>
              <a:t>LIVELY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cs typeface="+mn-cs"/>
              </a:rPr>
              <a:t>IFCity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cs typeface="+mn-cs"/>
              </a:rPr>
              <a:t> CORE</a:t>
            </a:r>
          </a:p>
        </p:txBody>
      </p:sp>
      <p:sp>
        <p:nvSpPr>
          <p:cNvPr id="43011" name="Rectangle 11"/>
          <p:cNvSpPr>
            <a:spLocks noChangeArrowheads="1"/>
          </p:cNvSpPr>
          <p:nvPr/>
        </p:nvSpPr>
        <p:spPr bwMode="auto">
          <a:xfrm>
            <a:off x="249238" y="185738"/>
            <a:ext cx="3008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ru-RU" sz="2400">
                <a:latin typeface="Impact" pitchFamily="34" charset="0"/>
              </a:rPr>
              <a:t>АКТИВНОЕ ЯДРО </a:t>
            </a:r>
            <a:r>
              <a:rPr lang="nl-NL" sz="2400">
                <a:latin typeface="Impact" pitchFamily="34" charset="0"/>
              </a:rPr>
              <a:t>IFCity </a:t>
            </a:r>
            <a:endParaRPr lang="en-US" sz="2400">
              <a:latin typeface="Impact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41825" y="6543675"/>
            <a:ext cx="9304338" cy="40005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|Финальная презентация| 7 апреля 2014 |Консорциум </a:t>
            </a:r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KCAP 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||  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 | 07th of April 2014 | KCAP Team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2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0"/>
            <a:ext cx="9169400" cy="6877050"/>
          </a:xfrm>
        </p:spPr>
      </p:pic>
    </p:spTree>
    <p:extLst>
      <p:ext uri="{BB962C8B-B14F-4D97-AF65-F5344CB8AC3E}">
        <p14:creationId xmlns:p14="http://schemas.microsoft.com/office/powerpoint/2010/main" val="156877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3"/>
          <p:cNvPicPr>
            <a:picLocks noChangeAspect="1"/>
          </p:cNvPicPr>
          <p:nvPr/>
        </p:nvPicPr>
        <p:blipFill>
          <a:blip r:embed="rId2"/>
          <a:srcRect l="8968" t="11346" r="10239" b="3661"/>
          <a:stretch>
            <a:fillRect/>
          </a:stretch>
        </p:blipFill>
        <p:spPr bwMode="auto">
          <a:xfrm>
            <a:off x="833438" y="-84138"/>
            <a:ext cx="11358562" cy="721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38125" y="514350"/>
            <a:ext cx="15716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cs typeface="+mn-cs"/>
              </a:rPr>
              <a:t>LANDSCAPE</a:t>
            </a:r>
          </a:p>
        </p:txBody>
      </p:sp>
      <p:sp>
        <p:nvSpPr>
          <p:cNvPr id="46083" name="Rectangle 11"/>
          <p:cNvSpPr>
            <a:spLocks noChangeArrowheads="1"/>
          </p:cNvSpPr>
          <p:nvPr/>
        </p:nvSpPr>
        <p:spPr bwMode="auto">
          <a:xfrm>
            <a:off x="249238" y="185738"/>
            <a:ext cx="1692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400">
                <a:latin typeface="Impact" pitchFamily="34" charset="0"/>
              </a:rPr>
              <a:t>ЛАНДШАФТ</a:t>
            </a:r>
            <a:endParaRPr lang="en-US" sz="2400">
              <a:latin typeface="Impac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85488" y="6691313"/>
            <a:ext cx="1684337" cy="739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085" name="TextBox 12"/>
          <p:cNvSpPr txBox="1">
            <a:spLocks noChangeArrowheads="1"/>
          </p:cNvSpPr>
          <p:nvPr/>
        </p:nvSpPr>
        <p:spPr bwMode="auto">
          <a:xfrm>
            <a:off x="5610225" y="4745038"/>
            <a:ext cx="24860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Arkhangelskoye Gardens</a:t>
            </a:r>
          </a:p>
        </p:txBody>
      </p:sp>
      <p:sp>
        <p:nvSpPr>
          <p:cNvPr id="46086" name="TextBox 14"/>
          <p:cNvSpPr txBox="1">
            <a:spLocks noChangeArrowheads="1"/>
          </p:cNvSpPr>
          <p:nvPr/>
        </p:nvSpPr>
        <p:spPr bwMode="auto">
          <a:xfrm>
            <a:off x="5321300" y="4111625"/>
            <a:ext cx="1323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Central Park</a:t>
            </a:r>
          </a:p>
        </p:txBody>
      </p:sp>
      <p:sp>
        <p:nvSpPr>
          <p:cNvPr id="46087" name="TextBox 15"/>
          <p:cNvSpPr txBox="1">
            <a:spLocks noChangeArrowheads="1"/>
          </p:cNvSpPr>
          <p:nvPr/>
        </p:nvSpPr>
        <p:spPr bwMode="auto">
          <a:xfrm>
            <a:off x="5164138" y="3722688"/>
            <a:ext cx="25447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Embankment Golf Course</a:t>
            </a:r>
          </a:p>
        </p:txBody>
      </p:sp>
      <p:sp>
        <p:nvSpPr>
          <p:cNvPr id="46088" name="TextBox 16"/>
          <p:cNvSpPr txBox="1">
            <a:spLocks noChangeArrowheads="1"/>
          </p:cNvSpPr>
          <p:nvPr/>
        </p:nvSpPr>
        <p:spPr bwMode="auto">
          <a:xfrm>
            <a:off x="4910138" y="309563"/>
            <a:ext cx="19970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Northern River Park</a:t>
            </a:r>
          </a:p>
        </p:txBody>
      </p:sp>
      <p:sp>
        <p:nvSpPr>
          <p:cNvPr id="46089" name="TextBox 17"/>
          <p:cNvSpPr txBox="1">
            <a:spLocks noChangeArrowheads="1"/>
          </p:cNvSpPr>
          <p:nvPr/>
        </p:nvSpPr>
        <p:spPr bwMode="auto">
          <a:xfrm>
            <a:off x="4025900" y="1079500"/>
            <a:ext cx="28035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Venice Canals &amp; Beach Park</a:t>
            </a:r>
          </a:p>
        </p:txBody>
      </p:sp>
      <p:sp>
        <p:nvSpPr>
          <p:cNvPr id="46090" name="TextBox 18"/>
          <p:cNvSpPr txBox="1">
            <a:spLocks noChangeArrowheads="1"/>
          </p:cNvSpPr>
          <p:nvPr/>
        </p:nvSpPr>
        <p:spPr bwMode="auto">
          <a:xfrm>
            <a:off x="5164138" y="1450975"/>
            <a:ext cx="2336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IFC Marina &amp; Riverwalk</a:t>
            </a:r>
          </a:p>
        </p:txBody>
      </p:sp>
      <p:sp>
        <p:nvSpPr>
          <p:cNvPr id="46091" name="TextBox 19"/>
          <p:cNvSpPr txBox="1">
            <a:spLocks noChangeArrowheads="1"/>
          </p:cNvSpPr>
          <p:nvPr/>
        </p:nvSpPr>
        <p:spPr bwMode="auto">
          <a:xfrm>
            <a:off x="5321300" y="1830388"/>
            <a:ext cx="9810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Passage</a:t>
            </a:r>
          </a:p>
        </p:txBody>
      </p:sp>
      <p:sp>
        <p:nvSpPr>
          <p:cNvPr id="46092" name="TextBox 20"/>
          <p:cNvSpPr txBox="1">
            <a:spLocks noChangeArrowheads="1"/>
          </p:cNvSpPr>
          <p:nvPr/>
        </p:nvSpPr>
        <p:spPr bwMode="auto">
          <a:xfrm>
            <a:off x="4926013" y="2657475"/>
            <a:ext cx="1617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Waterfront Park</a:t>
            </a:r>
          </a:p>
        </p:txBody>
      </p:sp>
      <p:sp>
        <p:nvSpPr>
          <p:cNvPr id="46093" name="TextBox 21"/>
          <p:cNvSpPr txBox="1">
            <a:spLocks noChangeArrowheads="1"/>
          </p:cNvSpPr>
          <p:nvPr/>
        </p:nvSpPr>
        <p:spPr bwMode="auto">
          <a:xfrm>
            <a:off x="5318125" y="3125788"/>
            <a:ext cx="14430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Watercampus</a:t>
            </a:r>
          </a:p>
        </p:txBody>
      </p:sp>
      <p:sp>
        <p:nvSpPr>
          <p:cNvPr id="46094" name="TextBox 22"/>
          <p:cNvSpPr txBox="1">
            <a:spLocks noChangeArrowheads="1"/>
          </p:cNvSpPr>
          <p:nvPr/>
        </p:nvSpPr>
        <p:spPr bwMode="auto">
          <a:xfrm>
            <a:off x="4348163" y="5757863"/>
            <a:ext cx="17811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River Front Parks</a:t>
            </a:r>
          </a:p>
        </p:txBody>
      </p:sp>
      <p:sp>
        <p:nvSpPr>
          <p:cNvPr id="46095" name="TextBox 23"/>
          <p:cNvSpPr txBox="1">
            <a:spLocks noChangeArrowheads="1"/>
          </p:cNvSpPr>
          <p:nvPr/>
        </p:nvSpPr>
        <p:spPr bwMode="auto">
          <a:xfrm>
            <a:off x="3313113" y="6248400"/>
            <a:ext cx="37099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Embankment Park with water reservoir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441825" y="6543675"/>
            <a:ext cx="9304338" cy="40005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|Финальная презентация| 7 апреля 2014 |Консорциум </a:t>
            </a:r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KCAP 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||  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 | 07th of April 2014 | KCAP Team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75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8"/>
          <p:cNvPicPr>
            <a:picLocks noChangeAspect="1"/>
          </p:cNvPicPr>
          <p:nvPr/>
        </p:nvPicPr>
        <p:blipFill>
          <a:blip r:embed="rId2"/>
          <a:srcRect l="12949" t="17836" r="17017" b="10701"/>
          <a:stretch>
            <a:fillRect/>
          </a:stretch>
        </p:blipFill>
        <p:spPr bwMode="auto">
          <a:xfrm>
            <a:off x="838200" y="225425"/>
            <a:ext cx="10680700" cy="653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38125" y="514350"/>
            <a:ext cx="20304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cs typeface="+mn-cs"/>
              </a:rPr>
              <a:t>URBAN MOSAIC</a:t>
            </a:r>
          </a:p>
        </p:txBody>
      </p:sp>
      <p:sp>
        <p:nvSpPr>
          <p:cNvPr id="57347" name="Rectangle 11"/>
          <p:cNvSpPr>
            <a:spLocks noChangeArrowheads="1"/>
          </p:cNvSpPr>
          <p:nvPr/>
        </p:nvSpPr>
        <p:spPr bwMode="auto">
          <a:xfrm>
            <a:off x="249238" y="185738"/>
            <a:ext cx="2913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altLang="en-US" sz="2400">
                <a:latin typeface="Impact" pitchFamily="34" charset="0"/>
              </a:rPr>
              <a:t>ГОРОДСКАЯ МОЗАИКА</a:t>
            </a:r>
            <a:endParaRPr lang="en-US" altLang="en-US" sz="2400">
              <a:latin typeface="Impact" pitchFamily="34" charset="0"/>
            </a:endParaRPr>
          </a:p>
        </p:txBody>
      </p:sp>
      <p:sp>
        <p:nvSpPr>
          <p:cNvPr id="57348" name="TextBox 9"/>
          <p:cNvSpPr txBox="1">
            <a:spLocks noChangeArrowheads="1"/>
          </p:cNvSpPr>
          <p:nvPr/>
        </p:nvSpPr>
        <p:spPr bwMode="auto">
          <a:xfrm>
            <a:off x="4964113" y="638175"/>
            <a:ext cx="1851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Northern Gateway</a:t>
            </a:r>
          </a:p>
        </p:txBody>
      </p:sp>
      <p:sp>
        <p:nvSpPr>
          <p:cNvPr id="57349" name="TextBox 10"/>
          <p:cNvSpPr txBox="1">
            <a:spLocks noChangeArrowheads="1"/>
          </p:cNvSpPr>
          <p:nvPr/>
        </p:nvSpPr>
        <p:spPr bwMode="auto">
          <a:xfrm>
            <a:off x="5102225" y="1049338"/>
            <a:ext cx="1812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Western Gateway</a:t>
            </a:r>
          </a:p>
        </p:txBody>
      </p:sp>
      <p:sp>
        <p:nvSpPr>
          <p:cNvPr id="57350" name="TextBox 11"/>
          <p:cNvSpPr txBox="1">
            <a:spLocks noChangeArrowheads="1"/>
          </p:cNvSpPr>
          <p:nvPr/>
        </p:nvSpPr>
        <p:spPr bwMode="auto">
          <a:xfrm>
            <a:off x="5773738" y="2049463"/>
            <a:ext cx="1301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Venice Lofts</a:t>
            </a:r>
          </a:p>
        </p:txBody>
      </p:sp>
      <p:sp>
        <p:nvSpPr>
          <p:cNvPr id="57351" name="TextBox 12"/>
          <p:cNvSpPr txBox="1">
            <a:spLocks noChangeArrowheads="1"/>
          </p:cNvSpPr>
          <p:nvPr/>
        </p:nvSpPr>
        <p:spPr bwMode="auto">
          <a:xfrm>
            <a:off x="5910263" y="2419350"/>
            <a:ext cx="1143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The Wharf</a:t>
            </a:r>
          </a:p>
        </p:txBody>
      </p:sp>
      <p:sp>
        <p:nvSpPr>
          <p:cNvPr id="57352" name="TextBox 13"/>
          <p:cNvSpPr txBox="1">
            <a:spLocks noChangeArrowheads="1"/>
          </p:cNvSpPr>
          <p:nvPr/>
        </p:nvSpPr>
        <p:spPr bwMode="auto">
          <a:xfrm>
            <a:off x="5773738" y="3157538"/>
            <a:ext cx="19351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Wall Street Quarter</a:t>
            </a:r>
          </a:p>
        </p:txBody>
      </p:sp>
      <p:sp>
        <p:nvSpPr>
          <p:cNvPr id="57353" name="TextBox 14"/>
          <p:cNvSpPr txBox="1">
            <a:spLocks noChangeArrowheads="1"/>
          </p:cNvSpPr>
          <p:nvPr/>
        </p:nvSpPr>
        <p:spPr bwMode="auto">
          <a:xfrm>
            <a:off x="5511800" y="3992563"/>
            <a:ext cx="23764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Embankment Park Girth</a:t>
            </a:r>
          </a:p>
        </p:txBody>
      </p:sp>
      <p:sp>
        <p:nvSpPr>
          <p:cNvPr id="57354" name="TextBox 15"/>
          <p:cNvSpPr txBox="1">
            <a:spLocks noChangeArrowheads="1"/>
          </p:cNvSpPr>
          <p:nvPr/>
        </p:nvSpPr>
        <p:spPr bwMode="auto">
          <a:xfrm>
            <a:off x="5102225" y="4279900"/>
            <a:ext cx="2614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Central Mixed City Quarter</a:t>
            </a:r>
          </a:p>
        </p:txBody>
      </p:sp>
      <p:sp>
        <p:nvSpPr>
          <p:cNvPr id="57355" name="TextBox 16"/>
          <p:cNvSpPr txBox="1">
            <a:spLocks noChangeArrowheads="1"/>
          </p:cNvSpPr>
          <p:nvPr/>
        </p:nvSpPr>
        <p:spPr bwMode="auto">
          <a:xfrm>
            <a:off x="5102225" y="4856163"/>
            <a:ext cx="2384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Arkhangelskoe Gardens</a:t>
            </a:r>
          </a:p>
        </p:txBody>
      </p:sp>
      <p:sp>
        <p:nvSpPr>
          <p:cNvPr id="57356" name="TextBox 17"/>
          <p:cNvSpPr txBox="1">
            <a:spLocks noChangeArrowheads="1"/>
          </p:cNvSpPr>
          <p:nvPr/>
        </p:nvSpPr>
        <p:spPr bwMode="auto">
          <a:xfrm>
            <a:off x="5267325" y="5459413"/>
            <a:ext cx="20097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Central Park District</a:t>
            </a:r>
          </a:p>
        </p:txBody>
      </p:sp>
      <p:sp>
        <p:nvSpPr>
          <p:cNvPr id="57357" name="TextBox 18"/>
          <p:cNvSpPr txBox="1">
            <a:spLocks noChangeArrowheads="1"/>
          </p:cNvSpPr>
          <p:nvPr/>
        </p:nvSpPr>
        <p:spPr bwMode="auto">
          <a:xfrm>
            <a:off x="5419725" y="5726113"/>
            <a:ext cx="1530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Garden Blocks</a:t>
            </a:r>
          </a:p>
        </p:txBody>
      </p:sp>
      <p:sp>
        <p:nvSpPr>
          <p:cNvPr id="57358" name="TextBox 19"/>
          <p:cNvSpPr txBox="1">
            <a:spLocks noChangeArrowheads="1"/>
          </p:cNvSpPr>
          <p:nvPr/>
        </p:nvSpPr>
        <p:spPr bwMode="auto">
          <a:xfrm>
            <a:off x="4156075" y="6035675"/>
            <a:ext cx="2147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/>
              <a:t>South Garden District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441825" y="6543675"/>
            <a:ext cx="9304338" cy="40005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|Финальная презентация| 7 апреля 2014 |Консорциум </a:t>
            </a:r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KCAP 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||  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 | 07th of April 2014 | KCAP Team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6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/>
          </p:cNvPicPr>
          <p:nvPr/>
        </p:nvPicPr>
        <p:blipFill>
          <a:blip r:embed="rId2"/>
          <a:srcRect l="9686" t="11473" r="16978" b="5138"/>
          <a:stretch>
            <a:fillRect/>
          </a:stretch>
        </p:blipFill>
        <p:spPr bwMode="auto">
          <a:xfrm>
            <a:off x="685800" y="-228600"/>
            <a:ext cx="10691813" cy="739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163300" y="6286500"/>
            <a:ext cx="1181100" cy="1143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41825" y="6543675"/>
            <a:ext cx="9304338" cy="40005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|Финальная презентация| 7 апреля 2014 |Консорциум </a:t>
            </a:r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KCAP 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||  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 | 07th of April 2014 | KCAP Team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2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Be_02"/>
          <p:cNvPicPr>
            <a:picLocks noGrp="1" noChangeAspect="1"/>
          </p:cNvPicPr>
          <p:nvPr isPhoto="1"/>
        </p:nvPicPr>
        <p:blipFill>
          <a:blip r:embed="rId2"/>
          <a:srcRect l="259" t="-47" r="43" b="56"/>
          <a:stretch>
            <a:fillRect/>
          </a:stretch>
        </p:blipFill>
        <p:spPr bwMode="auto">
          <a:xfrm>
            <a:off x="0" y="-22225"/>
            <a:ext cx="12192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441825" y="6543675"/>
            <a:ext cx="9304338" cy="40005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|Финальная презентация| 7 апреля 2014 |Консорциум </a:t>
            </a:r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KCAP </a:t>
            </a:r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||  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IFCity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 | 07th of April 2014 | KCAP Team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32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 descr="Be_02"/>
          <p:cNvPicPr>
            <a:picLocks noGrp="1" noChangeAspect="1"/>
          </p:cNvPicPr>
          <p:nvPr isPhoto="1"/>
        </p:nvPicPr>
        <p:blipFill>
          <a:blip r:embed="rId2"/>
          <a:srcRect l="259" t="-47" r="43" b="56"/>
          <a:stretch>
            <a:fillRect/>
          </a:stretch>
        </p:blipFill>
        <p:spPr bwMode="auto">
          <a:xfrm>
            <a:off x="0" y="-22225"/>
            <a:ext cx="12192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" name="TextBox 103"/>
          <p:cNvSpPr txBox="1"/>
          <p:nvPr/>
        </p:nvSpPr>
        <p:spPr>
          <a:xfrm>
            <a:off x="7691438" y="2556510"/>
            <a:ext cx="22423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NL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Watercampus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0020300" y="3000375"/>
            <a:ext cx="199548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Venice Lofts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94125" y="1195388"/>
            <a:ext cx="4908550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South Garden District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117114" y="3474225"/>
            <a:ext cx="186480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NL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Norther</a:t>
            </a:r>
            <a:r>
              <a:rPr lang="nl-NL" sz="2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nl-NL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r>
              <a:rPr lang="nl-NL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Gateway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61375" y="1543050"/>
            <a:ext cx="320273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NL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Western Gateway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045960" y="3390900"/>
            <a:ext cx="242566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NL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</a:t>
            </a:r>
            <a:r>
              <a:rPr lang="nl-NL" sz="4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Wharf</a:t>
            </a:r>
            <a:endParaRPr lang="nl-NL" sz="4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526020" y="2122805"/>
            <a:ext cx="267451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NL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Wall Street </a:t>
            </a:r>
            <a:r>
              <a:rPr lang="nl-NL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Quarter</a:t>
            </a:r>
            <a:endParaRPr lang="nl-NL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88975" y="3009900"/>
            <a:ext cx="2044700" cy="701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nl-NL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Embankment Park Girth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022975" y="2654300"/>
            <a:ext cx="11080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Central Mixed City </a:t>
            </a:r>
            <a:r>
              <a:rPr lang="nl-NL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endParaRPr lang="nl-N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578350" y="1816100"/>
            <a:ext cx="370248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NL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Arkhangelskoe Gardens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901950" y="2563813"/>
            <a:ext cx="399359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NL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Central Park District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144713" y="3382963"/>
            <a:ext cx="230935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NL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Garden Blocks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289425" y="3154363"/>
            <a:ext cx="173836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NL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Central Park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225925" y="4502150"/>
            <a:ext cx="166526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NL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Golf Course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9993313" y="2319338"/>
            <a:ext cx="1753365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NL" b="1">
                <a:effectLst>
                  <a:outerShdw blurRad="38100" dist="38100" dir="2700000" algn="tl">
                    <a:srgbClr val="C0C0C0"/>
                  </a:outerShdw>
                </a:effectLst>
              </a:rPr>
              <a:t>Venice </a:t>
            </a:r>
            <a:r>
              <a:rPr lang="nl-NL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Canals</a:t>
            </a:r>
            <a:r>
              <a:rPr lang="nl-NL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r>
              <a:rPr lang="nl-NL" b="1">
                <a:effectLst>
                  <a:outerShdw blurRad="38100" dist="38100" dir="2700000" algn="tl">
                    <a:srgbClr val="C0C0C0"/>
                  </a:outerShdw>
                </a:effectLst>
              </a:rPr>
              <a:t>&amp; Beach Park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659818" y="5215982"/>
            <a:ext cx="417377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NL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IFC Marina &amp; </a:t>
            </a:r>
            <a:r>
              <a:rPr lang="nl-NL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Riverwalk</a:t>
            </a:r>
            <a:endParaRPr lang="nl-NL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997575" y="3779838"/>
            <a:ext cx="292868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NL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Waterfront Park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068513" y="2033588"/>
            <a:ext cx="180466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NL" b="1">
                <a:effectLst>
                  <a:outerShdw blurRad="38100" dist="38100" dir="2700000" algn="tl">
                    <a:srgbClr val="C0C0C0"/>
                  </a:outerShdw>
                </a:effectLst>
              </a:rPr>
              <a:t>River Front Parks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938713" y="428625"/>
            <a:ext cx="278711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NL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Embankment Park </a:t>
            </a:r>
          </a:p>
          <a:p>
            <a:r>
              <a:rPr lang="nl-NL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with water reservoir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693546" y="4889114"/>
            <a:ext cx="348948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l-NL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Northern</a:t>
            </a:r>
            <a:r>
              <a:rPr lang="nl-NL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nl-NL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Riverpark</a:t>
            </a:r>
            <a:endParaRPr lang="nl-NL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7958138" y="3249613"/>
            <a:ext cx="8064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Passage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62125" y="3883025"/>
            <a:ext cx="43608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nl-NL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Embankment Park Girth</a:t>
            </a:r>
          </a:p>
        </p:txBody>
      </p:sp>
      <p:sp>
        <p:nvSpPr>
          <p:cNvPr id="82970" name="Rectangle 69"/>
          <p:cNvSpPr>
            <a:spLocks noChangeArrowheads="1"/>
          </p:cNvSpPr>
          <p:nvPr/>
        </p:nvSpPr>
        <p:spPr bwMode="auto">
          <a:xfrm>
            <a:off x="153988" y="4813300"/>
            <a:ext cx="449103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9600">
                <a:latin typeface="Impact" pitchFamily="34" charset="0"/>
              </a:rPr>
              <a:t>IFC</a:t>
            </a:r>
            <a:r>
              <a:rPr lang="nl-NL" sz="3200">
                <a:latin typeface="Impact" pitchFamily="34" charset="0"/>
              </a:rPr>
              <a:t>ity</a:t>
            </a:r>
          </a:p>
          <a:p>
            <a:endParaRPr lang="en-US" sz="24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7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6280" y="1818095"/>
            <a:ext cx="1121263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40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nl-NL" sz="6000" b="1" dirty="0" smtClean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  <a:r>
              <a:rPr lang="nl-NL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Architecture </a:t>
            </a:r>
            <a:r>
              <a:rPr lang="nl-NL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Planning</a:t>
            </a:r>
          </a:p>
          <a:p>
            <a:pPr algn="ctr"/>
            <a:r>
              <a:rPr lang="nl-NL" sz="3200" b="1" dirty="0" err="1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Centralities</a:t>
            </a:r>
            <a:r>
              <a:rPr lang="nl-NL" sz="32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Mass </a:t>
            </a:r>
            <a:r>
              <a:rPr lang="nl-NL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Fabric</a:t>
            </a:r>
            <a:endParaRPr lang="nl-NL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42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783632" y="216024"/>
            <a:ext cx="6552728" cy="638132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791744" y="1124744"/>
            <a:ext cx="4608512" cy="453650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3863752" y="764704"/>
          <a:ext cx="446449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0" y="4572418"/>
            <a:ext cx="320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tx2"/>
                </a:solidFill>
                <a:latin typeface="Swis721 Blk BT" panose="020B0904030502020204" pitchFamily="34" charset="0"/>
              </a:rPr>
              <a:t>CHARACTER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43472" y="126876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Swis721 Blk BT" panose="020B0904030502020204" pitchFamily="34" charset="0"/>
              </a:rPr>
              <a:t>EASE OF MOVEMENT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7728" y="592232"/>
            <a:ext cx="21602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Swis721 Blk BT" panose="020B0904030502020204" pitchFamily="34" charset="0"/>
              </a:rPr>
              <a:t>SAFETY AND INCLUSION</a:t>
            </a:r>
          </a:p>
          <a:p>
            <a:endParaRPr lang="nl-NL" sz="2000" dirty="0">
              <a:solidFill>
                <a:schemeClr val="bg1"/>
              </a:solidFill>
              <a:latin typeface="Swis721 Blk BT" panose="020B09040305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00256" y="338893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Swis721 Blk BT" panose="020B0904030502020204" pitchFamily="34" charset="0"/>
              </a:rPr>
              <a:t>LEGIBILITY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48128" y="1156682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Swis721 Blk BT" panose="020B0904030502020204" pitchFamily="34" charset="0"/>
              </a:rPr>
              <a:t>SUSTAINABILITY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88088" y="530120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Swis721 Blk BT" panose="020B0904030502020204" pitchFamily="34" charset="0"/>
              </a:rPr>
              <a:t>ADAPABILITY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51784" y="5654279"/>
            <a:ext cx="24482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  <a:latin typeface="Swis721 Blk BT" panose="020B0904030502020204" pitchFamily="34" charset="0"/>
              </a:rPr>
              <a:t>DESIGNING FOR FUTURE MAINTENANCE</a:t>
            </a:r>
          </a:p>
          <a:p>
            <a:endParaRPr lang="nl-NL" sz="2000" dirty="0">
              <a:solidFill>
                <a:schemeClr val="bg1"/>
              </a:solidFill>
              <a:latin typeface="Swis721 Blk BT" panose="020B0904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4240" y="2564905"/>
            <a:ext cx="32038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spc="300" dirty="0">
                <a:solidFill>
                  <a:schemeClr val="bg1"/>
                </a:solidFill>
                <a:latin typeface="Swis721 Blk BT" panose="020B0904030502020204" pitchFamily="34" charset="0"/>
              </a:rPr>
              <a:t>GOOD STREETS </a:t>
            </a:r>
          </a:p>
          <a:p>
            <a:pPr algn="ctr"/>
            <a:r>
              <a:rPr lang="nl-NL" sz="2600" spc="300" dirty="0">
                <a:solidFill>
                  <a:schemeClr val="bg1"/>
                </a:solidFill>
                <a:latin typeface="Swis721 Blk BT" panose="020B0904030502020204" pitchFamily="34" charset="0"/>
              </a:rPr>
              <a:t>AND </a:t>
            </a:r>
          </a:p>
          <a:p>
            <a:pPr algn="ctr"/>
            <a:r>
              <a:rPr lang="nl-NL" sz="2600" spc="300" dirty="0">
                <a:solidFill>
                  <a:schemeClr val="bg1"/>
                </a:solidFill>
                <a:latin typeface="Swis721 Blk BT" panose="020B0904030502020204" pitchFamily="34" charset="0"/>
              </a:rPr>
              <a:t>SPACES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2432" y="2784410"/>
            <a:ext cx="32038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spc="300" dirty="0">
                <a:solidFill>
                  <a:schemeClr val="bg1"/>
                </a:solidFill>
                <a:latin typeface="Swis721 Blk BT" panose="020B0904030502020204" pitchFamily="34" charset="0"/>
              </a:rPr>
              <a:t>WELL</a:t>
            </a:r>
          </a:p>
          <a:p>
            <a:pPr algn="ctr"/>
            <a:r>
              <a:rPr lang="nl-NL" sz="2600" spc="300" dirty="0">
                <a:solidFill>
                  <a:schemeClr val="bg1"/>
                </a:solidFill>
                <a:latin typeface="Swis721 Blk BT" panose="020B0904030502020204" pitchFamily="34" charset="0"/>
              </a:rPr>
              <a:t> DESIGNED BUILDINGS</a:t>
            </a:r>
          </a:p>
        </p:txBody>
      </p:sp>
      <p:graphicFrame>
        <p:nvGraphicFramePr>
          <p:cNvPr id="18" name="Diagram 17"/>
          <p:cNvGraphicFramePr/>
          <p:nvPr>
            <p:extLst/>
          </p:nvPr>
        </p:nvGraphicFramePr>
        <p:xfrm>
          <a:off x="1524000" y="0"/>
          <a:ext cx="9180512" cy="6957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524000" y="4572418"/>
            <a:ext cx="320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tx2"/>
                </a:solidFill>
                <a:latin typeface="Swis721 Blk BT" panose="020B0904030502020204" pitchFamily="34" charset="0"/>
              </a:rPr>
              <a:t>CHARACTER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43472" y="1352962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tx2"/>
                </a:solidFill>
                <a:latin typeface="Swis721 Blk BT" panose="020B0904030502020204" pitchFamily="34" charset="0"/>
              </a:rPr>
              <a:t>EASE OF MOVEMENT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19736" y="664240"/>
            <a:ext cx="21602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tx2"/>
                </a:solidFill>
                <a:latin typeface="Swis721 Blk BT" panose="020B0904030502020204" pitchFamily="34" charset="0"/>
              </a:rPr>
              <a:t>SAFETY AND INCLUSION</a:t>
            </a:r>
          </a:p>
          <a:p>
            <a:endParaRPr lang="nl-NL" sz="2000" dirty="0">
              <a:solidFill>
                <a:schemeClr val="bg1"/>
              </a:solidFill>
              <a:latin typeface="Swis721 Blk BT" panose="020B09040305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72264" y="3316922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latin typeface="Swis721 Blk BT" panose="020B0904030502020204" pitchFamily="34" charset="0"/>
              </a:rPr>
              <a:t>LEGIBILITY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48128" y="1124744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latin typeface="Swis721 Blk BT" panose="020B0904030502020204" pitchFamily="34" charset="0"/>
              </a:rPr>
              <a:t>SUSTAINABILITY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88088" y="5282044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tx2"/>
                </a:solidFill>
                <a:latin typeface="Swis721 Blk BT" panose="020B0904030502020204" pitchFamily="34" charset="0"/>
              </a:rPr>
              <a:t>ADAPABILITY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51784" y="5661249"/>
            <a:ext cx="24482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tx2"/>
                </a:solidFill>
                <a:latin typeface="Swis721 Blk BT" panose="020B0904030502020204" pitchFamily="34" charset="0"/>
              </a:rPr>
              <a:t>DESIGNING FOR FUTURE MAINTENANCE</a:t>
            </a:r>
          </a:p>
          <a:p>
            <a:endParaRPr lang="nl-NL" sz="2000" dirty="0">
              <a:solidFill>
                <a:schemeClr val="bg1"/>
              </a:solidFill>
              <a:latin typeface="Swis721 Blk BT" panose="020B09040305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20" y="5921553"/>
            <a:ext cx="1085906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future, make fabric and buildings which fit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7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" y="-886031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0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dirty="0"/>
          </a:p>
        </p:txBody>
      </p:sp>
      <p:sp>
        <p:nvSpPr>
          <p:cNvPr id="6246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131024 seoul kees christiaanse</a:t>
            </a:r>
            <a:endParaRPr lang="en-US"/>
          </a:p>
        </p:txBody>
      </p:sp>
      <p:pic>
        <p:nvPicPr>
          <p:cNvPr id="62469" name="Bild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150" y="-387350"/>
            <a:ext cx="10807700" cy="763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4"/>
          <p:cNvSpPr txBox="1">
            <a:spLocks/>
          </p:cNvSpPr>
          <p:nvPr/>
        </p:nvSpPr>
        <p:spPr>
          <a:xfrm>
            <a:off x="4800600" y="6508754"/>
            <a:ext cx="2895600" cy="365125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de-DE" sz="1200">
                <a:solidFill>
                  <a:schemeClr val="tx1">
                    <a:tint val="75000"/>
                  </a:schemeClr>
                </a:solidFill>
              </a:rPr>
              <a:t>100526 Biennale Moscow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2471" name="Foliennummernplatzhalter 4"/>
          <p:cNvSpPr txBox="1">
            <a:spLocks/>
          </p:cNvSpPr>
          <p:nvPr/>
        </p:nvSpPr>
        <p:spPr bwMode="auto">
          <a:xfrm>
            <a:off x="8229600" y="6508754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E58DBB48-DCAC-C540-B074-44DFF3307F77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58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B72CC-398D-334A-81B1-DA29AC089FC4}" type="slidenum">
              <a:rPr lang="de-DE"/>
              <a:pPr>
                <a:defRPr/>
              </a:pPr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77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6349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131024 seoul kees christiaanse</a:t>
            </a:r>
            <a:endParaRPr lang="en-US"/>
          </a:p>
        </p:txBody>
      </p:sp>
      <p:pic>
        <p:nvPicPr>
          <p:cNvPr id="63493" name="Bild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150" y="-387350"/>
            <a:ext cx="10807700" cy="763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4"/>
          <p:cNvSpPr txBox="1">
            <a:spLocks/>
          </p:cNvSpPr>
          <p:nvPr/>
        </p:nvSpPr>
        <p:spPr>
          <a:xfrm>
            <a:off x="4800600" y="6508754"/>
            <a:ext cx="2895600" cy="365125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de-DE" sz="1200">
                <a:solidFill>
                  <a:schemeClr val="tx1">
                    <a:tint val="75000"/>
                  </a:schemeClr>
                </a:solidFill>
              </a:rPr>
              <a:t>100526 Biennale Moscow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3495" name="Foliennummernplatzhalter 4"/>
          <p:cNvSpPr txBox="1">
            <a:spLocks/>
          </p:cNvSpPr>
          <p:nvPr/>
        </p:nvSpPr>
        <p:spPr bwMode="auto">
          <a:xfrm>
            <a:off x="8229600" y="6508754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4A5FE597-59D3-6C47-B9B4-350B6CC8EE9E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59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80CF1-DF33-EA46-908F-8AA815CC338F}" type="slidenum">
              <a:rPr lang="de-DE"/>
              <a:pPr>
                <a:defRPr/>
              </a:pPr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85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589"/>
            <a:ext cx="12192000" cy="26325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3637457"/>
            <a:ext cx="12717912" cy="274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5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6451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131024 seoul kees christiaanse</a:t>
            </a:r>
            <a:endParaRPr lang="en-US"/>
          </a:p>
        </p:txBody>
      </p:sp>
      <p:pic>
        <p:nvPicPr>
          <p:cNvPr id="64517" name="Bild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150" y="-387350"/>
            <a:ext cx="10807700" cy="763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4"/>
          <p:cNvSpPr txBox="1">
            <a:spLocks/>
          </p:cNvSpPr>
          <p:nvPr/>
        </p:nvSpPr>
        <p:spPr>
          <a:xfrm>
            <a:off x="4800600" y="6508754"/>
            <a:ext cx="2895600" cy="365125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de-DE" sz="1200">
                <a:solidFill>
                  <a:schemeClr val="tx1">
                    <a:tint val="75000"/>
                  </a:schemeClr>
                </a:solidFill>
              </a:rPr>
              <a:t>100526 Biennale Moscow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4519" name="Foliennummernplatzhalter 4"/>
          <p:cNvSpPr txBox="1">
            <a:spLocks/>
          </p:cNvSpPr>
          <p:nvPr/>
        </p:nvSpPr>
        <p:spPr bwMode="auto">
          <a:xfrm>
            <a:off x="8229600" y="6508754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66E410CE-D883-354E-9C80-5B8D4FBA3A86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60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9B077-DA42-BC46-A2D3-0FBA4D1D5F5D}" type="slidenum">
              <a:rPr lang="de-DE"/>
              <a:pPr>
                <a:defRPr/>
              </a:pPr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23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6553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131024 seoul kees christiaanse</a:t>
            </a:r>
            <a:endParaRPr lang="en-US"/>
          </a:p>
        </p:txBody>
      </p:sp>
      <p:pic>
        <p:nvPicPr>
          <p:cNvPr id="65541" name="Bild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150" y="-387350"/>
            <a:ext cx="10807700" cy="763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4"/>
          <p:cNvSpPr txBox="1">
            <a:spLocks/>
          </p:cNvSpPr>
          <p:nvPr/>
        </p:nvSpPr>
        <p:spPr>
          <a:xfrm>
            <a:off x="4800600" y="6508754"/>
            <a:ext cx="2895600" cy="365125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de-DE" sz="1200">
                <a:solidFill>
                  <a:schemeClr val="tx1">
                    <a:tint val="75000"/>
                  </a:schemeClr>
                </a:solidFill>
              </a:rPr>
              <a:t>100526 Biennale Moscow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5543" name="Foliennummernplatzhalter 4"/>
          <p:cNvSpPr txBox="1">
            <a:spLocks/>
          </p:cNvSpPr>
          <p:nvPr/>
        </p:nvSpPr>
        <p:spPr bwMode="auto">
          <a:xfrm>
            <a:off x="8229600" y="6508754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3AA3362F-3B34-1D4A-A10D-11DA0055D9AA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61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29CB5-A1C2-9A48-8A91-EA59C5CC509F}" type="slidenum">
              <a:rPr lang="de-DE"/>
              <a:pPr>
                <a:defRPr/>
              </a:pPr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64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dirty="0"/>
          </a:p>
        </p:txBody>
      </p:sp>
      <p:sp>
        <p:nvSpPr>
          <p:cNvPr id="6656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131024 seoul kees christiaanse</a:t>
            </a:r>
            <a:endParaRPr lang="en-US"/>
          </a:p>
        </p:txBody>
      </p:sp>
      <p:pic>
        <p:nvPicPr>
          <p:cNvPr id="66565" name="Bild 5"/>
          <p:cNvPicPr>
            <a:picLocks noChangeAspect="1"/>
          </p:cNvPicPr>
          <p:nvPr/>
        </p:nvPicPr>
        <p:blipFill rotWithShape="1">
          <a:blip r:embed="rId2"/>
          <a:srcRect l="845"/>
          <a:stretch/>
        </p:blipFill>
        <p:spPr bwMode="auto">
          <a:xfrm>
            <a:off x="777240" y="-387350"/>
            <a:ext cx="10728960" cy="763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ußzeilenplatzhalter 4"/>
          <p:cNvSpPr txBox="1">
            <a:spLocks/>
          </p:cNvSpPr>
          <p:nvPr/>
        </p:nvSpPr>
        <p:spPr>
          <a:xfrm>
            <a:off x="4800600" y="6508754"/>
            <a:ext cx="2895600" cy="365125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de-DE" sz="1200">
                <a:solidFill>
                  <a:schemeClr val="tx1">
                    <a:tint val="75000"/>
                  </a:schemeClr>
                </a:solidFill>
              </a:rPr>
              <a:t>100526 Biennale Moscow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6567" name="Foliennummernplatzhalter 4"/>
          <p:cNvSpPr txBox="1">
            <a:spLocks/>
          </p:cNvSpPr>
          <p:nvPr/>
        </p:nvSpPr>
        <p:spPr bwMode="auto">
          <a:xfrm>
            <a:off x="8229600" y="6508754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D58FE536-78CB-E84C-BD63-EE8724296170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62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B30C0-201C-BA4B-B277-4C77484459A1}" type="slidenum">
              <a:rPr lang="de-DE"/>
              <a:pPr>
                <a:defRPr/>
              </a:pPr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605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" y="3681286"/>
            <a:ext cx="5226925" cy="2912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623"/>
            <a:ext cx="5251287" cy="3074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3440" y="4226660"/>
            <a:ext cx="5717082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87" y="606623"/>
            <a:ext cx="7423313" cy="605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8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067" y="-25400"/>
            <a:ext cx="13038667" cy="7823200"/>
          </a:xfrm>
        </p:spPr>
      </p:pic>
    </p:spTree>
    <p:extLst>
      <p:ext uri="{BB962C8B-B14F-4D97-AF65-F5344CB8AC3E}">
        <p14:creationId xmlns:p14="http://schemas.microsoft.com/office/powerpoint/2010/main" val="390091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fdstuk 5&amp;6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" y="0"/>
            <a:ext cx="120284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2500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15200"/>
          </a:xfrm>
        </p:spPr>
      </p:pic>
    </p:spTree>
    <p:extLst>
      <p:ext uri="{BB962C8B-B14F-4D97-AF65-F5344CB8AC3E}">
        <p14:creationId xmlns:p14="http://schemas.microsoft.com/office/powerpoint/2010/main" val="38557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8900" y="-25146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521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fe stpetersburgTECH SHEET_eng_draft_Page_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2769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456" t="2410" r="11185" b="5826"/>
          <a:stretch/>
        </p:blipFill>
        <p:spPr>
          <a:xfrm>
            <a:off x="311150" y="-596106"/>
            <a:ext cx="11601450" cy="774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7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0"/>
            <a:ext cx="9169400" cy="6877050"/>
          </a:xfrm>
        </p:spPr>
      </p:pic>
    </p:spTree>
    <p:extLst>
      <p:ext uri="{BB962C8B-B14F-4D97-AF65-F5344CB8AC3E}">
        <p14:creationId xmlns:p14="http://schemas.microsoft.com/office/powerpoint/2010/main" val="374350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fe stpetersburgTECH SHEET_eng_draft_Page_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7422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fe stpetersburgTECH SHEET_eng_draft_Page_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2914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fe stpetersburgTECH SHEET_eng_draft_Page_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6016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fe stpetersburgTECH SHEET_eng_draft_Page_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12986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fdstuk 5&amp;6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" y="0"/>
            <a:ext cx="120284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353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fdstuk 5&amp;6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0"/>
            <a:ext cx="12031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3168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39" r="11112"/>
          <a:stretch/>
        </p:blipFill>
        <p:spPr>
          <a:xfrm>
            <a:off x="365760" y="-523081"/>
            <a:ext cx="11384280" cy="821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813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fdstuk 5&amp;6_Pag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8" y="0"/>
            <a:ext cx="12022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3265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fdstuk 5&amp;6_Page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0"/>
            <a:ext cx="12033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0907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fdstuk 5&amp;6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038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043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08" y="0"/>
            <a:ext cx="9174692" cy="6881019"/>
          </a:xfrm>
        </p:spPr>
      </p:pic>
    </p:spTree>
    <p:extLst>
      <p:ext uri="{BB962C8B-B14F-4D97-AF65-F5344CB8AC3E}">
        <p14:creationId xmlns:p14="http://schemas.microsoft.com/office/powerpoint/2010/main" val="32196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MEETING ALEXEI SLEEPING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704" b="18889"/>
          <a:stretch/>
        </p:blipFill>
        <p:spPr>
          <a:xfrm>
            <a:off x="-101600" y="1054100"/>
            <a:ext cx="12392967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2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fdstuk 5&amp;6_Page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0"/>
            <a:ext cx="12033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7994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972" r="10556"/>
          <a:stretch/>
        </p:blipFill>
        <p:spPr>
          <a:xfrm>
            <a:off x="1350432" y="0"/>
            <a:ext cx="9652847" cy="69192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3479" y="-365760"/>
            <a:ext cx="9829799" cy="807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4709161" y="259080"/>
            <a:ext cx="9829799" cy="807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647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fdstuk 5&amp;6_Page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" y="0"/>
            <a:ext cx="120300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824" t="34507" r="72428" b="37010"/>
          <a:stretch/>
        </p:blipFill>
        <p:spPr>
          <a:xfrm>
            <a:off x="548640" y="2130240"/>
            <a:ext cx="3688080" cy="25975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428" t="34071" r="48701" b="36793"/>
          <a:stretch/>
        </p:blipFill>
        <p:spPr>
          <a:xfrm>
            <a:off x="7955280" y="2115000"/>
            <a:ext cx="3703320" cy="26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695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fdstuk 5&amp;6_Page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" y="0"/>
            <a:ext cx="120300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824" t="34507" r="72428" b="37010"/>
          <a:stretch/>
        </p:blipFill>
        <p:spPr>
          <a:xfrm>
            <a:off x="548640" y="2130240"/>
            <a:ext cx="3688080" cy="25975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428" t="34071" r="48701" b="36793"/>
          <a:stretch/>
        </p:blipFill>
        <p:spPr>
          <a:xfrm>
            <a:off x="7955280" y="2115000"/>
            <a:ext cx="3703320" cy="2653716"/>
          </a:xfrm>
          <a:prstGeom prst="rect">
            <a:avLst/>
          </a:prstGeom>
        </p:spPr>
      </p:pic>
      <p:pic>
        <p:nvPicPr>
          <p:cNvPr id="6" name="Picture 5" descr="Hoofdstuk 5&amp;6_Page_08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 t="32921" r="47714" b="25395"/>
          <a:stretch/>
        </p:blipFill>
        <p:spPr>
          <a:xfrm>
            <a:off x="4308995" y="2164080"/>
            <a:ext cx="3646285" cy="251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9724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fdstuk 5&amp;6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038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610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fdstuk 5&amp;6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609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fdstuk 5&amp;6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038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702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-47625"/>
            <a:ext cx="9207500" cy="6905625"/>
          </a:xfrm>
        </p:spPr>
      </p:pic>
    </p:spTree>
    <p:extLst>
      <p:ext uri="{BB962C8B-B14F-4D97-AF65-F5344CB8AC3E}">
        <p14:creationId xmlns:p14="http://schemas.microsoft.com/office/powerpoint/2010/main" val="100192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764</Words>
  <Application>Microsoft Office PowerPoint</Application>
  <PresentationFormat>Widescreen</PresentationFormat>
  <Paragraphs>288</Paragraphs>
  <Slides>87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5" baseType="lpstr">
      <vt:lpstr>Arial</vt:lpstr>
      <vt:lpstr>Calibri</vt:lpstr>
      <vt:lpstr>Calibri Light</vt:lpstr>
      <vt:lpstr>Courier New</vt:lpstr>
      <vt:lpstr>Geneva</vt:lpstr>
      <vt:lpstr>Impact</vt:lpstr>
      <vt:lpstr>Swis721 Blk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KCAP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Ruurd Gietema /KCAP</dc:creator>
  <cp:lastModifiedBy>Ruurd Gietema /KCAP</cp:lastModifiedBy>
  <cp:revision>79</cp:revision>
  <dcterms:created xsi:type="dcterms:W3CDTF">2015-04-15T11:21:54Z</dcterms:created>
  <dcterms:modified xsi:type="dcterms:W3CDTF">2015-09-07T05:37:25Z</dcterms:modified>
</cp:coreProperties>
</file>